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72" r:id="rId5"/>
    <p:sldId id="259" r:id="rId6"/>
    <p:sldId id="273" r:id="rId7"/>
    <p:sldId id="290" r:id="rId8"/>
    <p:sldId id="260" r:id="rId9"/>
    <p:sldId id="261" r:id="rId10"/>
    <p:sldId id="289" r:id="rId11"/>
    <p:sldId id="278" r:id="rId12"/>
    <p:sldId id="277" r:id="rId13"/>
    <p:sldId id="279" r:id="rId14"/>
    <p:sldId id="293" r:id="rId15"/>
    <p:sldId id="294" r:id="rId16"/>
    <p:sldId id="282" r:id="rId17"/>
    <p:sldId id="280" r:id="rId18"/>
    <p:sldId id="281" r:id="rId19"/>
    <p:sldId id="283" r:id="rId20"/>
    <p:sldId id="291" r:id="rId21"/>
    <p:sldId id="287" r:id="rId22"/>
    <p:sldId id="288" r:id="rId23"/>
    <p:sldId id="286" r:id="rId24"/>
    <p:sldId id="284" r:id="rId25"/>
    <p:sldId id="285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tx2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3442394"/>
          </a:xfrm>
        </p:spPr>
        <p:txBody>
          <a:bodyPr>
            <a:noAutofit/>
          </a:bodyPr>
          <a:lstStyle/>
          <a:p>
            <a:r>
              <a:rPr lang="ru-RU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Пространство образовательных возможностей школьной библиотеки</a:t>
            </a:r>
            <a:br>
              <a:rPr lang="ru-RU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789040"/>
            <a:ext cx="3880583" cy="2580589"/>
          </a:xfrm>
        </p:spPr>
      </p:pic>
    </p:spTree>
    <p:extLst>
      <p:ext uri="{BB962C8B-B14F-4D97-AF65-F5344CB8AC3E}">
        <p14:creationId xmlns:p14="http://schemas.microsoft.com/office/powerpoint/2010/main" val="19870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92696"/>
            <a:ext cx="7848872" cy="543346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/>
              <a:t>	</a:t>
            </a:r>
            <a:r>
              <a:rPr lang="ru-RU" sz="2400" dirty="0" smtClean="0"/>
              <a:t>В </a:t>
            </a:r>
            <a:r>
              <a:rPr lang="ru-RU" sz="2400" dirty="0"/>
              <a:t>арсенале ШИБЦ мы видим современные ИКТ и Интернет-практики, повышающие качество образовательного процесса в целом, но, в первую очередь, </a:t>
            </a:r>
            <a:r>
              <a:rPr lang="ru-RU" sz="2400" dirty="0" smtClean="0"/>
              <a:t>способствующие формированию</a:t>
            </a:r>
            <a:r>
              <a:rPr lang="ru-RU" sz="2400" dirty="0"/>
              <a:t> </a:t>
            </a:r>
            <a:r>
              <a:rPr lang="ru-RU" sz="2400" dirty="0" smtClean="0"/>
              <a:t>    информационной </a:t>
            </a:r>
            <a:r>
              <a:rPr lang="ru-RU" sz="2400" dirty="0"/>
              <a:t>культуры через соответствующие виды деятельности будущих активных участников информационного общества. Здесь специалисты ШИБЦ выступают как основные «проводники» современных технологий, консультанты педагогического </a:t>
            </a:r>
            <a:r>
              <a:rPr lang="ru-RU" sz="2400" dirty="0" smtClean="0"/>
              <a:t> коллектива </a:t>
            </a:r>
            <a:r>
              <a:rPr lang="ru-RU" sz="2400" dirty="0"/>
              <a:t> и родителей, незаменимые помощники для ученика, «вооруженные» современными технологиями и методами работы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372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492896"/>
          </a:xfrm>
        </p:spPr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На </a:t>
            </a:r>
            <a:r>
              <a:rPr lang="ru-RU" dirty="0"/>
              <a:t>современном этапе ИБЦ - является одним из условий реализации федеральных государственных образовательных стандартов через обеспечение: </a:t>
            </a:r>
            <a:endParaRPr lang="ru-RU" dirty="0" smtClean="0"/>
          </a:p>
          <a:p>
            <a:r>
              <a:rPr lang="ru-RU" dirty="0" smtClean="0"/>
              <a:t>Учебниками и (или) учебниками с электронными приложениями;</a:t>
            </a:r>
          </a:p>
          <a:p>
            <a:r>
              <a:rPr lang="ru-RU" dirty="0" smtClean="0"/>
              <a:t>Учебно-методической литературой;</a:t>
            </a:r>
          </a:p>
          <a:p>
            <a:r>
              <a:rPr lang="ru-RU" dirty="0" smtClean="0"/>
              <a:t>Доступа обучающихся к информационным ресурсам;</a:t>
            </a:r>
          </a:p>
          <a:p>
            <a:r>
              <a:rPr lang="ru-RU" dirty="0" smtClean="0"/>
              <a:t>Участие в их духовно-нравственном воспитании, профориентации, социализации.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434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427630" y="404664"/>
            <a:ext cx="8352928" cy="6048671"/>
            <a:chOff x="0" y="0"/>
            <a:chExt cx="6753225" cy="3819525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2352675" y="1600200"/>
              <a:ext cx="1771650" cy="1143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2100" dirty="0">
                  <a:effectLst/>
                  <a:ea typeface="Calibri"/>
                  <a:cs typeface="Times New Roman"/>
                </a:rPr>
                <a:t>Школьный информационно-библиотечный центр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0" y="428625"/>
              <a:ext cx="2047875" cy="115252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600" dirty="0"/>
                <a:t>Педагоги:</a:t>
              </a:r>
            </a:p>
            <a:p>
              <a:pPr lvl="0" algn="ctr"/>
              <a:r>
                <a:rPr lang="ru-RU" sz="1600" dirty="0"/>
                <a:t>Учителя-предметники</a:t>
              </a:r>
            </a:p>
            <a:p>
              <a:pPr lvl="0" algn="ctr"/>
              <a:r>
                <a:rPr lang="ru-RU" sz="1600" dirty="0"/>
                <a:t>Классные руководители</a:t>
              </a: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100" dirty="0">
                  <a:effectLst/>
                  <a:ea typeface="Calibri"/>
                  <a:cs typeface="Times New Roman"/>
                </a:rPr>
                <a:t> 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4007946" y="3228975"/>
              <a:ext cx="2076450" cy="59055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600" dirty="0">
                  <a:effectLst/>
                  <a:ea typeface="Calibri"/>
                  <a:cs typeface="Times New Roman"/>
                </a:rPr>
                <a:t>Родители</a:t>
              </a: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2438400" y="0"/>
              <a:ext cx="2000250" cy="82867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1600" dirty="0" smtClean="0"/>
            </a:p>
            <a:p>
              <a:pPr algn="ctr"/>
              <a:endParaRPr lang="ru-RU" sz="1600" dirty="0"/>
            </a:p>
            <a:p>
              <a:pPr algn="ctr"/>
              <a:r>
                <a:rPr lang="ru-RU" sz="1600" dirty="0" smtClean="0"/>
                <a:t>Администрация </a:t>
              </a:r>
              <a:endParaRPr lang="ru-RU" sz="1600" dirty="0"/>
            </a:p>
            <a:p>
              <a:pPr algn="ctr"/>
              <a:r>
                <a:rPr lang="ru-RU" sz="1600" dirty="0"/>
                <a:t>школы</a:t>
              </a: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endParaRPr lang="ru-RU" sz="16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100" dirty="0">
                  <a:effectLst/>
                  <a:ea typeface="Calibri"/>
                  <a:cs typeface="Times New Roman"/>
                </a:rPr>
                <a:t> </a:t>
              </a: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8124" y="2790825"/>
              <a:ext cx="2076450" cy="98107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600" dirty="0"/>
                <a:t>Педагог-библиотекарь</a:t>
              </a:r>
            </a:p>
            <a:p>
              <a:pPr algn="ctr"/>
              <a:r>
                <a:rPr lang="ru-RU" sz="1600" dirty="0"/>
                <a:t>(самообразование)</a:t>
              </a: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4752975" y="942975"/>
              <a:ext cx="2000250" cy="174307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ru-RU" sz="1600" dirty="0"/>
                <a:t>Обучающиеся – главная целевая группа пользователей библиотеки.</a:t>
              </a:r>
            </a:p>
            <a:p>
              <a:r>
                <a:rPr lang="ru-RU" sz="1600" dirty="0"/>
                <a:t>Работа с одаренными детьми и детьми с особыми возможностями здоровья</a:t>
              </a: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200" dirty="0">
                  <a:effectLst/>
                  <a:ea typeface="Calibri"/>
                  <a:cs typeface="Times New Roman"/>
                </a:rPr>
                <a:t> </a:t>
              </a:r>
            </a:p>
          </p:txBody>
        </p:sp>
        <p:cxnSp>
          <p:nvCxnSpPr>
            <p:cNvPr id="15" name="Прямая со стрелкой 14"/>
            <p:cNvCxnSpPr/>
            <p:nvPr/>
          </p:nvCxnSpPr>
          <p:spPr>
            <a:xfrm flipV="1">
              <a:off x="3286125" y="828675"/>
              <a:ext cx="47625" cy="752474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flipH="1" flipV="1">
              <a:off x="1628775" y="1581150"/>
              <a:ext cx="723265" cy="1905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 flipH="1">
              <a:off x="1733550" y="2609850"/>
              <a:ext cx="618490" cy="180975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3914775" y="2743200"/>
              <a:ext cx="752475" cy="485775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 flipV="1">
              <a:off x="4124325" y="1600200"/>
              <a:ext cx="628650" cy="40005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0329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Обучающиеся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Обучающиеся – главная целевая группа пользователей библиотеки;</a:t>
            </a:r>
          </a:p>
          <a:p>
            <a:r>
              <a:rPr lang="ru-RU" dirty="0" smtClean="0"/>
              <a:t>Организация работы с одаренными детьми и детьми с особыми возможностями здоровья;</a:t>
            </a:r>
          </a:p>
          <a:p>
            <a:r>
              <a:rPr lang="ru-RU" dirty="0" smtClean="0"/>
              <a:t>Обучение информационной грамотности;</a:t>
            </a:r>
          </a:p>
          <a:p>
            <a:r>
              <a:rPr lang="ru-RU" dirty="0" smtClean="0"/>
              <a:t>Организация информационно- поисковой и исследовательской деятельности;</a:t>
            </a:r>
          </a:p>
          <a:p>
            <a:r>
              <a:rPr lang="ru-RU" dirty="0" smtClean="0"/>
              <a:t>Проектная деятельность.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353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dirty="0" smtClean="0"/>
              <a:t>Сегодня </a:t>
            </a:r>
            <a:r>
              <a:rPr lang="ru-RU" dirty="0"/>
              <a:t>достижение качественно нового уровня библиотечно-информационного обеспечения в школах связывается с внедрением новых информационных и телекоммуникационных технологий в деятельность каждой библиотеки (электронные каталоги, автоматизированные библиотечно-информационные системы и т. п.). В этих условиях нарастает процесс интеграции традиционных и инновационных методов (способов) библиотечно-информационного обслуживания.</a:t>
            </a:r>
          </a:p>
        </p:txBody>
      </p:sp>
    </p:spTree>
    <p:extLst>
      <p:ext uri="{BB962C8B-B14F-4D97-AF65-F5344CB8AC3E}">
        <p14:creationId xmlns:p14="http://schemas.microsoft.com/office/powerpoint/2010/main" val="635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19268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dirty="0"/>
              <a:t>Вхождение человеческой цивилизации в эпоху информационного общества, невиданные темпы роста информационных технологий, коренные изменения, происходящие в последующие годы в школьном образовании, - все эти факторы обусловили необходимость формирования особой культуры - информационной культуры личности. «Понятие «информационная культура» включает в себя успехи традиционной библиотечно-библиографической культуры, сочетающейся с культурой новой информационной цивилизации, базирующейся на достижениях «информационных технологий».</a:t>
            </a:r>
          </a:p>
        </p:txBody>
      </p:sp>
    </p:spTree>
    <p:extLst>
      <p:ext uri="{BB962C8B-B14F-4D97-AF65-F5344CB8AC3E}">
        <p14:creationId xmlns:p14="http://schemas.microsoft.com/office/powerpoint/2010/main" val="97235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Администрация школы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Мониторинг обеспеченности образовательного процесса учебниками и учебными пособиями, дополнительными материалами;</a:t>
            </a:r>
          </a:p>
          <a:p>
            <a:r>
              <a:rPr lang="ru-RU" dirty="0" smtClean="0"/>
              <a:t>Составление рекомендаций по УМК </a:t>
            </a:r>
          </a:p>
          <a:p>
            <a:r>
              <a:rPr lang="ru-RU" dirty="0"/>
              <a:t>Педсоветы (Выставки и обзоры)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927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/>
          </a:bodyPr>
          <a:lstStyle/>
          <a:p>
            <a:r>
              <a:rPr lang="ru-RU" dirty="0" smtClean="0"/>
              <a:t>Педагоги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Методическая помощь педагогам;</a:t>
            </a:r>
          </a:p>
          <a:p>
            <a:r>
              <a:rPr lang="ru-RU" dirty="0" smtClean="0"/>
              <a:t>Развитие информационных навыков;</a:t>
            </a:r>
          </a:p>
          <a:p>
            <a:r>
              <a:rPr lang="ru-RU" dirty="0" smtClean="0"/>
              <a:t>Подборка материалов по всем вопросам</a:t>
            </a:r>
          </a:p>
          <a:p>
            <a:r>
              <a:rPr lang="ru-RU" dirty="0" smtClean="0"/>
              <a:t>Работа с молодыми учителями;</a:t>
            </a:r>
          </a:p>
          <a:p>
            <a:r>
              <a:rPr lang="ru-RU" dirty="0" smtClean="0"/>
              <a:t>Совместно с классными руководителями анализ круга чтения и читательской активности обучающихся;</a:t>
            </a:r>
          </a:p>
          <a:p>
            <a:r>
              <a:rPr lang="ru-RU" dirty="0" smtClean="0"/>
              <a:t>Создание информационных бюллетеней учебного и учебно-методических новинок.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972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Родители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Рекомендательные списки литературы;</a:t>
            </a:r>
          </a:p>
          <a:p>
            <a:r>
              <a:rPr lang="ru-RU" dirty="0" smtClean="0"/>
              <a:t>Родительские собрания о роли и пользе чтению;</a:t>
            </a:r>
          </a:p>
          <a:p>
            <a:r>
              <a:rPr lang="ru-RU" dirty="0" smtClean="0"/>
              <a:t>Как привлечь любовь к чтению и библиотеке;</a:t>
            </a:r>
          </a:p>
          <a:p>
            <a:r>
              <a:rPr lang="ru-RU" dirty="0" smtClean="0"/>
              <a:t>Совместное проведение  мероприятий о семейном чтении.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340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Педагог-библиотекарь</a:t>
            </a:r>
            <a:br>
              <a:rPr lang="ru-RU" dirty="0" smtClean="0"/>
            </a:br>
            <a:r>
              <a:rPr lang="ru-RU" dirty="0" smtClean="0"/>
              <a:t>(Самообразование)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Внеурочная деятельность;</a:t>
            </a:r>
          </a:p>
          <a:p>
            <a:r>
              <a:rPr lang="ru-RU" dirty="0" smtClean="0"/>
              <a:t>Изучение возможностей ИКТ-технологий  (</a:t>
            </a:r>
            <a:r>
              <a:rPr lang="ru-RU" dirty="0" err="1" smtClean="0"/>
              <a:t>буктреллеры</a:t>
            </a:r>
            <a:r>
              <a:rPr lang="ru-RU" dirty="0" smtClean="0"/>
              <a:t>, </a:t>
            </a:r>
            <a:r>
              <a:rPr lang="ru-RU" dirty="0" err="1" smtClean="0"/>
              <a:t>сайты,блоги</a:t>
            </a:r>
            <a:r>
              <a:rPr lang="ru-RU" dirty="0" smtClean="0"/>
              <a:t>)</a:t>
            </a:r>
          </a:p>
          <a:p>
            <a:r>
              <a:rPr lang="ru-RU" dirty="0" smtClean="0"/>
              <a:t>Участие в конкурсах профессионального мастерства;</a:t>
            </a:r>
          </a:p>
          <a:p>
            <a:r>
              <a:rPr lang="ru-RU" dirty="0" smtClean="0"/>
              <a:t>Участие в конкурсах, интернет -проектах, семинарах, конференциях; </a:t>
            </a:r>
          </a:p>
          <a:p>
            <a:r>
              <a:rPr lang="ru-RU" dirty="0" smtClean="0"/>
              <a:t>Обмен опытом;</a:t>
            </a:r>
          </a:p>
          <a:p>
            <a:r>
              <a:rPr lang="ru-RU" dirty="0" smtClean="0"/>
              <a:t>Наставническая работа(Школа молодого библиотекаря).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136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Библиотечно-информационный </a:t>
            </a:r>
            <a:r>
              <a:rPr lang="ru-RU" b="1" dirty="0" smtClean="0"/>
              <a:t>центр- как один </a:t>
            </a:r>
            <a:r>
              <a:rPr lang="ru-RU" b="1" dirty="0"/>
              <a:t>из путей создания информационного пространства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3212976"/>
            <a:ext cx="4038600" cy="2913187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r>
              <a:rPr lang="ru-RU" i="1" dirty="0" smtClean="0"/>
              <a:t>Центр учебного процесса</a:t>
            </a:r>
          </a:p>
          <a:p>
            <a:r>
              <a:rPr lang="ru-RU" i="1" dirty="0" smtClean="0"/>
              <a:t>Площадка для инноваций</a:t>
            </a:r>
            <a:endParaRPr lang="ru-RU" i="1" dirty="0"/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140968"/>
            <a:ext cx="4038600" cy="3028950"/>
          </a:xfrm>
        </p:spPr>
      </p:pic>
    </p:spTree>
    <p:extLst>
      <p:ext uri="{BB962C8B-B14F-4D97-AF65-F5344CB8AC3E}">
        <p14:creationId xmlns:p14="http://schemas.microsoft.com/office/powerpoint/2010/main" val="238082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В условиях непрерывного расширения информационного пространства на школьных библиотекарей возлагается функция обучения школьников и учителей навыкам работы с информацией, что выдвигает необходимость постоянного повышения квалификации и профессионального роста.</a:t>
            </a:r>
          </a:p>
        </p:txBody>
      </p:sp>
    </p:spTree>
    <p:extLst>
      <p:ext uri="{BB962C8B-B14F-4D97-AF65-F5344CB8AC3E}">
        <p14:creationId xmlns:p14="http://schemas.microsoft.com/office/powerpoint/2010/main" val="330367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Корпорация и интеграция деятельности школьной библиотеки с различными партнерами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12921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	Переход </a:t>
            </a:r>
            <a:r>
              <a:rPr lang="ru-RU" dirty="0"/>
              <a:t>библиотеки к корпоративному сотрудничеству позволит более рационально использовать имеющиеся ресурсы и существенно расширить круг профессиональных связей. Корпоративные проекты и сотрудничество приведут к единению технологических, технических, информационных и других средств в целях создания новых и эффективного использования уже имеющихся информационных </a:t>
            </a:r>
            <a:r>
              <a:rPr lang="ru-RU" dirty="0" smtClean="0"/>
              <a:t>ресурсов.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512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656184"/>
          </a:xfrm>
        </p:spPr>
        <p:txBody>
          <a:bodyPr>
            <a:normAutofit/>
          </a:bodyPr>
          <a:lstStyle/>
          <a:p>
            <a:r>
              <a:rPr lang="ru-RU" dirty="0" smtClean="0"/>
              <a:t>Взаимодействие с другими библиотеками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36912"/>
            <a:ext cx="8229600" cy="3168352"/>
          </a:xfrm>
        </p:spPr>
        <p:txBody>
          <a:bodyPr/>
          <a:lstStyle/>
          <a:p>
            <a:r>
              <a:rPr lang="ru-RU" dirty="0" smtClean="0"/>
              <a:t>Другие ИБЦ образовательных организаций</a:t>
            </a:r>
          </a:p>
          <a:p>
            <a:r>
              <a:rPr lang="ru-RU" dirty="0" smtClean="0"/>
              <a:t>Детские библиотеки города;</a:t>
            </a:r>
          </a:p>
          <a:p>
            <a:r>
              <a:rPr lang="ru-RU" dirty="0" smtClean="0"/>
              <a:t>Взаимовыгодное сотрудничество с публичными библиотеками города;</a:t>
            </a:r>
          </a:p>
          <a:p>
            <a:r>
              <a:rPr lang="ru-RU" dirty="0" smtClean="0"/>
              <a:t>Музыкальными школами</a:t>
            </a:r>
            <a:r>
              <a:rPr lang="ru-RU" dirty="0"/>
              <a:t>;</a:t>
            </a:r>
            <a:r>
              <a:rPr lang="ru-RU" dirty="0" smtClean="0"/>
              <a:t>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19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Совместная коллективная деятельность всех участников образовательного процесса приводит к качеству образовательных услуг, оказанию помощи детям в социальной адаптации и формированию у них социальной компетентности на доступном им возрастном уровне.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349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  Все это говорит о том, что образовательное пространство можно расширить и сделать более полным, лаконичным только при дружном взаимодействии  всех участников образовательного процесса.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834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99592" y="1052736"/>
            <a:ext cx="7488832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smtClean="0"/>
              <a:t>В любых делах, при максимуме сложности,</a:t>
            </a:r>
          </a:p>
          <a:p>
            <a:pPr marL="0" indent="0">
              <a:buNone/>
            </a:pPr>
            <a:r>
              <a:rPr lang="ru-RU" b="1" i="1" dirty="0" smtClean="0"/>
              <a:t>Подход к проблеме все-таки – один.</a:t>
            </a:r>
          </a:p>
          <a:p>
            <a:pPr marL="0" indent="0">
              <a:buNone/>
            </a:pPr>
            <a:r>
              <a:rPr lang="ru-RU" b="1" i="1" dirty="0" smtClean="0"/>
              <a:t>Желание – это множество возможностей,</a:t>
            </a:r>
          </a:p>
          <a:p>
            <a:pPr marL="0" indent="0">
              <a:buNone/>
            </a:pPr>
            <a:r>
              <a:rPr lang="ru-RU" b="1" i="1" dirty="0" smtClean="0"/>
              <a:t>А не желание – тысяча причин…</a:t>
            </a:r>
          </a:p>
          <a:p>
            <a:pPr marL="0" indent="0" algn="r">
              <a:buNone/>
            </a:pPr>
            <a:r>
              <a:rPr lang="ru-RU" b="1" i="1" dirty="0" err="1" smtClean="0"/>
              <a:t>Э.Асадов</a:t>
            </a:r>
            <a:r>
              <a:rPr lang="ru-RU" b="1" i="1" dirty="0" smtClean="0"/>
              <a:t>.</a:t>
            </a:r>
            <a:endParaRPr lang="ru-RU" b="1" i="1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212976"/>
            <a:ext cx="4038600" cy="3197225"/>
          </a:xfrm>
        </p:spPr>
      </p:pic>
    </p:spTree>
    <p:extLst>
      <p:ext uri="{BB962C8B-B14F-4D97-AF65-F5344CB8AC3E}">
        <p14:creationId xmlns:p14="http://schemas.microsoft.com/office/powerpoint/2010/main" val="405560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ФГОС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 smtClean="0"/>
              <a:t>«</a:t>
            </a:r>
            <a:r>
              <a:rPr lang="ru-RU" i="1" dirty="0"/>
              <a:t>О</a:t>
            </a:r>
            <a:r>
              <a:rPr lang="ru-RU" i="1" dirty="0" smtClean="0"/>
              <a:t>беспечение </a:t>
            </a:r>
            <a:r>
              <a:rPr lang="ru-RU" i="1" dirty="0"/>
              <a:t>широкого, постоянного и устойчивого доступа для всех участников образовательного процесса к любой информации, связанной с реализацией основной </a:t>
            </a:r>
            <a:r>
              <a:rPr lang="ru-RU" i="1" dirty="0" smtClean="0"/>
              <a:t> образовательной программой, </a:t>
            </a:r>
            <a:r>
              <a:rPr lang="ru-RU" i="1" dirty="0"/>
              <a:t>достижением планируемых результатов, организацией образовательного процесса и условиями его осуществления…»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705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7544" y="476672"/>
            <a:ext cx="7571184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О</a:t>
            </a:r>
            <a:r>
              <a:rPr lang="ru-RU" sz="3200" dirty="0" smtClean="0"/>
              <a:t>сновная </a:t>
            </a:r>
            <a:r>
              <a:rPr lang="ru-RU" sz="3200" dirty="0"/>
              <a:t>деятельность </a:t>
            </a:r>
            <a:r>
              <a:rPr lang="ru-RU" sz="3200" dirty="0" smtClean="0"/>
              <a:t>информационно-библиотечного центра как </a:t>
            </a:r>
            <a:r>
              <a:rPr lang="ru-RU" sz="3200" dirty="0"/>
              <a:t>раз и направляется на информационное обеспечение образовательного процесса, а также на развитие читательского интереса учащихся.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3360570"/>
            <a:ext cx="4902696" cy="3241396"/>
          </a:xfrm>
        </p:spPr>
      </p:pic>
    </p:spTree>
    <p:extLst>
      <p:ext uri="{BB962C8B-B14F-4D97-AF65-F5344CB8AC3E}">
        <p14:creationId xmlns:p14="http://schemas.microsoft.com/office/powerpoint/2010/main" val="109285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ru-RU" sz="3800" dirty="0" smtClean="0"/>
              <a:t>Информационно-образовательная деятельность школьных библиотек </a:t>
            </a:r>
            <a:r>
              <a:rPr lang="ru-RU" sz="3800" dirty="0"/>
              <a:t>  реализует право ребенка на информацию и образование и защищает его права в условиях глобальной информатизации общества, позволяет уберечь несформировавшуюся окончательно личность от недостоверной, вредной и агрессивной информации. Приоритетным для школьной библиотеки, безусловно, является информационное сопровождение </a:t>
            </a:r>
            <a:r>
              <a:rPr lang="ru-RU" sz="3800" dirty="0" smtClean="0"/>
              <a:t>учебных программ.</a:t>
            </a:r>
            <a:endParaRPr lang="ru-RU" sz="3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62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dirty="0" smtClean="0"/>
              <a:t>Основные направления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fontScale="92500" lnSpcReduction="20000"/>
          </a:bodyPr>
          <a:lstStyle/>
          <a:p>
            <a:r>
              <a:rPr lang="ru-RU" sz="3300" dirty="0" smtClean="0"/>
              <a:t>информационно-библиографическое </a:t>
            </a:r>
            <a:r>
              <a:rPr lang="ru-RU" sz="3300" dirty="0"/>
              <a:t>обеспечение учебно-воспитательного процесса;</a:t>
            </a:r>
          </a:p>
          <a:p>
            <a:r>
              <a:rPr lang="ru-RU" sz="3300" dirty="0" smtClean="0"/>
              <a:t>развитие </a:t>
            </a:r>
            <a:r>
              <a:rPr lang="ru-RU" sz="3300" dirty="0"/>
              <a:t>творческого потенциала личности школьника средствами приобщения к чтению, показывая на внеклассных мероприятиях привлекательность имиджа читающего человека;</a:t>
            </a:r>
          </a:p>
          <a:p>
            <a:r>
              <a:rPr lang="ru-RU" sz="3300" dirty="0" smtClean="0"/>
              <a:t>активизация </a:t>
            </a:r>
            <a:r>
              <a:rPr lang="ru-RU" sz="3300" dirty="0"/>
              <a:t>интеллектуальных способностей детей с ограниченными возможностями, коррекция их поведения и социальной адаптации через общение с книгой;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032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dirty="0" smtClean="0"/>
              <a:t>Основные направления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3384376"/>
          </a:xfrm>
        </p:spPr>
        <p:txBody>
          <a:bodyPr>
            <a:normAutofit/>
          </a:bodyPr>
          <a:lstStyle/>
          <a:p>
            <a:r>
              <a:rPr lang="ru-RU" dirty="0" smtClean="0"/>
              <a:t>приобщение </a:t>
            </a:r>
            <a:r>
              <a:rPr lang="ru-RU" dirty="0"/>
              <a:t>учащихся к использованию компьютера для получения новых знаний;</a:t>
            </a:r>
          </a:p>
          <a:p>
            <a:r>
              <a:rPr lang="ru-RU" dirty="0" smtClean="0"/>
              <a:t>обучение </a:t>
            </a:r>
            <a:r>
              <a:rPr lang="ru-RU" dirty="0"/>
              <a:t>приёмам самостоятельной работы с книгой, поиска информации на электронных носителях, навыков пользователя всесторонними знаниями.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551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Хотелось бы отметить как меняется парадигма информационно-образовательного пространства. Если несколько лет назад это была достаточно закрытая среда, обеспечивающая деятельность конкретного учреждения своими «внутренними» силами, то теперь картина меняется. Современные культурные и организационные формы информационного взаимодействия при условии соответствующей компетентности участников учебного процесса раздвигают границы образовательного пространства, оно начинает существовать «вне стен», что способствует его </a:t>
            </a:r>
            <a:r>
              <a:rPr lang="ru-RU" dirty="0" smtClean="0"/>
              <a:t>глобализации, </a:t>
            </a:r>
            <a:r>
              <a:rPr lang="ru-RU" dirty="0"/>
              <a:t>обогащает, а, следовательно, положительно влияет на образовательный результат конкретного субъекта образовательной системы.</a:t>
            </a:r>
          </a:p>
        </p:txBody>
      </p:sp>
    </p:spTree>
    <p:extLst>
      <p:ext uri="{BB962C8B-B14F-4D97-AF65-F5344CB8AC3E}">
        <p14:creationId xmlns:p14="http://schemas.microsoft.com/office/powerpoint/2010/main" val="364916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И </a:t>
            </a:r>
            <a:r>
              <a:rPr lang="ru-RU" sz="2800" dirty="0" err="1"/>
              <a:t>метапредметным</a:t>
            </a:r>
            <a:r>
              <a:rPr lang="ru-RU" sz="2800" dirty="0"/>
              <a:t> ядром такого информационного пространства объективно должен стать информационно-библиотечный центр.  Здесь мы видим ШИБЦ в центре образовательного процесса обеспечивающим и координирующим взаимодействие, сотрудничество всех участников образовательного процесса (педагогов, учеников, родителей) в рамках основных образовательных программ, координирующим, развивающим </a:t>
            </a:r>
            <a:r>
              <a:rPr lang="ru-RU" sz="2800" dirty="0" err="1"/>
              <a:t>внутришкольное</a:t>
            </a:r>
            <a:r>
              <a:rPr lang="ru-RU" sz="2800" dirty="0"/>
              <a:t> образовательное сообщество. 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04813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728</Words>
  <Application>Microsoft Office PowerPoint</Application>
  <PresentationFormat>Экран (4:3)</PresentationFormat>
  <Paragraphs>90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Пространство образовательных возможностей школьной библиотеки </vt:lpstr>
      <vt:lpstr>Библиотечно-информационный центр- как один из путей создания информационного пространства </vt:lpstr>
      <vt:lpstr>ФГОС </vt:lpstr>
      <vt:lpstr>Презентация PowerPoint</vt:lpstr>
      <vt:lpstr>Презентация PowerPoint</vt:lpstr>
      <vt:lpstr>Основные направления</vt:lpstr>
      <vt:lpstr>Основные направления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Обучающиеся</vt:lpstr>
      <vt:lpstr>Презентация PowerPoint</vt:lpstr>
      <vt:lpstr>Презентация PowerPoint</vt:lpstr>
      <vt:lpstr>Администрация школы</vt:lpstr>
      <vt:lpstr>Педагоги</vt:lpstr>
      <vt:lpstr>Родители</vt:lpstr>
      <vt:lpstr>Педагог-библиотекарь (Самообразование)</vt:lpstr>
      <vt:lpstr>Презентация PowerPoint</vt:lpstr>
      <vt:lpstr>Корпорация и интеграция деятельности школьной библиотеки с различными партнерами</vt:lpstr>
      <vt:lpstr>Взаимодействие с другими библиотеками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Пользователь</cp:lastModifiedBy>
  <cp:revision>31</cp:revision>
  <dcterms:created xsi:type="dcterms:W3CDTF">2017-08-13T10:40:54Z</dcterms:created>
  <dcterms:modified xsi:type="dcterms:W3CDTF">2017-08-17T11:19:10Z</dcterms:modified>
</cp:coreProperties>
</file>