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1"/>
  </p:notesMasterIdLst>
  <p:sldIdLst>
    <p:sldId id="256" r:id="rId2"/>
    <p:sldId id="263" r:id="rId3"/>
    <p:sldId id="264" r:id="rId4"/>
    <p:sldId id="265" r:id="rId5"/>
    <p:sldId id="262" r:id="rId6"/>
    <p:sldId id="261" r:id="rId7"/>
    <p:sldId id="257" r:id="rId8"/>
    <p:sldId id="258" r:id="rId9"/>
    <p:sldId id="259" r:id="rId10"/>
    <p:sldId id="266" r:id="rId11"/>
    <p:sldId id="267" r:id="rId12"/>
    <p:sldId id="268" r:id="rId13"/>
    <p:sldId id="270" r:id="rId14"/>
    <p:sldId id="273" r:id="rId15"/>
    <p:sldId id="275" r:id="rId16"/>
    <p:sldId id="277" r:id="rId17"/>
    <p:sldId id="278" r:id="rId18"/>
    <p:sldId id="280" r:id="rId19"/>
    <p:sldId id="281" r:id="rId20"/>
    <p:sldId id="282" r:id="rId21"/>
    <p:sldId id="283" r:id="rId22"/>
    <p:sldId id="299" r:id="rId23"/>
    <p:sldId id="300" r:id="rId24"/>
    <p:sldId id="301" r:id="rId25"/>
    <p:sldId id="302" r:id="rId26"/>
    <p:sldId id="284" r:id="rId27"/>
    <p:sldId id="285" r:id="rId28"/>
    <p:sldId id="286" r:id="rId29"/>
    <p:sldId id="287" r:id="rId30"/>
    <p:sldId id="288" r:id="rId31"/>
    <p:sldId id="303" r:id="rId32"/>
    <p:sldId id="289" r:id="rId33"/>
    <p:sldId id="290" r:id="rId34"/>
    <p:sldId id="342" r:id="rId35"/>
    <p:sldId id="305" r:id="rId36"/>
    <p:sldId id="306" r:id="rId37"/>
    <p:sldId id="307" r:id="rId38"/>
    <p:sldId id="308" r:id="rId39"/>
    <p:sldId id="309" r:id="rId40"/>
    <p:sldId id="310" r:id="rId41"/>
    <p:sldId id="341" r:id="rId42"/>
    <p:sldId id="311" r:id="rId43"/>
    <p:sldId id="292" r:id="rId44"/>
    <p:sldId id="312" r:id="rId45"/>
    <p:sldId id="293" r:id="rId46"/>
    <p:sldId id="343" r:id="rId47"/>
    <p:sldId id="317" r:id="rId48"/>
    <p:sldId id="316" r:id="rId49"/>
    <p:sldId id="318" r:id="rId50"/>
    <p:sldId id="319" r:id="rId51"/>
    <p:sldId id="320" r:id="rId52"/>
    <p:sldId id="321" r:id="rId53"/>
    <p:sldId id="322" r:id="rId54"/>
    <p:sldId id="323" r:id="rId55"/>
    <p:sldId id="324" r:id="rId56"/>
    <p:sldId id="325" r:id="rId57"/>
    <p:sldId id="326" r:id="rId58"/>
    <p:sldId id="327" r:id="rId59"/>
    <p:sldId id="328" r:id="rId60"/>
    <p:sldId id="329" r:id="rId61"/>
    <p:sldId id="330" r:id="rId62"/>
    <p:sldId id="331" r:id="rId63"/>
    <p:sldId id="335" r:id="rId64"/>
    <p:sldId id="332" r:id="rId65"/>
    <p:sldId id="336" r:id="rId66"/>
    <p:sldId id="334" r:id="rId67"/>
    <p:sldId id="337" r:id="rId68"/>
    <p:sldId id="338" r:id="rId69"/>
    <p:sldId id="339" r:id="rId7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8" autoAdjust="0"/>
    <p:restoredTop sz="94660"/>
  </p:normalViewPr>
  <p:slideViewPr>
    <p:cSldViewPr>
      <p:cViewPr>
        <p:scale>
          <a:sx n="77" d="100"/>
          <a:sy n="77" d="100"/>
        </p:scale>
        <p:origin x="-126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FFA3A-15A7-4254-A38E-105F8FDA2D10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A3806-0C8F-4375-ADE2-04A6BB8D4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69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A3806-0C8F-4375-ADE2-04A6BB8D424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21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FA7D8E-A640-4953-81C3-67A54F7ECC3F}" type="slidenum">
              <a:rPr lang="ru-RU" altLang="ru-RU" smtClean="0"/>
              <a:pPr>
                <a:defRPr/>
              </a:pPr>
              <a:t>38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A3806-0C8F-4375-ADE2-04A6BB8D424F}" type="slidenum">
              <a:rPr lang="ru-RU" smtClean="0"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332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3429000"/>
            <a:ext cx="3384376" cy="108012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Учитель высшей категории</a:t>
            </a:r>
          </a:p>
          <a:p>
            <a:pPr algn="l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МБОУ «Гимназия№1 им.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Н.М.Пржевальского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algn="l"/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Шубнякова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Т.И.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768752" cy="2664296"/>
          </a:xfrm>
        </p:spPr>
        <p:txBody>
          <a:bodyPr>
            <a:normAutofit/>
          </a:bodyPr>
          <a:lstStyle/>
          <a:p>
            <a:r>
              <a:rPr lang="ru-RU" dirty="0" smtClean="0"/>
              <a:t>Устная часть экзамена по русскому языку </a:t>
            </a:r>
            <a:br>
              <a:rPr lang="ru-RU" dirty="0" smtClean="0"/>
            </a:br>
            <a:r>
              <a:rPr lang="ru-RU" dirty="0" smtClean="0"/>
              <a:t>в 9 классе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6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 проверяет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коммуникативную компетенцию обучающихся - умение создавать монологическое высказывания на разные темы, принимать участие в диалоге, выразительно читать текст вслух.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34689"/>
            <a:ext cx="8280920" cy="122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r">
              <a:spcBef>
                <a:spcPct val="20000"/>
              </a:spcBef>
              <a:buClr>
                <a:srgbClr val="93A299"/>
              </a:buClr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Татьяна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Николаевна  Малышева, </a:t>
            </a:r>
          </a:p>
          <a:p>
            <a:pPr marL="114300" lvl="0" algn="r">
              <a:spcBef>
                <a:spcPct val="20000"/>
              </a:spcBef>
              <a:buClr>
                <a:srgbClr val="93A299"/>
              </a:buClr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заместитель председателя ФПКР  КИМ для проведения государственной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lvl="0" algn="r">
              <a:spcBef>
                <a:spcPct val="20000"/>
              </a:spcBef>
              <a:buClr>
                <a:srgbClr val="93A299"/>
              </a:buClr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итоговой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аттестации </a:t>
            </a:r>
          </a:p>
          <a:p>
            <a:pPr marL="114300" lvl="0" algn="r">
              <a:spcBef>
                <a:spcPct val="20000"/>
              </a:spcBef>
              <a:buClr>
                <a:srgbClr val="93A299"/>
              </a:buClr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русскому языку ФГБНУ «ФИПИ»</a:t>
            </a:r>
          </a:p>
        </p:txBody>
      </p:sp>
    </p:spTree>
    <p:extLst>
      <p:ext uri="{BB962C8B-B14F-4D97-AF65-F5344CB8AC3E}">
        <p14:creationId xmlns:p14="http://schemas.microsoft.com/office/powerpoint/2010/main" val="121686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14202"/>
          </a:xfrm>
        </p:spPr>
        <p:txBody>
          <a:bodyPr>
            <a:normAutofit/>
          </a:bodyPr>
          <a:lstStyle/>
          <a:p>
            <a:r>
              <a:rPr lang="ru-RU" sz="3100" b="1" dirty="0" smtClean="0"/>
              <a:t>Продолжительность </a:t>
            </a:r>
            <a:r>
              <a:rPr lang="ru-RU" sz="3100" b="1" dirty="0"/>
              <a:t>устной части ГИА по русскому языку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экзаменационной работы отводится 15 минут на одного участника экзамена.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47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Выразительно прочитайте текст вслух. У Вас есть 1.5 минуты на подготовку.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0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cs typeface="Arial" pitchFamily="34" charset="0"/>
              </a:rPr>
              <a:t>Критерии оценивания выразительного чтения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Выразительность речи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Экзаменуемый сумел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передать замысел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автора и (или)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своё понимание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текста слушателям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посредством интонации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логических пауз, интонационного выделения ключевых слов.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Экзаменуемый не сумел передать замысел автора и (или) своё понимание текста слушателям посредством интонации, логических пауз, интонационного выделения ключевых слов.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_______0</a:t>
            </a:r>
            <a:endParaRPr lang="ru-RU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4842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570186"/>
          </a:xfrm>
        </p:spPr>
        <p:txBody>
          <a:bodyPr>
            <a:normAutofit/>
          </a:bodyPr>
          <a:lstStyle/>
          <a:p>
            <a:r>
              <a:rPr lang="ru-RU" sz="2800" dirty="0" smtClean="0">
                <a:cs typeface="Arial" pitchFamily="34" charset="0"/>
              </a:rPr>
              <a:t>Правильность речи (Соответствие речи языковым нормам) </a:t>
            </a:r>
            <a:br>
              <a:rPr lang="ru-RU" sz="2800" dirty="0" smtClean="0">
                <a:cs typeface="Arial" pitchFamily="34" charset="0"/>
              </a:rPr>
            </a:br>
            <a:endParaRPr lang="ru-RU" sz="2800" dirty="0"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Речь правильная (соответствует языковым нормам):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искажение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 (или допущена 1 ошибка),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ударение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словах поставлено верно (или допущена 1 ошибка).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Интонация передаёт пунктуацию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текста (или допущена 1 ошибка).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чтения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Речь правильная (соответствует языковым нормам), но присутствует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искажение слов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(допущены 2-3 ошибки),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и/или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постановке ударения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допущено 2-3 ошибки,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и/или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интонация</a:t>
            </a:r>
            <a:r>
              <a:rPr lang="ru-RU" dirty="0">
                <a:solidFill>
                  <a:srgbClr val="564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передаёт пунктуацию текста,</a:t>
            </a:r>
            <a:r>
              <a:rPr lang="ru-RU" dirty="0">
                <a:solidFill>
                  <a:srgbClr val="564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 допущено 2-3 ошибки. Темп чтения высокий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42447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496944" cy="507342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Речь содержит значительные ошибки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 частично соответствует языковым нормам): присутствует искажение слов (более 3 ошибок), в постановке ударения допущено более 3 ошибок. Интонация неточно передаёт пунктуацию текста (допущено более 3 ошибок). Темп чтения невысокий.. Понимание речи затруднено.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93A299"/>
              </a:buClr>
            </a:pP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93A299"/>
              </a:buClr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Максимальное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баллов за всё задание – 3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40828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7565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i="1" u="sng" dirty="0" smtClean="0">
                <a:latin typeface="Arial" pitchFamily="34" charset="0"/>
                <a:cs typeface="Arial" pitchFamily="34" charset="0"/>
              </a:rPr>
            </a:b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i="1" u="sng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cs typeface="Arial" pitchFamily="34" charset="0"/>
              </a:rPr>
              <a:t>Монологическое   высказывание</a:t>
            </a:r>
            <a:br>
              <a:rPr lang="ru-RU" sz="3600" dirty="0" smtClean="0">
                <a:cs typeface="Arial" pitchFamily="34" charset="0"/>
              </a:rPr>
            </a:br>
            <a:r>
              <a:rPr lang="ru-RU" sz="3600" dirty="0" smtClean="0">
                <a:cs typeface="Arial" pitchFamily="34" charset="0"/>
              </a:rPr>
              <a:t>Беседа по монологу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atin typeface="Arial" pitchFamily="34" charset="0"/>
                <a:cs typeface="Arial" pitchFamily="34" charset="0"/>
              </a:rPr>
            </a:b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9715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2.  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Вам даётся 1.5 минуты на подготовку. Ваше высказывание не должно занимать более 2 минут.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Опишите фотографию.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Расскажите о своём посещении музея, которое запомнилось больше всего.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забудьте рассказать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каком музее Вы были;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 и с кем;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вы увидели;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понравилось и запомнилось больше всего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271611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static02.rupor.sampo.ru/16665/IMG_411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99592" y="764704"/>
            <a:ext cx="7488832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405233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dirty="0" smtClean="0"/>
              <a:t>Вопросы для беседы</a:t>
            </a:r>
            <a:br>
              <a:rPr lang="ru-RU" dirty="0" smtClean="0"/>
            </a:br>
            <a:r>
              <a:rPr lang="ru-RU" dirty="0" smtClean="0"/>
              <a:t> (Карточка для учителя)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Какие музеи Вам больше нравятся: исторические, художественные, научно-технические или естественнонаучные?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Как Вы считаете, должны ли школьники посещать музеи? Почему?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Слышали ли Вы о виртуальных музеях? Какими возможностями, на Ваш взгляд, они обладают?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2857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 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sz="3100" dirty="0" smtClean="0"/>
              <a:t>Критерии оценивания монологического высказывания с элементом диалога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Описание фотографии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справился</a:t>
            </a:r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 коммуникативной задачей – описал фотографию. </a:t>
            </a: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Фактические ошибки отсутствуют.</a:t>
            </a:r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_____________________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справился с коммуникативной задачей – описал фотографию, но тема раскрыта не в полном объёме. Фактические ошибки отсутствуют. </a:t>
            </a:r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____________________________1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не справился с коммуникативной задачей – не сумел описать фотографию, или  допустил фактические ошибки, в том числе в выборе типа </a:t>
            </a:r>
            <a:r>
              <a:rPr lang="ru-RU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речи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</a:t>
            </a:r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4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540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Нормативно-правовая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Федеральный компонент государственных образовательных стандартов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Перечень элементов содержания, составленный на основе ФГОС основного общего образования  по русскому языку.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Концепция преподавания русского языка и литературы в Российской Федерации» 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2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/>
              <a:t>Повествование о личном жизненном опыте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Экзаменуемый справился с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коммуникативной задачей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рассказал о своём личном жизненном опыте. Фактические ошибки отсутствуют.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_______2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Экзаменуемый справился с коммуникативной задачей – рассказал о своём личном жизненном опыте, но тема раскрыта не в полном объёме. Фактические ошибки отсутствуют.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_____________ 1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Экзаменуемый не справился с коммуникативной задачей – не сумел рассказал о своём личном жизненном опыте, или допустил фактические ошибки, в том числе в выборе типа речи.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 0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436452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Arial" pitchFamily="34" charset="0"/>
              </a:rPr>
              <a:t>Смысловая цельность </a:t>
            </a:r>
            <a:br>
              <a:rPr lang="ru-RU" dirty="0" smtClean="0">
                <a:cs typeface="Arial" pitchFamily="34" charset="0"/>
              </a:rPr>
            </a:br>
            <a:endParaRPr lang="ru-RU" dirty="0"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Высказывание характеризуется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смысловой цельностью, речевой связностью и последовательностью изложения: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логические ошибки отсутствуют, последовательность изложения не нарушена.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 2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характеризуется смысловой цельностью, речевой связностью и последовательностью изложения, но присутствуют логические ошибки (не более 2).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______1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нелогично, изложение непоследовательно. Присутствуют логические ошибки (более 2). Коммуникативный замысел понимается с трудом.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_________________________________________ 0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8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56575" cy="115252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Критерии оценивания монологического высказывания с элементом диалога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Пятиугольник 3"/>
          <p:cNvSpPr/>
          <p:nvPr/>
        </p:nvSpPr>
        <p:spPr>
          <a:xfrm>
            <a:off x="468313" y="1628775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Описание фотографии                    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468313" y="2636838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Повествование о личном жизненном опыте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468313" y="3644900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Смысловая цельность                     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68313" y="4652963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Выразительность и точность речи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468313" y="5661025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Взаимодействие с собеседником    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150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436452"/>
          </a:xfrm>
        </p:spPr>
        <p:txBody>
          <a:bodyPr>
            <a:noAutofit/>
          </a:bodyPr>
          <a:lstStyle/>
          <a:p>
            <a:r>
              <a:rPr lang="ru-RU" sz="3600" dirty="0"/>
              <a:t>Описание фотографии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60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</a:t>
            </a:r>
            <a:r>
              <a:rPr lang="ru-RU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справился с коммуникативной задачей – описал фотографию. Фактические ошибки </a:t>
            </a:r>
            <a:r>
              <a:rPr lang="ru-RU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отсутствуют.</a:t>
            </a:r>
            <a:r>
              <a:rPr lang="ru-RU" sz="6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</a:t>
            </a:r>
            <a:r>
              <a:rPr lang="ru-RU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6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Экзаменуемый справился с коммуникативной задачей – описал фотографию, </a:t>
            </a:r>
            <a:r>
              <a:rPr lang="ru-RU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но </a:t>
            </a:r>
            <a:r>
              <a:rPr lang="ru-RU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тема раскрыта не в полном объёме. Фактические ошибки </a:t>
            </a:r>
            <a:r>
              <a:rPr lang="ru-RU" sz="6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отсутствуют</a:t>
            </a:r>
            <a:r>
              <a:rPr lang="ru-RU" sz="6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.________________________________</a:t>
            </a:r>
            <a:r>
              <a:rPr lang="ru-RU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6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Экзаменуемый не справился с коммуникативной задачей – не сумел описать фотографию, </a:t>
            </a:r>
            <a:r>
              <a:rPr lang="ru-RU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 допустил фактические ошибки, в том числе в выборе типа </a:t>
            </a:r>
            <a:r>
              <a:rPr lang="ru-RU" sz="6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речи</a:t>
            </a:r>
            <a:r>
              <a:rPr lang="ru-RU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6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</a:t>
            </a:r>
            <a:r>
              <a:rPr lang="ru-RU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6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60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60672" cy="1584176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Повествование о личном жизненном опыте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справился с коммуникативной задачей – рассказал о своём личном жизненном опыте. Фактические ошибки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отсутствуют.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Экзаменуемый справился с коммуникативной задачей – рассказал о своём личном жизненном опыте,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но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тема раскрыта не в полном объёме. Фактические ошибки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отсутствуют.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Экзаменуемый не справился с коммуникативной задачей – не сумел рассказал о своём личном жизненном опыте,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допустил фактические ошибки, в том числе в выборе типа речи.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436452"/>
          </a:xfrm>
        </p:spPr>
        <p:txBody>
          <a:bodyPr>
            <a:noAutofit/>
          </a:bodyPr>
          <a:lstStyle/>
          <a:p>
            <a:r>
              <a:rPr lang="ru-RU" sz="3600" dirty="0"/>
              <a:t>Смысловая </a:t>
            </a:r>
            <a:r>
              <a:rPr lang="ru-RU" sz="3600" dirty="0" smtClean="0"/>
              <a:t>цельность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435280" cy="4373563"/>
          </a:xfrm>
        </p:spPr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характеризуется смысловой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цельностью, речевой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связностью и последовательностью изложения: логические ошибки отсутствуют, последовательность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изложения не нарушена.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характеризуется смысловой цельностью, речевой связностью и последовательностью изложения,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присутствуют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логические ошибки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более 2).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нелогично, изложение непоследовательно. Присутствуют логические ошибки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(не более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2). Коммуникативный замысел понимается с трудом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._________________________________________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33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4364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Выразительность и точность речи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экзаменуемого характеризуется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богатством словаря и точностью выражения мысли, разнообразием грамматических конструкций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_________________________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экзаменуемого характеризуется богатством словаря, разнообразием грамматических конструкций,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есть нарушения точности выражения мысли,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/и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экзаменуемого характеризуется богатством словаря и точностью словоупотребления,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 прослеживается однообразие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грамматических конструкций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экзаменуемого отличается бедностью словаря и однообразием грамматических конструкций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236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/>
              <a:t>Взаимодействие с собеседником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Взаимодействие с собеседником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достигнуто: экзаменуемый проявил умение участвовать в беседе: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слушать и понимать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вопросы собеседника, давать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точные и полные ответы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вопросы, владел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невербальными способами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общения (мимика, жесты), был вежлив и корректен.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_______________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проявил умение участвовать в беседе, но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проявлял умение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слушать и понимать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вопросы собеседника, давал неточные или /и неполные ответы на вопросы(совершил более 2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коммуникативных ошибок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владел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невербальными способами общения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(мимика, жесты), был вежлив и корректен.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8976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196752"/>
            <a:ext cx="871296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с собеседником не достигнуто,  экзаменуемый не проявил умения участвовать в беседе: не понимал сути вопросов, не давал ответов (совершил более 4 коммуникативных ошибок),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владел невербальными способами общения (мимика, жесты),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был невежлив и некорректен.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Максимальное количество баллов за всё задание - 10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8879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36444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*Примечание. 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075240" cy="464137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экзаменуемый не справился с коммуникативной задачей, т.е.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получил 0 баллов по критериям «Описание фотографии» и «Повествование о личном жизненном опыте», то такая работа не засчитывается и оценивается 0 баллов, задание считается невыполненным.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экзаменуемый получил 0 баллов по одному из критериев «Описание фотографии» или «Повествование о личном жизненном опыте», то по критериям «Смысловая цельность» и «Выразительность речи» максимальный балл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уменьшается до 1 балла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096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752600"/>
            <a:ext cx="8352928" cy="4373563"/>
          </a:xfrm>
        </p:spPr>
        <p:txBody>
          <a:bodyPr/>
          <a:lstStyle/>
          <a:p>
            <a:pPr marL="114300" indent="0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«Государственная итоговая аттестация по учебному предмету должна включать оценку уровня владения не только письменной, но и устной речью»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62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364444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Arial" pitchFamily="34" charset="0"/>
              </a:rPr>
              <a:t>Диалог в парах</a:t>
            </a:r>
            <a:br>
              <a:rPr lang="ru-RU" dirty="0" smtClean="0">
                <a:cs typeface="Arial" pitchFamily="34" charset="0"/>
              </a:rPr>
            </a:br>
            <a:endParaRPr lang="ru-RU" dirty="0"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Задание 2. 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Обсудите, нужна ли в школе форма? При обсуждении дайте ответы на следующие вопросы: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Есть ли у Вас в школе форма?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Чем удобна школьная форма?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Почему ученики часто не любят носить школьную форму?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Согласны ли Вы с тем, что одежда – часть делового этикета?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Опишите одежду, в которой бы вы хотели видеть учеников в своей школе.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2190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223963"/>
          </a:xfrm>
        </p:spPr>
        <p:txBody>
          <a:bodyPr/>
          <a:lstStyle/>
          <a:p>
            <a:r>
              <a:rPr lang="ru-RU" sz="2800" smtClean="0"/>
              <a:t>Критерии оценивания диалога </a:t>
            </a:r>
            <a:br>
              <a:rPr lang="ru-RU" sz="2800" smtClean="0"/>
            </a:br>
            <a:r>
              <a:rPr lang="ru-RU" sz="2800" smtClean="0"/>
              <a:t>в парах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395288" y="4365625"/>
            <a:ext cx="7345362" cy="143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Взаимодействие с собеседником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95288" y="2636838"/>
            <a:ext cx="7345362" cy="1439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Решение коммуникативной  задачи (каждое направление беседы оценивается 1 баллом)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67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dirty="0" smtClean="0"/>
              <a:t>Критерии оценивания диалога в парах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коммуникативной  задачи (каждое направление беседы оценивается 1 баллом)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Коммуникативная задача решена; мысли излагаются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логично, последовательно,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речь отличается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богатством и точностью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словаря, используются разнообразные синтаксические конструкции.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1*5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Коммуникативная задача не выполнена;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мысли излагаются нелогично, непоследовательно;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/или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речь отличается бедностью и неточностью словаря, используются однообразные синтаксические конструкции.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 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730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65247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cs typeface="Arial" pitchFamily="34" charset="0"/>
              </a:rPr>
              <a:t>Взаимодействие с собеседником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68052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с собеседником достигнуто: экзаменуемый проявил умение задавать вопросы, слушать и понимать собеседника, вести и поддерживать беседу, владел невербальными способами общения (мимика, жесты), был вежлив и корректен.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с собеседником достигнуто, но экзаменуемый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проявлял умение задавать вопросы, слушать и понимать собеседника, вести и поддерживать беседу (совершил более 2 коммуникативных ошибок),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владел невербальными способами общения (мимика, жесты), был вежлив и корректен.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326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65247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cs typeface="Arial" pitchFamily="34" charset="0"/>
              </a:rPr>
              <a:t>Взаимодействие с собеседником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Clr>
                <a:srgbClr val="93A299"/>
              </a:buClr>
              <a:buNone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Взаимодействие с собеседником не достигнуто,  экзаменуемый не проявил умения задавать вопросы, слушать и понимать собеседника, вести и поддерживать беседу (совершил более 4 коммуникативных ошибок),  </a:t>
            </a:r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владел невербальными способами общения (мимика, жесты), </a:t>
            </a:r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был невежлив и некорректен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3A299"/>
              </a:buClr>
            </a:pPr>
            <a:endParaRPr lang="ru-RU" b="1" dirty="0">
              <a:solidFill>
                <a:srgbClr val="564B3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F543F"/>
              </a:buClr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Максимальное количество баллов за всё задание -7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5699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442725"/>
          </a:xfrm>
        </p:spPr>
        <p:txBody>
          <a:bodyPr/>
          <a:lstStyle/>
          <a:p>
            <a:r>
              <a:rPr lang="ru-RU" sz="2800" dirty="0" smtClean="0"/>
              <a:t>Монологическое высказывание</a:t>
            </a:r>
            <a:br>
              <a:rPr lang="ru-RU" sz="2800" dirty="0" smtClean="0"/>
            </a:br>
            <a:r>
              <a:rPr lang="ru-RU" sz="2800" dirty="0" smtClean="0"/>
              <a:t> с элементом диалога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0113" y="3644900"/>
            <a:ext cx="7931150" cy="2880444"/>
          </a:xfrm>
        </p:spPr>
        <p:txBody>
          <a:bodyPr>
            <a:normAutofit fontScale="25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3. </a:t>
            </a: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Вам даётся 1.5 минуты на подготовку. </a:t>
            </a:r>
            <a:r>
              <a:rPr lang="ru-RU" sz="5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Ваше высказывание не должно занимать более 2 минут.</a:t>
            </a:r>
            <a:endParaRPr lang="ru-RU" sz="5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56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5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Опишите фотографию.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5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2. Расскажите о своём школьном празднике, который запомнился больше всего.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забудьте рассказать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 проходил праздник;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чему был посвящён;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 принимал участие;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понравилось больше всего.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Поделитесь впечатлениями с партнёром.</a:t>
            </a:r>
            <a:endParaRPr lang="ru-RU" sz="6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6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84" name="Рисунок 3" descr="C:\Users\Сергей\Desktop\Таня фото для работы\DSC_08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3744863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5" name="Picture 2" descr="http://gymnasium-1.ru/wp-content/gallery/den-gimnazii-2011/dsc015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558613"/>
            <a:ext cx="3528392" cy="18703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8537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08962" cy="1439862"/>
          </a:xfrm>
        </p:spPr>
        <p:txBody>
          <a:bodyPr/>
          <a:lstStyle/>
          <a:p>
            <a:r>
              <a:rPr lang="ru-RU" sz="2800" smtClean="0"/>
              <a:t>Критерии оценивания монологического высказывания с элементом диалога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Пятиугольник 3"/>
          <p:cNvSpPr/>
          <p:nvPr/>
        </p:nvSpPr>
        <p:spPr>
          <a:xfrm>
            <a:off x="468313" y="1628775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Описание фотографии                    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468313" y="2636838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Повествование о личном жизненном опыте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468313" y="3644900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Смысловая цельность                     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68313" y="4652963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Выразительность и точность речи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468313" y="5661025"/>
            <a:ext cx="7775575" cy="6477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Взаимодействие с собеседником                        2 балла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396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Критерии оценивания монологического</a:t>
            </a:r>
            <a:br>
              <a:rPr lang="ru-RU" sz="2400" dirty="0"/>
            </a:br>
            <a:r>
              <a:rPr lang="ru-RU" sz="2400" dirty="0"/>
              <a:t> высказывания с элементом диалога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Описание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фотографии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Экзаменуемый </a:t>
            </a:r>
            <a:r>
              <a:rPr lang="ru-RU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справился с коммуникативной задачей </a:t>
            </a:r>
            <a:r>
              <a:rPr lang="ru-RU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описал фотографию</a:t>
            </a:r>
            <a:r>
              <a:rPr lang="ru-RU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Фактические ошибки </a:t>
            </a:r>
            <a:r>
              <a:rPr lang="ru-RU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отсутствуют._______________________________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Экзаменуемый справился с коммуникативной задачей – описал фотографию, </a:t>
            </a:r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но </a:t>
            </a: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тема раскрыта не в полном объёме. Фактические ошибки 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отсутствуют.</a:t>
            </a:r>
            <a:r>
              <a:rPr lang="ru-RU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Экзаменуемый не справился с коммуникативной задачей – не сумел описать фотографию, </a:t>
            </a:r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 допустил фактические ошибки, в том числе в выборе типа 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речи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_____________________________________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251520" y="188912"/>
            <a:ext cx="8805168" cy="1799928"/>
          </a:xfrm>
        </p:spPr>
        <p:txBody>
          <a:bodyPr>
            <a:noAutofit/>
          </a:bodyPr>
          <a:lstStyle/>
          <a:p>
            <a:r>
              <a:rPr lang="ru-RU" sz="3200" dirty="0"/>
              <a:t>Повествование о личном жизненном опыте</a:t>
            </a:r>
            <a:r>
              <a:rPr lang="ru-RU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497388"/>
          </a:xfrm>
        </p:spPr>
        <p:txBody>
          <a:bodyPr>
            <a:no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Экзаменуемый справился с коммуникативной задачей – рассказал о своём личном жизненном опыте. Фактические ошибки отсутствуют.________________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справился с коммуникативной задачей – рассказал о своём личном жизненном опыте,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 раскрыта не в полном объёме. Фактические ошибки отсутствуют.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__________________________________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не справился с коммуникативной задачей – не сумел рассказал о своём личном жизненном опыте,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допустил фактические ошибки, в том числе в выборе типа речи.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840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Смысловая цельность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Высказывание 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характеризуется смысловой цельностью, речевой связностью и последовательностью изложения: логические ошибки отсутствуют, последовательность изложения не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нарушена._______________________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характеризуется смысловой цельностью, речевой связностью и последовательностью изложения,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присутствуют логические ошибки (не более 2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нелогично, изложение непоследовательно. Присутствуют логические ошибки (более 2). Коммуникативный замысел понимается с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трудом.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56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435334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Пестрая эклектичность сознания,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отсутствие целостного мировоззрения, </a:t>
            </a:r>
          </a:p>
          <a:p>
            <a:pPr lvl="0"/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контекстуальность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суждений и оценок,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противоречивость, неспособность к критическому осмыслению фактов,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низкий уровень интроспекции, бытийная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неосвоенность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(«семантическое опустошение» (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Р.Фрумкина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)) базовых концептов русской культуры;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деформация концептов как результат влияния массовой культуры на коммуникативное поведение школьников;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резкое сворачивание количества слов в индивидуальном лексиконе;</a:t>
            </a:r>
          </a:p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клиповое мышление обучающихся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0848" y="601524"/>
            <a:ext cx="6909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Сложившаяся ситуация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129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508460"/>
          </a:xfrm>
        </p:spPr>
        <p:txBody>
          <a:bodyPr>
            <a:normAutofit/>
          </a:bodyPr>
          <a:lstStyle/>
          <a:p>
            <a:r>
              <a:rPr lang="ru-RU" sz="3100" dirty="0"/>
              <a:t>Взаимодействие с собеседником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9"/>
            <a:ext cx="8291264" cy="4464496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собеседником достигнуто: экзаменуемый проявил умение задавать вопросы, слушать и понимать собеседника, вести и поддерживать беседу, владел невербальными способами общения (мимика, жесты), был вежлив и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корректен.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______________________________________________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FontTx/>
              <a:buNone/>
            </a:pP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с собеседником достигнуто, но экзаменуемый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проявлял умение задавать вопросы, слушать и понимать собеседника, вести и поддерживать беседу (совершил более 2 коммуникативных ошибок), 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владел невербальными способами общения (мимика, жесты), был вежлив и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корректен.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________________________________________________________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>
              <a:buFontTx/>
              <a:buNone/>
            </a:pP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с собеседником не достигнуто,  экзаменуемый не проявил умения задавать вопросы, слушать и понимать собеседника, вести и поддерживать беседу (совершил более 4 коммуникативных ошибок), 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всегда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владел невербальными способами общения (мимика, жесты),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был невежлив и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некорректен.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_______________________________________________________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Максимальное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количество баллов за всё задание -10</a:t>
            </a:r>
          </a:p>
          <a:p>
            <a:pPr>
              <a:buFontTx/>
              <a:buNone/>
            </a:pP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764704"/>
            <a:ext cx="8280920" cy="536145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*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Примечание.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экзаменуемый не справился с коммуникативной задачей, т.е. получил 0 баллов по критериям «Описание фотографии» и «Повествование о личном жизненном опыте», то такая работа не засчитывается и оценивается 0 баллов, задание считается невыполненным.</a:t>
            </a:r>
          </a:p>
          <a:p>
            <a:pPr>
              <a:buFontTx/>
              <a:buNone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экзаменуемый получил 0 баллов по одному из критериев «Описание фотографии» или «Повествование о личном жизненном опыте», то по критериям «Смысловая цельность» и «Выразительность речи» максимальный балл уменьшается до 1 балла</a:t>
            </a:r>
          </a:p>
        </p:txBody>
      </p:sp>
    </p:spTree>
    <p:extLst>
      <p:ext uri="{BB962C8B-B14F-4D97-AF65-F5344CB8AC3E}">
        <p14:creationId xmlns:p14="http://schemas.microsoft.com/office/powerpoint/2010/main" val="2493620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251520" y="115888"/>
            <a:ext cx="8892480" cy="2016968"/>
          </a:xfrm>
        </p:spPr>
        <p:txBody>
          <a:bodyPr>
            <a:normAutofit/>
          </a:bodyPr>
          <a:lstStyle/>
          <a:p>
            <a:r>
              <a:rPr lang="ru-RU" sz="2800" dirty="0"/>
              <a:t>Выразительность и точность речи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 smtClean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002587" cy="3744416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Высказывание экзаменуемого характеризуется богатством словаря и точностью выражения мысли, разнообразием грамматических конструкций.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______________________2</a:t>
            </a:r>
          </a:p>
          <a:p>
            <a:pPr>
              <a:buFontTx/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экзаменуемого характеризуется богатством словаря, разнообразием грамматических конструкций, </a:t>
            </a:r>
          </a:p>
          <a:p>
            <a:pPr>
              <a:buFontTx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есть нарушения точности выражения мысли,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/и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экзаменуемого характеризуется богатством словаря и точностью словоупотребления,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прослеживается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однообразие грамматических конструкций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___________1</a:t>
            </a:r>
          </a:p>
          <a:p>
            <a:pPr>
              <a:buFontTx/>
              <a:buNone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Высказывание экзаменуемого отличается бедностью словаря и однообразием грамматических конструкций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__________0</a:t>
            </a:r>
          </a:p>
        </p:txBody>
      </p:sp>
    </p:spTree>
    <p:extLst>
      <p:ext uri="{BB962C8B-B14F-4D97-AF65-F5344CB8AC3E}">
        <p14:creationId xmlns:p14="http://schemas.microsoft.com/office/powerpoint/2010/main" val="386397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436452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Arial" pitchFamily="34" charset="0"/>
              </a:rPr>
              <a:t>Условный диалог (Интервью)</a:t>
            </a:r>
            <a:r>
              <a:rPr lang="ru-RU" dirty="0" smtClean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cs typeface="Arial" pitchFamily="34" charset="0"/>
              </a:rPr>
            </a:br>
            <a:endParaRPr lang="ru-RU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19256" cy="500141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Задание 2. Примите участие в интервью. Вам необходимо ответить на пять вопросов. Пожалуйста, дайте полные ответы на вопросы.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1. Есть ли у Вас в школе форма?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Чем удобна школьная форма?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Почему ученики часто не любят носить школьную форму?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Согласны ли Вы с тем, что одежда – часть делового этикета?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Опишите одежду, в которой бы Вы хотели видеть учеников в своей школе.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129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8590285" cy="15849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Критерии оценивания</a:t>
            </a:r>
            <a:br>
              <a:rPr lang="ru-RU" sz="3200" dirty="0" smtClean="0"/>
            </a:br>
            <a:r>
              <a:rPr lang="ru-RU" sz="3200" dirty="0" smtClean="0"/>
              <a:t> условного диалога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1187450" y="2852738"/>
            <a:ext cx="7488238" cy="1800225"/>
          </a:xfrm>
          <a:prstGeom prst="rightArrow">
            <a:avLst>
              <a:gd name="adj1" fmla="val 8907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Решение коммуникативной задачи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(1 баллом оценивается ответ на каждый вопрос) </a:t>
            </a:r>
          </a:p>
        </p:txBody>
      </p:sp>
      <p:sp>
        <p:nvSpPr>
          <p:cNvPr id="25605" name="Пятиугольник 4"/>
          <p:cNvSpPr>
            <a:spLocks noChangeArrowheads="1"/>
          </p:cNvSpPr>
          <p:nvPr/>
        </p:nvSpPr>
        <p:spPr bwMode="auto">
          <a:xfrm>
            <a:off x="-252413" y="1989138"/>
            <a:ext cx="863601" cy="1871662"/>
          </a:xfrm>
          <a:prstGeom prst="homePlate">
            <a:avLst>
              <a:gd name="adj" fmla="val 50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171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ru-RU" sz="3200" dirty="0" smtClean="0">
                <a:cs typeface="Arial" pitchFamily="34" charset="0"/>
              </a:rPr>
              <a:t>Критерии оценивания  условного диалога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коммуникативной задачи 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 баллом оценивается ответ на каждый вопрос)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Коммуникативная задача решена: дан полный ответ на поставленный вопрос, мысли излагаются логично, последовательно, речь отличается богатством и точностью словаря, используются разнообразные синтаксические конструкции.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___1*5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9226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ru-RU" sz="3200" dirty="0" smtClean="0">
                <a:cs typeface="Arial" pitchFamily="34" charset="0"/>
              </a:rPr>
              <a:t>Критерии оценивания  условного диалога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Autofit/>
          </a:bodyPr>
          <a:lstStyle/>
          <a:p>
            <a:pPr marL="0" lvl="0" indent="0">
              <a:buClr>
                <a:srgbClr val="93A299"/>
              </a:buClr>
              <a:buNone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Коммуникативная задача не решена: ответ на вопрос не дан или дан односложный ответ (слово, словосочетание); или мысли излагаются нелогично, непоследовательно или речь отличается бедностью и неточностью словаря, используются однообразные синтаксические конструкции.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___________________ 0</a:t>
            </a:r>
          </a:p>
          <a:p>
            <a:pPr lvl="0">
              <a:buClr>
                <a:srgbClr val="93A299"/>
              </a:buClr>
            </a:pPr>
            <a:endParaRPr lang="ru-RU" b="1" dirty="0">
              <a:solidFill>
                <a:srgbClr val="564B3C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3A299"/>
              </a:buClr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Максимальное количество баллов за всё задание - 5</a:t>
            </a:r>
          </a:p>
          <a:p>
            <a:pPr lvl="0">
              <a:buClr>
                <a:srgbClr val="93A299"/>
              </a:buClr>
            </a:pPr>
            <a:endParaRPr lang="ru-RU" dirty="0">
              <a:solidFill>
                <a:srgbClr val="564B3C"/>
              </a:solidFill>
            </a:endParaRP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64927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ru-RU" sz="2400" dirty="0" smtClean="0">
                <a:cs typeface="Arial" pitchFamily="34" charset="0"/>
              </a:rPr>
              <a:t>Общие подходы к оцениванию устных ответов участников ГИА по русскому языку</a:t>
            </a:r>
            <a:r>
              <a:rPr lang="ru-RU" sz="2000" b="1" dirty="0" smtClean="0">
                <a:cs typeface="Arial" pitchFamily="34" charset="0"/>
              </a:rPr>
              <a:t/>
            </a:r>
            <a:br>
              <a:rPr lang="ru-RU" sz="2000" b="1" dirty="0" smtClean="0">
                <a:cs typeface="Arial" pitchFamily="34" charset="0"/>
              </a:rPr>
            </a:br>
            <a:endParaRPr lang="ru-RU" sz="2000" dirty="0"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8363272" cy="420933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условный характер выделенных критериев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интерпретации полученных данных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важно понимать, какие именно компоненты измеряются,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 какими когнитивными, коммуникативными, личностными структурами они связаны;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ориентация на продуктивные или репродуктивные виды речевой деятельности. 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9256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критериев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Выразительность речи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Экзаменуемый сумел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передать замысел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автора и (или)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своё понимание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текста слушателям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посредством интонации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логических пауз, интонационного выделения ключевых слов.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600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Интона́ция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(лат.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intonō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«громко произношу») — совокупность просодических характеристик предложения: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тона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(мелодики речи),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громкости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темпа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речи и её отдельных отрезков, ритмики, особенностей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фонации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8603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Целью введения устной части является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стратегического направления развития современной школы – коммуникативной направленности в обучении. </a:t>
            </a:r>
          </a:p>
        </p:txBody>
      </p:sp>
    </p:spTree>
    <p:extLst>
      <p:ext uri="{BB962C8B-B14F-4D97-AF65-F5344CB8AC3E}">
        <p14:creationId xmlns:p14="http://schemas.microsoft.com/office/powerpoint/2010/main" val="2237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Arial" pitchFamily="34" charset="0"/>
              </a:rPr>
              <a:t>Интонационные приемы</a:t>
            </a:r>
            <a:endParaRPr lang="ru-RU" dirty="0"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373563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мелодика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тембр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громкость голоса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паузы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логическое ударение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темп речи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038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Логическое (или смысловое) ударение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— это опора мысли, как говорил К. С. Станиславский, это «указательный палец», который выделяет главное слово в фразе или группу слов в предложении. Логические акценты расставляются в зависимости от цели высказывания, от главной идеи всей темы и группы слов. Например: «Поезд 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ПРИШЕЛ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ПРИШЕЛ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поезд».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Слово, на которое ставится логическое ударение, выделено прописными буквами.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i="1" dirty="0" smtClean="0">
                <a:latin typeface="Arial" pitchFamily="34" charset="0"/>
                <a:cs typeface="Arial" pitchFamily="34" charset="0"/>
              </a:rPr>
            </a:b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3610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Логическое ударение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чаще всего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достигается повышением или понижением тона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— тональное ударение. Иногда слово или группа слов в предложении выделяются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помощью логических пауз перед выделяемым словом, после него или двумя паузами: до и после выделяемого слова.</a:t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1211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Arial" pitchFamily="34" charset="0"/>
              </a:rPr>
              <a:t>Логические паузы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делят фразу на определенные группы слов — речевые такты. Хотя пауза есть некоторый перерыв в звучании, с ней не должна обрываться главная мысль предложения. </a:t>
            </a:r>
          </a:p>
          <a:p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 как русскому языку присуща плавность, слитность звучания, логическая пауза —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это не всегда остановка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полном смысле этого слова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иногда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только понижение или повышение голоса на определенных словах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(например, мелодический перелом между составами предложения, замедление речи и пр.).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667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cs typeface="Arial" pitchFamily="34" charset="0"/>
              </a:rPr>
              <a:t>В критериях к заданию1 Правильность речи</a:t>
            </a:r>
            <a:endParaRPr lang="ru-RU" dirty="0"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Речь правильная (соответствует языковым нормам):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отсутствует искажение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слов (или допущена 1 ошибка),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ударение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словах поставлено верно (или допущена 1 ошибка).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Интонация передаёт пунктуацию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текста (или допущена 1 ошибка).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Темп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чтения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высокий.___________________________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968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908720"/>
            <a:ext cx="8712968" cy="521744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Точка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указывает на завершение мысли и законченность предложения. Интонация на точке связана с сильным понижением голоса на ударном слове, предшествующем знаку, — «голос положить на дно».</a:t>
            </a: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Но чаще всего точка предполагает развитие мысли в следующих предложениях и обозначает соединительную логическую паузу, тогда голос на такой точке не очень понижается.</a:t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0816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Понаблюдай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«Не спеши, | не будь тороплив в речи. | Не все понимают быструю речь. | Иной оратор, | как горох, сыплет слова, | не уследишь за его речью. ||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924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908720"/>
            <a:ext cx="8352928" cy="521744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Точка с запятой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обозначает соединительную паузу, но более короткую, чем при соответствующей паузе на точке, соединяя в единое целое части одного описания. </a:t>
            </a: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Например: «Его речь была краткой, | связной, | неумолимо логичной; | он никогда не говорил лишних слов; | каждая фраза... | — необходимое звено в цепи доводов». ||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5954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980728"/>
            <a:ext cx="8352928" cy="514543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Запятая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говорит о том, что мысль не закончена, а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ударном слове, предшествующем знаку, наблюдается повышение голоса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В речи запятая означает соединительную логическую паузу.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0577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752600"/>
            <a:ext cx="8496944" cy="43735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Двоеточие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 устной речи означает соединительную логическую паузу и обычно указывает на намерение перечислить, разъяснить, уточнить то, о чем говорилось перед ним.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Голос на двоеточии остается на одной ноте.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454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1196752"/>
            <a:ext cx="856895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Школьнику важно не только проявить какие-то знания на заданную тему, но и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уметь грамотно и четко выразить свое мнение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данному вопросу. Оцениваться, по словам представителя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Рособрнадзора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будут даже знания, проявленные из смежных областей: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широкий кругозор и углубленное знание школьной программы станут дополнительным плюсом для сдающих устный экзамен.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6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568952" cy="478539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Скобки.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 звучащей речи слова, стоящие в скобках, произносятся быстрее основного текста и окружены с обеих сторон логическими соединительными паузами.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Перед скобками голос повышается на предшествующем ударном слове, потом на протяжении скобок понижается, и слова произносятся на одной высоте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992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620713"/>
            <a:ext cx="8136904" cy="55054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Кавычки.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Слова, стоящие в кавычках, произносятся отдельно от всей фразы, интонационно подчеркиваются с помощью логических пауз, изменения высоты голоса, ударения на слове и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т.д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Многоточие.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К.С. Станиславский говорил, что при многоточии «наш голос не подымается вверх и не опускается вниз. Он тает и исчезает, не заканчивая фразы, не кладя ее на дно, а оставляя ее висеть в воздухе».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2250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dirty="0" smtClean="0">
                <a:cs typeface="Arial" pitchFamily="34" charset="0"/>
              </a:rPr>
              <a:t>Пути подготовки</a:t>
            </a:r>
            <a:endParaRPr lang="ru-RU" dirty="0"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Уроки подготовки к выразительному чтению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Конкурсы чтецов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Упражнения по интонированию текста, работа над постановкой логического ударения, пауз.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Работа  по орфоэпии (в рамках уроков)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Использование факультативов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3587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Неречевое (невербальное) общение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внешние проявления человеческих чувств и эмоций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движение мышц лица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жестовые движения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поза, осанка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прикосновения в ситуации общения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расположение людей в пространстве при общении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282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752600"/>
            <a:ext cx="8424936" cy="4373563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коммуникативная задача,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богатство словаря и точность выражения мысли,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разнообразие грамматических конструкций.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невербальные способы общения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9654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критерии «Взаимодействие с собеседником»   мы читаем: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fontAlgn="base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с собеседником достигнуто, но экзаменуемый не всегда проявлял умение задавать вопросы, слушать и понимать собеседника, вести и поддерживать беседу (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совершил более 2 коммуникативных ошибок)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 не всегда владел невербальными способами общения (мимика, жесты), был вежлив и корректен.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_____________ 1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51742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484784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Мимика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— это движение мышц лица, отражающее внутреннее эмоциональное состояние, способное предоставить истинную информацию о том, что переживает человек. Мимические выражения несут более 70% информации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27670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2042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Коммуникационные ошибки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невнимательность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слишком много вопросов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затянувшаяся пауза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монотонность речи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угрюмое или сердитое выражение лица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привычка перебивать других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«я никогда не ошибаюсь!»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разговор на негативные темы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скука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безразличие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282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подготовки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бесед,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диспутов,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дебатов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80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ИНТЕРНЕТ-РЕСУРСЫ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endParaRPr lang="ru-RU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ФИПИ (демонстрационный вариант, кодификатор и т.д.</a:t>
            </a: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Edustandart.ru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(проект)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gia.edu.ru</a:t>
            </a:r>
            <a:endParaRPr lang="ru-RU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Сайт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4ОГЭ»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Социальная сеть работников образования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nsportal.ru</a:t>
            </a:r>
            <a:endParaRPr lang="ru-RU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тексты для устного экзамена по русскому языку в 9 классе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b="1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Поволжский образовательный портал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Vedu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ru</a:t>
            </a:r>
            <a:endParaRPr lang="en-US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егэша.рф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ru-RU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ru-RU" b="1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752600"/>
            <a:ext cx="8352928" cy="43735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по надзору в сфере образования и науки и Федеральный институт педагогических измерений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осенью 2017 года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апробировали модели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устной части ГИА-9 по русскому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языку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40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Первая из двух моделей экзамена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за компьютером с использованием специального программного обеспечения и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аудиогарнитуры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процессе экзамена учащийся получает задания, на которые дает устные ответы. Эти ответы записываются и направляются для дальнейшей проверки экспертам.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8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Arial" pitchFamily="34" charset="0"/>
              </a:rPr>
              <a:t>Вторая модель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предполагает проведение 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стного экзамена в форме беседы на выбранную тему с членами экзаменационной комиссии. При этом в аудитории присутствует независимый эксперт, который оценивает качество устной речи экзаменуемого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94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377</TotalTime>
  <Words>2818</Words>
  <Application>Microsoft Office PowerPoint</Application>
  <PresentationFormat>Экран (4:3)</PresentationFormat>
  <Paragraphs>296</Paragraphs>
  <Slides>69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69</vt:i4>
      </vt:variant>
    </vt:vector>
  </HeadingPairs>
  <TitlesOfParts>
    <vt:vector size="70" baseType="lpstr">
      <vt:lpstr>Аптека</vt:lpstr>
      <vt:lpstr>Устная часть экзамена по русскому языку  в 9 классе</vt:lpstr>
      <vt:lpstr>Нормативно-правовая база</vt:lpstr>
      <vt:lpstr>Презентация PowerPoint</vt:lpstr>
      <vt:lpstr>Презентация PowerPoint</vt:lpstr>
      <vt:lpstr>Целью введения устной части является</vt:lpstr>
      <vt:lpstr>Презентация PowerPoint</vt:lpstr>
      <vt:lpstr>Презентация PowerPoint</vt:lpstr>
      <vt:lpstr>Первая из двух моделей экзамена </vt:lpstr>
      <vt:lpstr>Вторая модель </vt:lpstr>
      <vt:lpstr>Презентация PowerPoint</vt:lpstr>
      <vt:lpstr>Продолжительность устной части ГИА по русскому языку </vt:lpstr>
      <vt:lpstr>Виды заданий</vt:lpstr>
      <vt:lpstr> Критерии оценивания выразительного чтения </vt:lpstr>
      <vt:lpstr>Правильность речи (Соответствие речи языковым нормам)  </vt:lpstr>
      <vt:lpstr>Презентация PowerPoint</vt:lpstr>
      <vt:lpstr>  Монологическое   высказывание Беседа по монологу </vt:lpstr>
      <vt:lpstr>Презентация PowerPoint</vt:lpstr>
      <vt:lpstr> Вопросы для беседы  (Карточка для учителя) </vt:lpstr>
      <vt:lpstr>  Критерии оценивания монологического высказывания с элементом диалога </vt:lpstr>
      <vt:lpstr> Повествование о личном жизненном опыте  </vt:lpstr>
      <vt:lpstr>Смысловая цельность  </vt:lpstr>
      <vt:lpstr>Критерии оценивания монологического высказывания с элементом диалога</vt:lpstr>
      <vt:lpstr>Описание фотографии </vt:lpstr>
      <vt:lpstr>Повествование о личном жизненном опыте </vt:lpstr>
      <vt:lpstr>Смысловая цельность </vt:lpstr>
      <vt:lpstr>Выразительность и точность речи  </vt:lpstr>
      <vt:lpstr> Взаимодействие с собеседником  </vt:lpstr>
      <vt:lpstr>Презентация PowerPoint</vt:lpstr>
      <vt:lpstr>*Примечание.  </vt:lpstr>
      <vt:lpstr>Диалог в парах </vt:lpstr>
      <vt:lpstr>Критерии оценивания диалога  в парах</vt:lpstr>
      <vt:lpstr> Критерии оценивания диалога в парах </vt:lpstr>
      <vt:lpstr>Взаимодействие с собеседником  </vt:lpstr>
      <vt:lpstr>Взаимодействие с собеседником  </vt:lpstr>
      <vt:lpstr>Монологическое высказывание  с элементом диалога</vt:lpstr>
      <vt:lpstr>Критерии оценивания монологического высказывания с элементом диалога</vt:lpstr>
      <vt:lpstr>Критерии оценивания монологического  высказывания с элементом диалога</vt:lpstr>
      <vt:lpstr>Повествование о личном жизненном опыте </vt:lpstr>
      <vt:lpstr>Смысловая цельность </vt:lpstr>
      <vt:lpstr>Взаимодействие с собеседником </vt:lpstr>
      <vt:lpstr>Презентация PowerPoint</vt:lpstr>
      <vt:lpstr>Выразительность и точность речи </vt:lpstr>
      <vt:lpstr>Условный диалог (Интервью) </vt:lpstr>
      <vt:lpstr>Критерии оценивания  условного диалога</vt:lpstr>
      <vt:lpstr>Критерии оценивания  условного диалога </vt:lpstr>
      <vt:lpstr>Критерии оценивания  условного диалога </vt:lpstr>
      <vt:lpstr>Общие подходы к оцениванию устных ответов участников ГИА по русскому языку </vt:lpstr>
      <vt:lpstr>Анализ критериев</vt:lpstr>
      <vt:lpstr>Интона́ция </vt:lpstr>
      <vt:lpstr>Интонационные приемы</vt:lpstr>
      <vt:lpstr>Логическое (или смысловое) ударение</vt:lpstr>
      <vt:lpstr>Логическое ударение</vt:lpstr>
      <vt:lpstr>Логические паузы</vt:lpstr>
      <vt:lpstr>В критериях к заданию1 Правильность речи</vt:lpstr>
      <vt:lpstr>Презентация PowerPoint</vt:lpstr>
      <vt:lpstr>Понаблюдай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Пути подготовки</vt:lpstr>
      <vt:lpstr>Неречевое (невербальное) общение</vt:lpstr>
      <vt:lpstr>Презентация PowerPoint</vt:lpstr>
      <vt:lpstr>В критерии «Взаимодействие с собеседником»   мы читаем: </vt:lpstr>
      <vt:lpstr>Презентация PowerPoint</vt:lpstr>
      <vt:lpstr>Коммуникационные ошибки </vt:lpstr>
      <vt:lpstr>Пути подготовки </vt:lpstr>
      <vt:lpstr>ИНТЕРНЕТ-РЕСУРСЫ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38</cp:revision>
  <dcterms:created xsi:type="dcterms:W3CDTF">2017-08-11T18:48:44Z</dcterms:created>
  <dcterms:modified xsi:type="dcterms:W3CDTF">2017-08-23T13:08:57Z</dcterms:modified>
</cp:coreProperties>
</file>