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7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65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08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>
        <p:scale>
          <a:sx n="77" d="100"/>
          <a:sy n="77" d="100"/>
        </p:scale>
        <p:origin x="-1176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9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email">
                <a:alphaModFix amt="5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17.08.2017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17.08.2017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17.08.2017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17.08.2017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17.08.2017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17.08.2017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17.08.2017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17.08.2017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материал о школе для департамента\эмб 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88057" cy="135729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8798"/>
            <a:ext cx="8748464" cy="576063"/>
          </a:xfrm>
        </p:spPr>
        <p:txBody>
          <a:bodyPr>
            <a:normAutofit/>
          </a:bodyPr>
          <a:lstStyle/>
          <a:p>
            <a:pPr algn="ctr"/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effectLst/>
              </a:rPr>
              <a:t>                ОГБОУ «Центр образования и развития «Особый ребенок»г.Смоленска»</a:t>
            </a:r>
            <a:endParaRPr lang="ru-RU" sz="1400" dirty="0">
              <a:solidFill>
                <a:schemeClr val="accent5">
                  <a:lumMod val="50000"/>
                </a:schemeClr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628800"/>
            <a:ext cx="8321008" cy="250375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Инновационные процессы в  педагогической 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практике</a:t>
            </a:r>
            <a:endParaRPr lang="ru-RU" sz="28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303713" algn="l"/>
            <a:endParaRPr lang="ru-RU" sz="1600" b="1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303713" algn="l"/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Подготовила:</a:t>
            </a:r>
          </a:p>
          <a:p>
            <a:pPr marL="4303713" algn="l"/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Антонова Светлана Николаевна, заместитель директора ОГБОУ «Центр образования и развития «Особый ребенок» г.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Смоленска</a:t>
            </a:r>
            <a:endParaRPr lang="ru-RU" sz="16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Picture 3" descr="Шк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628" y="3989513"/>
            <a:ext cx="4143372" cy="286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1026" name="Picture 2" descr="D:\материал о школе для департамента\DSC02497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" y="3929066"/>
            <a:ext cx="3905245" cy="2928934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8496944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	</a:t>
            </a:r>
            <a:r>
              <a:rPr lang="ru-RU" dirty="0" smtClean="0">
                <a:solidFill>
                  <a:srgbClr val="002060"/>
                </a:solidFill>
                <a:cs typeface="Times New Roman" pitchFamily="18" charset="0"/>
              </a:rPr>
              <a:t>Дети </a:t>
            </a:r>
            <a:r>
              <a:rPr lang="ru-RU" dirty="0">
                <a:solidFill>
                  <a:srgbClr val="002060"/>
                </a:solidFill>
                <a:cs typeface="Times New Roman" pitchFamily="18" charset="0"/>
              </a:rPr>
              <a:t>с ограниченными возможностями - это дети, имеющие различные отклонения психического или физического плана, которые обусловливают нарушения общего развития, не позволяющие детям вести полноценную жизнь</a:t>
            </a:r>
            <a:r>
              <a:rPr lang="ru-RU" dirty="0" smtClean="0">
                <a:solidFill>
                  <a:srgbClr val="002060"/>
                </a:solidFill>
                <a:cs typeface="Times New Roman" pitchFamily="18" charset="0"/>
              </a:rPr>
              <a:t>.</a:t>
            </a:r>
            <a:endParaRPr lang="ru-RU" dirty="0">
              <a:solidFill>
                <a:srgbClr val="002060"/>
              </a:solidFill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cs typeface="Times New Roman" pitchFamily="18" charset="0"/>
              </a:rPr>
              <a:t>      </a:t>
            </a:r>
            <a:r>
              <a:rPr lang="ru-RU" dirty="0" smtClean="0">
                <a:solidFill>
                  <a:srgbClr val="002060"/>
                </a:solidFill>
                <a:cs typeface="Times New Roman" pitchFamily="18" charset="0"/>
              </a:rPr>
              <a:t>	По </a:t>
            </a:r>
            <a:r>
              <a:rPr lang="ru-RU" dirty="0">
                <a:solidFill>
                  <a:srgbClr val="002060"/>
                </a:solidFill>
                <a:cs typeface="Times New Roman" pitchFamily="18" charset="0"/>
              </a:rPr>
              <a:t>классификации, предложенной </a:t>
            </a:r>
            <a:r>
              <a:rPr lang="ru-RU" dirty="0" smtClean="0">
                <a:solidFill>
                  <a:srgbClr val="002060"/>
                </a:solidFill>
                <a:cs typeface="Times New Roman" pitchFamily="18" charset="0"/>
              </a:rPr>
              <a:t>В.А</a:t>
            </a:r>
            <a:r>
              <a:rPr lang="ru-RU" dirty="0">
                <a:solidFill>
                  <a:srgbClr val="002060"/>
                </a:solidFill>
                <a:cs typeface="Times New Roman" pitchFamily="18" charset="0"/>
              </a:rPr>
              <a:t>. Лапшиным и </a:t>
            </a:r>
            <a:r>
              <a:rPr lang="ru-RU" dirty="0" smtClean="0">
                <a:solidFill>
                  <a:srgbClr val="002060"/>
                </a:solidFill>
                <a:cs typeface="Times New Roman" pitchFamily="18" charset="0"/>
              </a:rPr>
              <a:t>Б.П</a:t>
            </a:r>
            <a:r>
              <a:rPr lang="ru-RU" dirty="0">
                <a:solidFill>
                  <a:srgbClr val="002060"/>
                </a:solidFill>
                <a:cs typeface="Times New Roman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cs typeface="Times New Roman" pitchFamily="18" charset="0"/>
              </a:rPr>
              <a:t>Пузановым</a:t>
            </a:r>
            <a:r>
              <a:rPr lang="ru-RU" dirty="0">
                <a:solidFill>
                  <a:srgbClr val="002060"/>
                </a:solidFill>
                <a:cs typeface="Times New Roman" pitchFamily="18" charset="0"/>
              </a:rPr>
              <a:t>, к основным категориям аномальных детей относятся</a:t>
            </a:r>
            <a:r>
              <a:rPr lang="ru-RU" dirty="0" smtClean="0">
                <a:solidFill>
                  <a:srgbClr val="002060"/>
                </a:solidFill>
                <a:cs typeface="Times New Roman" pitchFamily="18" charset="0"/>
              </a:rPr>
              <a:t>:</a:t>
            </a:r>
            <a:endParaRPr lang="ru-RU" dirty="0">
              <a:solidFill>
                <a:srgbClr val="002060"/>
              </a:solidFill>
              <a:cs typeface="Times New Roman" pitchFamily="18" charset="0"/>
            </a:endParaRPr>
          </a:p>
          <a:p>
            <a:pPr algn="just" fontAlgn="auto">
              <a:spcBef>
                <a:spcPts val="600"/>
              </a:spcBef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cs typeface="Times New Roman" pitchFamily="18" charset="0"/>
              </a:rPr>
              <a:t>    </a:t>
            </a:r>
            <a:r>
              <a:rPr lang="ru-RU" dirty="0" smtClean="0">
                <a:solidFill>
                  <a:srgbClr val="002060"/>
                </a:solidFill>
                <a:cs typeface="Times New Roman" pitchFamily="18" charset="0"/>
              </a:rPr>
              <a:t>	Дети </a:t>
            </a:r>
            <a:r>
              <a:rPr lang="ru-RU" dirty="0">
                <a:solidFill>
                  <a:srgbClr val="002060"/>
                </a:solidFill>
                <a:cs typeface="Times New Roman" pitchFamily="18" charset="0"/>
              </a:rPr>
              <a:t>с нарушением слуха (глухие, слабослышащие, позднооглохшие);</a:t>
            </a:r>
          </a:p>
          <a:p>
            <a:pPr algn="just" fontAlgn="auto">
              <a:spcBef>
                <a:spcPts val="600"/>
              </a:spcBef>
              <a:spcAft>
                <a:spcPts val="0"/>
              </a:spcAft>
            </a:pPr>
            <a:r>
              <a:rPr lang="ru-RU" dirty="0" smtClean="0">
                <a:solidFill>
                  <a:srgbClr val="002060"/>
                </a:solidFill>
                <a:cs typeface="Times New Roman" pitchFamily="18" charset="0"/>
              </a:rPr>
              <a:t>    	Дети </a:t>
            </a:r>
            <a:r>
              <a:rPr lang="ru-RU" dirty="0">
                <a:solidFill>
                  <a:srgbClr val="002060"/>
                </a:solidFill>
                <a:cs typeface="Times New Roman" pitchFamily="18" charset="0"/>
              </a:rPr>
              <a:t>с нарушением зрения (слепые, слабовидящие);</a:t>
            </a:r>
          </a:p>
          <a:p>
            <a:pPr algn="just" fontAlgn="auto">
              <a:spcBef>
                <a:spcPts val="600"/>
              </a:spcBef>
              <a:spcAft>
                <a:spcPts val="0"/>
              </a:spcAft>
            </a:pPr>
            <a:r>
              <a:rPr lang="ru-RU" dirty="0" smtClean="0">
                <a:solidFill>
                  <a:srgbClr val="002060"/>
                </a:solidFill>
                <a:cs typeface="Times New Roman" pitchFamily="18" charset="0"/>
              </a:rPr>
              <a:t>    	Дети </a:t>
            </a:r>
            <a:r>
              <a:rPr lang="ru-RU" dirty="0">
                <a:solidFill>
                  <a:srgbClr val="002060"/>
                </a:solidFill>
                <a:cs typeface="Times New Roman" pitchFamily="18" charset="0"/>
              </a:rPr>
              <a:t>с нарушением речи (логопаты);</a:t>
            </a:r>
          </a:p>
          <a:p>
            <a:pPr algn="just" fontAlgn="auto">
              <a:spcBef>
                <a:spcPts val="600"/>
              </a:spcBef>
              <a:spcAft>
                <a:spcPts val="0"/>
              </a:spcAft>
            </a:pPr>
            <a:r>
              <a:rPr lang="ru-RU" dirty="0" smtClean="0">
                <a:solidFill>
                  <a:srgbClr val="002060"/>
                </a:solidFill>
                <a:cs typeface="Times New Roman" pitchFamily="18" charset="0"/>
              </a:rPr>
              <a:t>    	Дети </a:t>
            </a:r>
            <a:r>
              <a:rPr lang="ru-RU" dirty="0">
                <a:solidFill>
                  <a:srgbClr val="002060"/>
                </a:solidFill>
                <a:cs typeface="Times New Roman" pitchFamily="18" charset="0"/>
              </a:rPr>
              <a:t>с нарушением опорно-двигательного аппарата;</a:t>
            </a:r>
          </a:p>
          <a:p>
            <a:pPr algn="just" fontAlgn="auto">
              <a:spcBef>
                <a:spcPts val="600"/>
              </a:spcBef>
              <a:spcAft>
                <a:spcPts val="0"/>
              </a:spcAft>
            </a:pPr>
            <a:r>
              <a:rPr lang="ru-RU" dirty="0" smtClean="0">
                <a:solidFill>
                  <a:srgbClr val="002060"/>
                </a:solidFill>
                <a:cs typeface="Times New Roman" pitchFamily="18" charset="0"/>
              </a:rPr>
              <a:t>   	Дети </a:t>
            </a:r>
            <a:r>
              <a:rPr lang="ru-RU" dirty="0">
                <a:solidFill>
                  <a:srgbClr val="002060"/>
                </a:solidFill>
                <a:cs typeface="Times New Roman" pitchFamily="18" charset="0"/>
              </a:rPr>
              <a:t>с умственной отсталостью;</a:t>
            </a:r>
          </a:p>
          <a:p>
            <a:pPr algn="just" fontAlgn="auto">
              <a:spcBef>
                <a:spcPts val="600"/>
              </a:spcBef>
              <a:spcAft>
                <a:spcPts val="0"/>
              </a:spcAft>
            </a:pPr>
            <a:r>
              <a:rPr lang="ru-RU" dirty="0" smtClean="0">
                <a:solidFill>
                  <a:srgbClr val="002060"/>
                </a:solidFill>
                <a:cs typeface="Times New Roman" pitchFamily="18" charset="0"/>
              </a:rPr>
              <a:t>   	Дети </a:t>
            </a:r>
            <a:r>
              <a:rPr lang="ru-RU" dirty="0">
                <a:solidFill>
                  <a:srgbClr val="002060"/>
                </a:solidFill>
                <a:cs typeface="Times New Roman" pitchFamily="18" charset="0"/>
              </a:rPr>
              <a:t>с задержкой психического развития;</a:t>
            </a:r>
          </a:p>
          <a:p>
            <a:pPr algn="just" fontAlgn="auto">
              <a:spcBef>
                <a:spcPts val="600"/>
              </a:spcBef>
              <a:spcAft>
                <a:spcPts val="0"/>
              </a:spcAft>
            </a:pPr>
            <a:r>
              <a:rPr lang="ru-RU" dirty="0" smtClean="0">
                <a:solidFill>
                  <a:srgbClr val="002060"/>
                </a:solidFill>
                <a:cs typeface="Times New Roman" pitchFamily="18" charset="0"/>
              </a:rPr>
              <a:t>    	Дети </a:t>
            </a:r>
            <a:r>
              <a:rPr lang="ru-RU" dirty="0">
                <a:solidFill>
                  <a:srgbClr val="002060"/>
                </a:solidFill>
                <a:cs typeface="Times New Roman" pitchFamily="18" charset="0"/>
              </a:rPr>
              <a:t>с нарушением поведения и общения;</a:t>
            </a:r>
          </a:p>
          <a:p>
            <a:pPr algn="just" fontAlgn="auto">
              <a:spcBef>
                <a:spcPts val="600"/>
              </a:spcBef>
              <a:spcAft>
                <a:spcPts val="0"/>
              </a:spcAft>
            </a:pPr>
            <a:r>
              <a:rPr lang="ru-RU" dirty="0" smtClean="0">
                <a:solidFill>
                  <a:srgbClr val="002060"/>
                </a:solidFill>
                <a:cs typeface="Times New Roman" pitchFamily="18" charset="0"/>
              </a:rPr>
              <a:t>    	Дети </a:t>
            </a:r>
            <a:r>
              <a:rPr lang="ru-RU" dirty="0">
                <a:solidFill>
                  <a:srgbClr val="002060"/>
                </a:solidFill>
                <a:cs typeface="Times New Roman" pitchFamily="18" charset="0"/>
              </a:rPr>
              <a:t>с комплексными нарушениями психофизического развития, с так называемыми сложными дефектами (слепоглухонемые, глухие или слепые дети с умственной отсталостью).</a:t>
            </a:r>
          </a:p>
        </p:txBody>
      </p:sp>
      <p:pic>
        <p:nvPicPr>
          <p:cNvPr id="7" name="Рисунок 8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6713" b="8638"/>
          <a:stretch/>
        </p:blipFill>
        <p:spPr bwMode="auto">
          <a:xfrm>
            <a:off x="6459284" y="5567573"/>
            <a:ext cx="2684716" cy="1317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719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/>
          </p:cNvSpPr>
          <p:nvPr>
            <p:ph type="body" idx="1"/>
          </p:nvPr>
        </p:nvSpPr>
        <p:spPr>
          <a:xfrm>
            <a:off x="539552" y="980728"/>
            <a:ext cx="8229600" cy="4176464"/>
          </a:xfrm>
        </p:spPr>
        <p:txBody>
          <a:bodyPr>
            <a:normAutofit lnSpcReduction="10000"/>
          </a:bodyPr>
          <a:lstStyle/>
          <a:p>
            <a:pPr algn="just">
              <a:buFont typeface="Arial" charset="0"/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В настоящее время в практике специалистов, работающих с детьми с ограниченными возможностями здоровья, значительно возросло количество детей с расстройствами аутистического спектра (РАС). </a:t>
            </a:r>
          </a:p>
          <a:p>
            <a:pPr algn="just">
              <a:buFont typeface="Arial" charset="0"/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Зачастую, поступление таких детей в образовательное учреждение связанно с массой трудностей, как для самих детей, так и для их семей и педагогов. </a:t>
            </a:r>
          </a:p>
          <a:p>
            <a:pPr algn="just">
              <a:buFont typeface="Arial" charset="0"/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Уже с первого дня в школе такой ребенок демонстрирует аутистические реакции, эмоциональные расстройства, проблемы в обучении, общении. Педагогам же не хватает знаний, как наиболее эффективно построить работу с такими детьми.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/>
          </p:cNvSpPr>
          <p:nvPr>
            <p:ph type="body" idx="1"/>
          </p:nvPr>
        </p:nvSpPr>
        <p:spPr>
          <a:xfrm>
            <a:off x="611560" y="836712"/>
            <a:ext cx="7992888" cy="3455789"/>
          </a:xfrm>
        </p:spPr>
        <p:txBody>
          <a:bodyPr>
            <a:normAutofit/>
          </a:bodyPr>
          <a:lstStyle/>
          <a:p>
            <a:pPr algn="just">
              <a:buFont typeface="Arial" charset="0"/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Когда к педагогу в класс поступает ребенок с РАС, перед ним стоит ряд вопросов, которые он должен решить:</a:t>
            </a:r>
            <a:endParaRPr lang="en-US" sz="2200" dirty="0" smtClean="0">
              <a:solidFill>
                <a:srgbClr val="002060"/>
              </a:solidFill>
            </a:endParaRPr>
          </a:p>
          <a:p>
            <a:pPr algn="just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rgbClr val="002060"/>
                </a:solidFill>
              </a:rPr>
              <a:t>как адаптировать «особого» ребенка в классе,</a:t>
            </a:r>
            <a:endParaRPr lang="en-US" sz="2200" dirty="0" smtClean="0">
              <a:solidFill>
                <a:srgbClr val="002060"/>
              </a:solidFill>
            </a:endParaRPr>
          </a:p>
          <a:p>
            <a:pPr algn="just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rgbClr val="002060"/>
                </a:solidFill>
              </a:rPr>
              <a:t> научить его учиться, взаимодействовать со всеми участниками образовательного процесса (учителем, одноклассниками), и многое другое. </a:t>
            </a:r>
            <a:endParaRPr lang="en-US" sz="2200" dirty="0" smtClean="0">
              <a:solidFill>
                <a:srgbClr val="002060"/>
              </a:solidFill>
            </a:endParaRPr>
          </a:p>
          <a:p>
            <a:pPr algn="just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rgbClr val="002060"/>
                </a:solidFill>
              </a:rPr>
              <a:t>С чего же начать и как наиболее эффективно построить образовательный процесс?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/>
          </p:cNvSpPr>
          <p:nvPr>
            <p:ph type="body" idx="1"/>
          </p:nvPr>
        </p:nvSpPr>
        <p:spPr>
          <a:xfrm>
            <a:off x="539552" y="476672"/>
            <a:ext cx="8075240" cy="5040535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ru-RU" sz="2200" dirty="0" smtClean="0">
                <a:solidFill>
                  <a:srgbClr val="002060"/>
                </a:solidFill>
                <a:cs typeface="Times New Roman" pitchFamily="18" charset="0"/>
              </a:rPr>
              <a:t>Целесообразно познакомиться с «особым» ребенком и его семьей заранее, еще до того, как ребенок с РАС перешагнет порог школы. Необходимо изучить медицинские документы, заключение и рекомендации ПМПК. </a:t>
            </a:r>
          </a:p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ru-RU" sz="2200" dirty="0" smtClean="0">
                <a:solidFill>
                  <a:srgbClr val="002060"/>
                </a:solidFill>
                <a:cs typeface="Times New Roman" pitchFamily="18" charset="0"/>
              </a:rPr>
              <a:t>Пообщаться с родителями, узнать индивидуальные психофизические особенности ребенка, его сильные и слабые стороны, с ритуалами повседневной жизни, особенностями общения всеми членами семьи с ребенком. </a:t>
            </a:r>
          </a:p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ru-RU" sz="2200" dirty="0" smtClean="0">
                <a:solidFill>
                  <a:srgbClr val="002060"/>
                </a:solidFill>
                <a:cs typeface="Times New Roman" pitchFamily="18" charset="0"/>
              </a:rPr>
              <a:t>Важно, чтобы родители почувствовали неподдельную заинтересованность и желание педагога работать с таким ребенком, а впоследствии стали союзниками в вопросах обучения и воспитания «особого» ребенка. </a:t>
            </a:r>
          </a:p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ru-RU" sz="2200" dirty="0" smtClean="0">
                <a:solidFill>
                  <a:srgbClr val="002060"/>
                </a:solidFill>
                <a:cs typeface="Times New Roman" pitchFamily="18" charset="0"/>
              </a:rPr>
              <a:t>Потом пообщаться с самим ребенком (если это возможно), понаблюдать за ним в процессе различных видов деятельности.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/>
          </p:cNvSpPr>
          <p:nvPr>
            <p:ph type="body" idx="1"/>
          </p:nvPr>
        </p:nvSpPr>
        <p:spPr>
          <a:xfrm>
            <a:off x="827584" y="620688"/>
            <a:ext cx="7632848" cy="4248472"/>
          </a:xfrm>
        </p:spPr>
        <p:txBody>
          <a:bodyPr>
            <a:noAutofit/>
          </a:bodyPr>
          <a:lstStyle/>
          <a:p>
            <a:pPr algn="just">
              <a:buFont typeface="Arial" charset="0"/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Адаптация ребенка с РАС к школьному обучению в силу своих психофизических особенностей происходит очень тяжело. </a:t>
            </a:r>
          </a:p>
          <a:p>
            <a:pPr algn="just">
              <a:buFont typeface="Arial" charset="0"/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Ребенок с трудом привыкает к режиму дня, новым обязанностям, наличию других детей в классе. </a:t>
            </a:r>
          </a:p>
          <a:p>
            <a:pPr algn="just">
              <a:buFont typeface="Arial" charset="0"/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Здесь важна терпимость и постепенность. В зависимости от индивидуальных возможностей ребенка и готовности семьи к взаимодействию с педагогом, количество времени, проводимое в новой обстановке увеличивается постепенно (от нескольких минут до полного учебного дня), а помощь со стороны взрослых уменьшается.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/>
          </p:cNvSpPr>
          <p:nvPr>
            <p:ph type="body" idx="1"/>
          </p:nvPr>
        </p:nvSpPr>
        <p:spPr>
          <a:xfrm>
            <a:off x="457200" y="549275"/>
            <a:ext cx="8229600" cy="4823941"/>
          </a:xfrm>
        </p:spPr>
        <p:txBody>
          <a:bodyPr>
            <a:normAutofit fontScale="92500"/>
          </a:bodyPr>
          <a:lstStyle/>
          <a:p>
            <a:pPr algn="just">
              <a:lnSpc>
                <a:spcPct val="90000"/>
              </a:lnSpc>
              <a:buNone/>
            </a:pPr>
            <a:r>
              <a:rPr lang="ru-RU" altLang="ko-KR" sz="2200" dirty="0" smtClean="0">
                <a:solidFill>
                  <a:srgbClr val="002060"/>
                </a:solidFill>
              </a:rPr>
              <a:t>Для </a:t>
            </a:r>
            <a:r>
              <a:rPr lang="ru-RU" altLang="ko-KR" sz="2200" dirty="0">
                <a:solidFill>
                  <a:srgbClr val="002060"/>
                </a:solidFill>
              </a:rPr>
              <a:t>школьника с РАС одним из главных навыков является навык учебного поведения. </a:t>
            </a:r>
          </a:p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ru-RU" altLang="ko-KR" sz="2200" dirty="0" smtClean="0">
                <a:solidFill>
                  <a:srgbClr val="002060"/>
                </a:solidFill>
              </a:rPr>
              <a:t>Ребенок должен четко знать, где находится его классная комната, туалет, столовая, музыкальный зал, спортивный зал, какие действия от него ждут в каждом из этих помещений. </a:t>
            </a:r>
          </a:p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ru-RU" altLang="ko-KR" sz="2200" dirty="0" smtClean="0">
                <a:solidFill>
                  <a:srgbClr val="002060"/>
                </a:solidFill>
              </a:rPr>
              <a:t>В классе у такого ребенка должно быть свое постоянное рабочее место и место для отдыха (возможного таймаута на уроке). </a:t>
            </a:r>
          </a:p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ru-RU" altLang="ko-KR" sz="2200" dirty="0" smtClean="0">
                <a:solidFill>
                  <a:srgbClr val="002060"/>
                </a:solidFill>
              </a:rPr>
              <a:t>Сохранение пространства в пространственной организации жизни ребенка способствует уменьшению поведенческих срывов.  </a:t>
            </a:r>
          </a:p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ru-RU" altLang="ko-KR" sz="2200" dirty="0" smtClean="0">
                <a:solidFill>
                  <a:srgbClr val="002060"/>
                </a:solidFill>
              </a:rPr>
              <a:t>Дети с РАС характеризуются значительной психической незрелостью, утомляемостью, особой возбудимостью, зависимостью даже от легкого физического недомогания или сезонных колебаний погоды и требуют бережного, внимательного к себе отношения. </a:t>
            </a:r>
          </a:p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ru-RU" altLang="ko-KR" sz="2200" dirty="0" smtClean="0">
                <a:solidFill>
                  <a:srgbClr val="002060"/>
                </a:solidFill>
              </a:rPr>
              <a:t>Поэтому в классе должна быть создана положительная эмоциональная обстановка. </a:t>
            </a:r>
            <a:endParaRPr lang="ru-RU" sz="22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/>
          </p:cNvSpPr>
          <p:nvPr>
            <p:ph type="body" idx="1"/>
          </p:nvPr>
        </p:nvSpPr>
        <p:spPr>
          <a:xfrm>
            <a:off x="611560" y="764704"/>
            <a:ext cx="8003232" cy="3312914"/>
          </a:xfrm>
        </p:spPr>
        <p:txBody>
          <a:bodyPr>
            <a:normAutofit/>
          </a:bodyPr>
          <a:lstStyle/>
          <a:p>
            <a:pPr algn="just">
              <a:buFont typeface="Arial" charset="0"/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Очень положительно на ребенка с РАС оказывает работа в ролевых, сюжетных, командных играх на уроках и во внеклассной деятельности. </a:t>
            </a:r>
          </a:p>
          <a:p>
            <a:pPr algn="just">
              <a:buFont typeface="Arial" charset="0"/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Сначала это пассивное присутствие или даже отказ, но со временем у «особого» школьника проявляется интерес, он включается в посильную совместную деятельность, а это ведет к формированию навыков коммуникации и социализации.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741px-0_8d714_88e7d658_ori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-121774"/>
            <a:ext cx="9144000" cy="697977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929058" y="428604"/>
            <a:ext cx="457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Видеть и делать </a:t>
            </a:r>
          </a:p>
          <a:p>
            <a:pPr algn="ctr"/>
            <a:r>
              <a:rPr lang="ru-RU" sz="32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новое - очень</a:t>
            </a:r>
          </a:p>
          <a:p>
            <a:pPr algn="ctr"/>
            <a:r>
              <a:rPr lang="ru-RU" sz="32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большое  удовольствие</a:t>
            </a:r>
            <a:endParaRPr lang="ru-RU" sz="32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pic>
        <p:nvPicPr>
          <p:cNvPr id="6" name="Picture 3" descr="D:\материал о школе для департамента\эмб 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55943" y="5500702"/>
            <a:ext cx="1788057" cy="13572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467544" y="548680"/>
            <a:ext cx="8064896" cy="5530428"/>
          </a:xfrm>
        </p:spPr>
        <p:txBody>
          <a:bodyPr>
            <a:normAutofit/>
          </a:bodyPr>
          <a:lstStyle/>
          <a:p>
            <a:pPr marL="0" indent="444500" algn="just">
              <a:buNone/>
            </a:pPr>
            <a:r>
              <a:rPr lang="ru-RU" sz="2200" dirty="0" smtClean="0">
                <a:solidFill>
                  <a:srgbClr val="002060"/>
                </a:solidFill>
                <a:cs typeface="Times New Roman" pitchFamily="18" charset="0"/>
              </a:rPr>
              <a:t>Современная школа как один из институтов социализации в последнее десятилетие находится в состоянии непрерывного изменения и все больше отходит от традиционной модели школы, в которой очень четко были обозначены отношения между различными ее структурными элементами. </a:t>
            </a:r>
          </a:p>
          <a:p>
            <a:pPr marL="0" indent="444500" algn="just">
              <a:buNone/>
            </a:pPr>
            <a:r>
              <a:rPr lang="ru-RU" sz="2200" dirty="0" smtClean="0">
                <a:solidFill>
                  <a:srgbClr val="002060"/>
                </a:solidFill>
                <a:cs typeface="Times New Roman" pitchFamily="18" charset="0"/>
              </a:rPr>
              <a:t>В лоне современной модели не только развертываются новые отношения между ее элементами, но возрождаются идеи педагогики прошлого. Фактически в современной школе мы имеем дело с организацией и «развертыванием» нового социокультурного образовательного пространства. </a:t>
            </a:r>
          </a:p>
          <a:p>
            <a:pPr marL="0" indent="444500" algn="just">
              <a:buNone/>
            </a:pPr>
            <a:r>
              <a:rPr lang="ru-RU" sz="2200" dirty="0" smtClean="0">
                <a:solidFill>
                  <a:srgbClr val="002060"/>
                </a:solidFill>
                <a:cs typeface="Times New Roman" pitchFamily="18" charset="0"/>
              </a:rPr>
              <a:t>Однако, этот процесс связан с определенными трудностями как теоретического, так и практического характера.</a:t>
            </a:r>
            <a:endParaRPr lang="ru-RU" sz="2200" dirty="0">
              <a:solidFill>
                <a:srgbClr val="00206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764704"/>
            <a:ext cx="8352928" cy="4871464"/>
          </a:xfrm>
        </p:spPr>
        <p:txBody>
          <a:bodyPr vert="horz">
            <a:normAutofit/>
          </a:bodyPr>
          <a:lstStyle/>
          <a:p>
            <a:pPr marL="0" indent="444500" algn="just"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Развитие </a:t>
            </a:r>
            <a:r>
              <a:rPr lang="ru-RU" sz="2200" dirty="0">
                <a:solidFill>
                  <a:srgbClr val="002060"/>
                </a:solidFill>
              </a:rPr>
              <a:t>образования - сочетание  </a:t>
            </a:r>
            <a:r>
              <a:rPr lang="ru-RU" sz="2200" dirty="0">
                <a:solidFill>
                  <a:srgbClr val="C00000"/>
                </a:solidFill>
              </a:rPr>
              <a:t>консерватизма и стремления к новому.</a:t>
            </a:r>
          </a:p>
          <a:p>
            <a:pPr marL="0" indent="444500" algn="just"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Взятые </a:t>
            </a:r>
            <a:r>
              <a:rPr lang="ru-RU" sz="2200" dirty="0">
                <a:solidFill>
                  <a:srgbClr val="002060"/>
                </a:solidFill>
              </a:rPr>
              <a:t>в отдельности, эти качества неизбежно ведут либо к застою, отставанию от требований времени, либо к разрыву с традициями.</a:t>
            </a:r>
          </a:p>
          <a:p>
            <a:pPr marL="0" indent="444500" algn="just"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Только </a:t>
            </a:r>
            <a:r>
              <a:rPr lang="ru-RU" sz="2200" dirty="0">
                <a:solidFill>
                  <a:srgbClr val="002060"/>
                </a:solidFill>
              </a:rPr>
              <a:t>единство здорового консерватизма, желания бережно сохранить для новых поколений достижения творческой мысли и исторического опыта, с одной стороны, и нацеленности на новые потребности и условия, а по возможности на опережение и стимулирование этих потребностей и условий, т. е. на </a:t>
            </a:r>
            <a:r>
              <a:rPr lang="ru-RU" sz="2200" dirty="0">
                <a:solidFill>
                  <a:srgbClr val="C00000"/>
                </a:solidFill>
              </a:rPr>
              <a:t>инновационное развитие</a:t>
            </a:r>
            <a:r>
              <a:rPr lang="ru-RU" sz="2200" dirty="0">
                <a:solidFill>
                  <a:srgbClr val="002060"/>
                </a:solidFill>
              </a:rPr>
              <a:t>, с другой, придает образованию и основательность, и динамизм, обеспечивает его преобразующие социальные функции</a:t>
            </a:r>
            <a:r>
              <a:rPr lang="ru-RU" sz="2200" dirty="0" smtClean="0">
                <a:solidFill>
                  <a:srgbClr val="002060"/>
                </a:solidFill>
              </a:rPr>
              <a:t>.</a:t>
            </a:r>
            <a:endParaRPr lang="ru-RU" sz="2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769452" y="1772816"/>
            <a:ext cx="7848872" cy="25957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200" i="1" dirty="0" smtClean="0">
                <a:solidFill>
                  <a:srgbClr val="002060"/>
                </a:solidFill>
                <a:cs typeface="Times New Roman" pitchFamily="18" charset="0"/>
              </a:rPr>
              <a:t>Новшество</a:t>
            </a:r>
            <a:r>
              <a:rPr lang="ru-RU" sz="2200" dirty="0" smtClean="0">
                <a:solidFill>
                  <a:srgbClr val="002060"/>
                </a:solidFill>
                <a:cs typeface="Times New Roman" pitchFamily="18" charset="0"/>
              </a:rPr>
              <a:t> обычно понимается как элемент педагогической действительности, который в представленном виде, в данном качестве еще не встречался (хотя аналоги данного явления, конечно же, найти можно, и в этом смысле полушутя, полусерьезно говорят, что в педагогике новое - это хорошо забытое старое). </a:t>
            </a:r>
            <a:endParaRPr lang="ru-RU" sz="2200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691680" y="288731"/>
            <a:ext cx="6059016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  <a:cs typeface="Times New Roman" pitchFamily="18" charset="0"/>
              </a:rPr>
              <a:t>НОВШЕСТВО</a:t>
            </a:r>
            <a:endParaRPr lang="ru-RU" sz="2800" dirty="0">
              <a:solidFill>
                <a:schemeClr val="accent5">
                  <a:lumMod val="50000"/>
                </a:schemeClr>
              </a:solidFill>
              <a:effectLst/>
              <a:latin typeface="+mn-lt"/>
              <a:cs typeface="Times New Roman" pitchFamily="18" charset="0"/>
            </a:endParaRPr>
          </a:p>
        </p:txBody>
      </p:sp>
      <p:pic>
        <p:nvPicPr>
          <p:cNvPr id="4" name="Picture 4" descr="j020558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556253" cy="14287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13d38e71d95a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215206" y="5243196"/>
            <a:ext cx="1928794" cy="1614804"/>
          </a:xfrm>
          <a:prstGeom prst="rect">
            <a:avLst/>
          </a:prstGeom>
          <a:noFill/>
          <a:ln/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293465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200" i="1" dirty="0" smtClean="0">
                <a:solidFill>
                  <a:srgbClr val="002060"/>
                </a:solidFill>
              </a:rPr>
              <a:t>Нововведение</a:t>
            </a:r>
            <a:r>
              <a:rPr lang="ru-RU" sz="2200" dirty="0" smtClean="0">
                <a:solidFill>
                  <a:srgbClr val="002060"/>
                </a:solidFill>
              </a:rPr>
              <a:t> - своеобразный носитель новшества, средство его распространения, донесения до практики (новые проекты, программы, средства обучения, пособия, типы образовательных учреждений и т.д.). </a:t>
            </a:r>
          </a:p>
          <a:p>
            <a:pPr algn="just"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Укореняясь в практике, нововведение, несущее в себе новшество (или комплекс новшеств), меняет, трансформирует, обновляет практику, делая ее более эффективной. </a:t>
            </a:r>
            <a:endParaRPr lang="ru-RU" sz="2200" dirty="0">
              <a:solidFill>
                <a:srgbClr val="00206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  <a:cs typeface="Times New Roman" pitchFamily="18" charset="0"/>
              </a:rPr>
              <a:t>НОВОВВЕДЕНИЕ</a:t>
            </a:r>
            <a:endParaRPr lang="ru-RU" sz="2800" dirty="0">
              <a:solidFill>
                <a:schemeClr val="accent5">
                  <a:lumMod val="50000"/>
                </a:schemeClr>
              </a:solidFill>
              <a:effectLst/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11560" y="1268760"/>
            <a:ext cx="7715200" cy="387133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200" i="1" dirty="0" smtClean="0"/>
              <a:t> </a:t>
            </a:r>
            <a:r>
              <a:rPr lang="ru-RU" sz="2200" i="1" dirty="0" smtClean="0">
                <a:solidFill>
                  <a:srgbClr val="002060"/>
                </a:solidFill>
                <a:cs typeface="Times New Roman" pitchFamily="18" charset="0"/>
              </a:rPr>
              <a:t>Инновация</a:t>
            </a:r>
            <a:r>
              <a:rPr lang="ru-RU" sz="2200" dirty="0" smtClean="0">
                <a:solidFill>
                  <a:srgbClr val="002060"/>
                </a:solidFill>
                <a:cs typeface="Times New Roman" pitchFamily="18" charset="0"/>
              </a:rPr>
              <a:t> - это распространение новшеств в педагогической практике.</a:t>
            </a:r>
          </a:p>
          <a:p>
            <a:pPr algn="just">
              <a:buNone/>
            </a:pPr>
            <a:r>
              <a:rPr lang="ru-RU" sz="2200" i="1" dirty="0" smtClean="0">
                <a:cs typeface="Times New Roman" pitchFamily="18" charset="0"/>
              </a:rPr>
              <a:t> </a:t>
            </a:r>
            <a:r>
              <a:rPr lang="ru-RU" sz="2200" i="1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Инновационный процесс </a:t>
            </a:r>
            <a:r>
              <a:rPr lang="ru-RU" sz="2200" i="1" dirty="0" smtClean="0">
                <a:solidFill>
                  <a:srgbClr val="002060"/>
                </a:solidFill>
                <a:cs typeface="Times New Roman" pitchFamily="18" charset="0"/>
              </a:rPr>
              <a:t>представляет собой процесс совершенствования образовательных практик, развитие образовательных систем на основе нововведений</a:t>
            </a:r>
            <a:r>
              <a:rPr lang="ru-RU" sz="2200" dirty="0" smtClean="0">
                <a:solidFill>
                  <a:srgbClr val="002060"/>
                </a:solidFill>
                <a:cs typeface="Times New Roman" pitchFamily="18" charset="0"/>
              </a:rPr>
              <a:t>, или, точнее говоря, на основе обогащения, видоизменения этих систем на базе инновационного развития и частичного изменения традиционных целей, содержания и средств образования</a:t>
            </a:r>
            <a:r>
              <a:rPr lang="ru-RU" sz="2200" dirty="0" smtClean="0">
                <a:solidFill>
                  <a:srgbClr val="002060"/>
                </a:solidFill>
              </a:rPr>
              <a:t>.</a:t>
            </a:r>
            <a:endParaRPr lang="ru-RU" sz="2200" dirty="0">
              <a:solidFill>
                <a:srgbClr val="00206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  <a:cs typeface="Times New Roman" pitchFamily="18" charset="0"/>
              </a:rPr>
              <a:t>ИННОВАЦИЯ</a:t>
            </a:r>
            <a:endParaRPr lang="ru-RU" sz="2800" dirty="0">
              <a:solidFill>
                <a:schemeClr val="accent5">
                  <a:lumMod val="50000"/>
                </a:schemeClr>
              </a:solidFill>
              <a:effectLst/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9552" y="1556792"/>
            <a:ext cx="7920880" cy="223224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Под инновациями в обучении школьников понимаются новые методики преподавания, новые способы организации учебных занятий, новшества в организации содержания образования, интеграционные программы, новые методы оценивания образовательного результата.</a:t>
            </a:r>
            <a:endParaRPr lang="ru-RU" sz="2200" dirty="0">
              <a:solidFill>
                <a:srgbClr val="00206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  <a:cs typeface="Times New Roman" pitchFamily="18" charset="0"/>
              </a:rPr>
              <a:t>ИННОВАЦИИ В ОБРАЗОВАНИИ ШКОЛЬНИКОВ</a:t>
            </a:r>
            <a:endParaRPr lang="ru-RU" sz="2800" dirty="0">
              <a:solidFill>
                <a:schemeClr val="accent5">
                  <a:lumMod val="50000"/>
                </a:schemeClr>
              </a:solidFill>
              <a:effectLst/>
              <a:latin typeface="+mn-lt"/>
              <a:cs typeface="Times New Roman" pitchFamily="18" charset="0"/>
            </a:endParaRPr>
          </a:p>
        </p:txBody>
      </p:sp>
      <p:pic>
        <p:nvPicPr>
          <p:cNvPr id="4" name="Picture 4" descr="P210009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29322" y="4425154"/>
            <a:ext cx="3214678" cy="24328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9" name="Picture 5" descr="H:\фото\школа 05\школа  5 03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43604" y="4607908"/>
            <a:ext cx="3000396" cy="2250092"/>
          </a:xfrm>
          <a:prstGeom prst="rect">
            <a:avLst/>
          </a:prstGeom>
          <a:noFill/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27584" y="1844824"/>
            <a:ext cx="7560840" cy="221628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200" dirty="0" smtClean="0">
                <a:solidFill>
                  <a:srgbClr val="002060"/>
                </a:solidFill>
                <a:cs typeface="Times New Roman" pitchFamily="18" charset="0"/>
              </a:rPr>
              <a:t>Изменения, основанные на использовании новых воспитательных средств, методов и технологий. </a:t>
            </a:r>
          </a:p>
          <a:p>
            <a:pPr algn="just">
              <a:buNone/>
            </a:pPr>
            <a:r>
              <a:rPr lang="ru-RU" sz="2200" dirty="0" smtClean="0">
                <a:solidFill>
                  <a:srgbClr val="002060"/>
                </a:solidFill>
                <a:cs typeface="Times New Roman" pitchFamily="18" charset="0"/>
              </a:rPr>
              <a:t>Инновации в воспитании способствуют социализации учащихся и позволяют нивелировать асоциальные явления.</a:t>
            </a:r>
            <a:endParaRPr lang="ru-RU" sz="2200" dirty="0">
              <a:solidFill>
                <a:srgbClr val="00206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  <a:cs typeface="Times New Roman" pitchFamily="18" charset="0"/>
              </a:rPr>
              <a:t>ИННОВАЦИИ  В ВОСПИТАНИИ ШКОЛЬНИКОВ</a:t>
            </a:r>
            <a:endParaRPr lang="ru-RU" sz="2800" dirty="0">
              <a:solidFill>
                <a:schemeClr val="accent5">
                  <a:lumMod val="50000"/>
                </a:schemeClr>
              </a:solidFill>
              <a:effectLst/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038984" y="1772816"/>
            <a:ext cx="7200800" cy="259228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200" dirty="0" smtClean="0">
                <a:solidFill>
                  <a:srgbClr val="002060"/>
                </a:solidFill>
                <a:cs typeface="Times New Roman" pitchFamily="18" charset="0"/>
              </a:rPr>
              <a:t>– развитие педагога как творческой личности, переключение его с репродуктивного типа деятельности на самостоятельный поиск методических решений, превращение педагога в разработчика и автора инновационных методик и реализующих их средств обучения, развития и воспитания.</a:t>
            </a:r>
            <a:endParaRPr lang="ru-RU" sz="2200" dirty="0">
              <a:solidFill>
                <a:srgbClr val="00206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  <a:cs typeface="Times New Roman" pitchFamily="18" charset="0"/>
              </a:rPr>
              <a:t>ГЛАВНАЯ ЦЕЛЬ ИННОВАЦИОННОЙ ДЕЯТЕЛЬНОСТИ</a:t>
            </a:r>
            <a:endParaRPr lang="ru-RU" sz="2800" dirty="0">
              <a:solidFill>
                <a:schemeClr val="accent5">
                  <a:lumMod val="50000"/>
                </a:schemeClr>
              </a:solidFill>
              <a:effectLst/>
              <a:latin typeface="+mn-lt"/>
              <a:cs typeface="Times New Roman" pitchFamily="18" charset="0"/>
            </a:endParaRPr>
          </a:p>
        </p:txBody>
      </p:sp>
      <p:pic>
        <p:nvPicPr>
          <p:cNvPr id="5" name="Picture 4" descr="j028575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19962" y="5500702"/>
            <a:ext cx="1824038" cy="1120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Другая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291</TotalTime>
  <Words>780</Words>
  <Application>Microsoft Office PowerPoint</Application>
  <PresentationFormat>Экран (4:3)</PresentationFormat>
  <Paragraphs>61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Открытая</vt:lpstr>
      <vt:lpstr>                ОГБОУ «Центр образования и развития «Особый ребенок»г.Смоленска»</vt:lpstr>
      <vt:lpstr>Презентация PowerPoint</vt:lpstr>
      <vt:lpstr>Презентация PowerPoint</vt:lpstr>
      <vt:lpstr>НОВШЕСТВО</vt:lpstr>
      <vt:lpstr>НОВОВВЕДЕНИЕ</vt:lpstr>
      <vt:lpstr>ИННОВАЦИЯ</vt:lpstr>
      <vt:lpstr>ИННОВАЦИИ В ОБРАЗОВАНИИ ШКОЛЬНИКОВ</vt:lpstr>
      <vt:lpstr>ИННОВАЦИИ  В ВОСПИТАНИИ ШКОЛЬНИКОВ</vt:lpstr>
      <vt:lpstr>ГЛАВНАЯ ЦЕЛЬ ИННОВАЦИОННОЙ ДЕЯТЕЛЬНОСТИ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АСН</dc:creator>
  <cp:lastModifiedBy>Пользователь</cp:lastModifiedBy>
  <cp:revision>37</cp:revision>
  <dcterms:created xsi:type="dcterms:W3CDTF">2017-03-24T13:20:31Z</dcterms:created>
  <dcterms:modified xsi:type="dcterms:W3CDTF">2017-08-17T12:00:28Z</dcterms:modified>
</cp:coreProperties>
</file>