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46"/>
  </p:notesMasterIdLst>
  <p:sldIdLst>
    <p:sldId id="346" r:id="rId2"/>
    <p:sldId id="347" r:id="rId3"/>
    <p:sldId id="348" r:id="rId4"/>
    <p:sldId id="356" r:id="rId5"/>
    <p:sldId id="352" r:id="rId6"/>
    <p:sldId id="354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0" r:id="rId19"/>
    <p:sldId id="371" r:id="rId20"/>
    <p:sldId id="372" r:id="rId21"/>
    <p:sldId id="380" r:id="rId22"/>
    <p:sldId id="373" r:id="rId23"/>
    <p:sldId id="374" r:id="rId24"/>
    <p:sldId id="375" r:id="rId25"/>
    <p:sldId id="383" r:id="rId26"/>
    <p:sldId id="382" r:id="rId27"/>
    <p:sldId id="384" r:id="rId28"/>
    <p:sldId id="376" r:id="rId29"/>
    <p:sldId id="369" r:id="rId30"/>
    <p:sldId id="377" r:id="rId31"/>
    <p:sldId id="379" r:id="rId32"/>
    <p:sldId id="381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FFCC"/>
    <a:srgbClr val="FFFFFF"/>
    <a:srgbClr val="666633"/>
    <a:srgbClr val="FFFF00"/>
    <a:srgbClr val="CC9900"/>
    <a:srgbClr val="D49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178" autoAdjust="0"/>
  </p:normalViewPr>
  <p:slideViewPr>
    <p:cSldViewPr>
      <p:cViewPr>
        <p:scale>
          <a:sx n="75" d="100"/>
          <a:sy n="75" d="100"/>
        </p:scale>
        <p:origin x="-123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7D029CA-F671-4E70-8688-A8D9B4974916}" type="datetimeFigureOut">
              <a:rPr lang="ru-RU"/>
              <a:pPr>
                <a:defRPr/>
              </a:pPr>
              <a:t>17.08.2017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A81A61B-1B35-408C-9CB5-3B6812BCA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5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Пример сайтов, которые преподаватели используют в своей работе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51B33C-EC76-4DD5-9CD1-1A0D1108D81C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Участие в ежегодном региональном проекте  «Смоленский плат»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527575-CA68-4566-B916-C05A0DD635C2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F335A1-47EC-48FE-85EE-F60143DA5A60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Кружковая работа: занятие для детей с УУО ( подготовка к Рождественской ярмарке).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BB0020-5E67-4C85-A46B-724E2D2DAFAD}" type="slidenum">
              <a:rPr lang="ru-RU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Кружковая работа: занятие для детей с УУО ( подготовка к Рождественской ярмарке).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D941FD-C686-42AD-B6F4-FBEA59222511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Поздравление победителей Всероссийского конкурса «Создай свой стиль» 2016г.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E70614-C3D7-430C-8E02-8E804A8ED152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Финалистка Всероссийского конкурса «Создай свой стиль» Дарья С.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B41A6D-E75E-4BB4-91D4-A59A8D3C573C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Полуфиналисты Всероссийского конкурса «Создай свой стиль» 2017 года (в числе которых наша воспитанница Анна М. платье «Летний вечер в Прудках»)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7A5EC0-787D-4707-A8C8-D3182D372345}" type="slidenum">
              <a:rPr lang="ru-RU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Участницы благотворительной ярмарки в посольстве Германии.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13072C-D4A1-4847-AFF8-E7E13F79E4F0}" type="slidenum">
              <a:rPr lang="ru-RU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Кружковая работа: занятие для детей с УУО ( подготовка к Рождественской ярмарке).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209DF8-4A81-465A-ADA2-18EB2E6BF4FA}" type="slidenum">
              <a:rPr lang="ru-RU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Ежегодный региональный конкурс  «Смоленск в славянских орнаментах» (рисунок на асфальте)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E305CC-56BA-4823-9732-EB3BAD065C08}" type="slidenum">
              <a:rPr lang="ru-RU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468E45-C021-4793-8752-EA672C548475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4854CE-672B-477E-8093-044ACF88267D}" type="slidenum">
              <a:rPr lang="ru-RU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EF78CB-36E5-4021-AC16-6B06EDE9AE4B}" type="slidenum">
              <a:rPr lang="ru-RU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DB0457-EEE3-4C11-B37E-1F8AA53E5909}" type="slidenum">
              <a:rPr lang="ru-RU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5A5AF0-C06E-4F50-90F5-ABD9D29E5832}" type="slidenum">
              <a:rPr lang="ru-RU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Неделя трудового обучения.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71D99A-0CFE-4F30-9CA3-BBD8241AE2A2}" type="slidenum">
              <a:rPr lang="ru-RU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Мастер-класс в кабинете СБО.</a:t>
            </a: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4E97CC-36C2-4CF1-A1F1-4B3DC5A0EF4E}" type="slidenum">
              <a:rPr lang="ru-RU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Мастер-класс в кабинете детского творчества.</a:t>
            </a: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3BA313-3F96-4D4E-97D3-353B54071EE1}" type="slidenum">
              <a:rPr lang="ru-RU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Финальные соревнования команд.</a:t>
            </a:r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72A45F-EC18-4ACF-BA4F-AD62A8B2AB4C}" type="slidenum">
              <a:rPr lang="ru-RU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Подведение итогов Недели трудового обучения.</a:t>
            </a: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CE4B23-7979-4128-BA4D-B54E12E71ACD}" type="slidenum">
              <a:rPr lang="ru-RU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Областной семинар «Народный костюм Смоленской области»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398A9B-CFF7-40C0-ABC5-88B4B96CFE8F}" type="slidenum">
              <a:rPr lang="ru-RU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Рождественская ярмарка, которая проводится ежегодно. Проводится распродажа детских работ.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A01109-CD3C-4EBC-B4AE-A0856C5D93B4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Мастер-класс «Плетение поясов»</a:t>
            </a: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5DF054-F27B-4DD1-A418-ED179410CD90}" type="slidenum">
              <a:rPr lang="ru-RU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Участие детей в Рождественских чтениях со своими творческими работами..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F170B4-E3EC-4FE8-819F-A169EA85728F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Воспитанники школы-интерната на фоне выставки своих работ.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D3C1D8-72C5-4B5C-BD05-A032C3A07CC6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Участие в региональном конкурсе «Живём на Смоленщине»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6D421DC-DA56-43D3-BF04-838FCCB6778B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Региональная выставка центра народного творчества «Магия кукол»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8A16BF-D962-4773-AC32-67F7C62E18E8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Участие воспитанников в  региональном проекте «Традиции народного костюма в современной одежде»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14F784-59B1-416F-B80B-E7DCEBD0E742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Эскизы народных костюмов по итогам работы в музеях.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0B3301-F9C5-4222-ABF4-23574C934A85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2D7A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Владелец\Desktop\обложк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633"/>
            <a:ext cx="8945686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840DE-FA0D-40E0-8FDF-F4B5041B1A2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7803" y="763489"/>
            <a:ext cx="1187593" cy="7200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91680" y="864698"/>
            <a:ext cx="66967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Arial Narrow" pitchFamily="34" charset="0"/>
              </a:rPr>
              <a:t>ГОСУДАРСТВЕННОЕ АВТОНОМНОЕ УЧРЕЖДЕНИЕ</a:t>
            </a:r>
            <a:r>
              <a:rPr lang="ru-RU" sz="900" b="1" baseline="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900" b="1" dirty="0" smtClean="0">
                <a:solidFill>
                  <a:schemeClr val="tx2"/>
                </a:solidFill>
                <a:latin typeface="Arial Narrow" pitchFamily="34" charset="0"/>
              </a:rPr>
              <a:t>ДОПОЛНИТЕЛЬНОГО ПРОФЕССИОНАЛЬНОГО ОБРАЗОВАНИЯ</a:t>
            </a:r>
            <a:endParaRPr lang="ru-RU" sz="900" b="1" baseline="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itchFamily="34" charset="0"/>
              </a:rPr>
              <a:t>“СМОЛЕНСКИЙ ОБЛАСТНОЙ ИНСТИТУТ РАЗВИТИЯ ОБРАЗОВАНИЯ”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797756"/>
              </p:ext>
            </p:extLst>
          </p:nvPr>
        </p:nvGraphicFramePr>
        <p:xfrm>
          <a:off x="5418474" y="6165304"/>
          <a:ext cx="3634717" cy="427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5" imgW="4074482" imgH="480060" progId="CorelDraw.Graphic.16">
                  <p:embed/>
                </p:oleObj>
              </mc:Choice>
              <mc:Fallback>
                <p:oleObj name="CorelDRAW" r:id="rId5" imgW="4074482" imgH="48006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8474" y="6165304"/>
                        <a:ext cx="3634717" cy="427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1366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91CFC-6FB0-4D35-B027-6A1A8660377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9172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943FF-8A0F-472C-A70C-86319FCB747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20382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EE6DE0-FE6B-4A93-B073-BD8CB47EB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7619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84F2D-24C8-4A5D-AA28-F4115DAFD78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8900" y="5318050"/>
            <a:ext cx="2314600" cy="1403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66695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9F59B-A7C4-43E9-8E72-9978D1815D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6300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54BF-7ED5-458D-A253-8703AA6FE6C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406870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0637-63E0-41DA-8A22-A6F2F6C1BFF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03320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F3720-C7A9-49AF-9CA9-8163BF0A831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624517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0">
              <a:schemeClr val="accent2"/>
            </a:gs>
            <a:gs pos="50000">
              <a:schemeClr val="bg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DCED0-C671-4F53-9949-3C130C06ECA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8928992" cy="6624736"/>
          </a:xfrm>
          <a:prstGeom prst="roundRect">
            <a:avLst>
              <a:gd name="adj" fmla="val 7256"/>
            </a:avLst>
          </a:prstGeom>
          <a:gradFill>
            <a:gsLst>
              <a:gs pos="0">
                <a:srgbClr val="2D7AB0"/>
              </a:gs>
              <a:gs pos="50000">
                <a:schemeClr val="bg1"/>
              </a:gs>
              <a:gs pos="100000">
                <a:srgbClr val="2D7AB0"/>
              </a:gs>
            </a:gsLst>
            <a:lin ang="5400000" scaled="0"/>
          </a:gradFill>
          <a:ln w="31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0000" y="261000"/>
            <a:ext cx="8604000" cy="6336000"/>
          </a:xfrm>
          <a:prstGeom prst="roundRect">
            <a:avLst>
              <a:gd name="adj" fmla="val 7256"/>
            </a:avLst>
          </a:prstGeom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0392" y="6165304"/>
            <a:ext cx="831313" cy="504055"/>
          </a:xfrm>
          <a:prstGeom prst="rect">
            <a:avLst/>
          </a:prstGeom>
          <a:noFill/>
          <a:ln>
            <a:noFill/>
          </a:ln>
          <a:effectLst>
            <a:outerShdw blurRad="25400" dist="12700" dir="3600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40323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8062F-22C6-4989-9D0F-1859123878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967636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C2524-BD24-49ED-990E-D4A553DAE1B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5096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8D73C6-4C94-4CCA-9AD5-BA8A7EBFCCB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975295" y="476250"/>
            <a:ext cx="7890237" cy="46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</a:rPr>
              <a:t>Нестандартные </a:t>
            </a:r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формы </a:t>
            </a:r>
          </a:p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работы как эффективный</a:t>
            </a:r>
          </a:p>
          <a:p>
            <a:pPr algn="ctr"/>
            <a:r>
              <a:rPr lang="ru-RU" altLang="ru-RU" sz="3200" b="1" dirty="0">
                <a:solidFill>
                  <a:srgbClr val="002060"/>
                </a:solidFill>
                <a:latin typeface="+mn-lt"/>
              </a:rPr>
              <a:t>способ социализации</a:t>
            </a:r>
          </a:p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+mn-lt"/>
              </a:rPr>
              <a:t>обучающихся</a:t>
            </a:r>
            <a:endParaRPr lang="ru-RU" altLang="ru-RU" sz="3200" b="1" dirty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2000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Из </a:t>
            </a:r>
            <a:r>
              <a:rPr lang="ru-RU" sz="20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опыта работы СОГБОУ «</a:t>
            </a:r>
            <a:r>
              <a:rPr lang="ru-RU" sz="2000" i="1" dirty="0" err="1">
                <a:solidFill>
                  <a:srgbClr val="002060"/>
                </a:solidFill>
                <a:latin typeface="+mn-lt"/>
                <a:cs typeface="Times New Roman" pitchFamily="18" charset="0"/>
              </a:rPr>
              <a:t>Починковская</a:t>
            </a:r>
            <a:r>
              <a:rPr lang="ru-RU" sz="2000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 школа-интернат»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2000" i="1" dirty="0" smtClean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Подготовили: </a:t>
            </a:r>
            <a:r>
              <a:rPr lang="ru-RU" sz="1600" dirty="0" err="1" smtClean="0">
                <a:solidFill>
                  <a:srgbClr val="002060"/>
                </a:solidFill>
              </a:rPr>
              <a:t>Конопелькина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Людмила Петровна, 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заместитель </a:t>
            </a:r>
            <a:r>
              <a:rPr lang="ru-RU" sz="1600" dirty="0">
                <a:solidFill>
                  <a:srgbClr val="002060"/>
                </a:solidFill>
              </a:rPr>
              <a:t>директора СОГБОУ «</a:t>
            </a:r>
            <a:r>
              <a:rPr lang="ru-RU" sz="1600" dirty="0" err="1">
                <a:solidFill>
                  <a:srgbClr val="002060"/>
                </a:solidFill>
              </a:rPr>
              <a:t>Починковская</a:t>
            </a:r>
            <a:r>
              <a:rPr lang="ru-RU" sz="1600" dirty="0">
                <a:solidFill>
                  <a:srgbClr val="002060"/>
                </a:solidFill>
              </a:rPr>
              <a:t> школа-интернат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>
              <a:spcBef>
                <a:spcPts val="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1600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Стреж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Мария Михайловна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rgbClr val="002060"/>
                </a:solidFill>
              </a:rPr>
              <a:t>учитель </a:t>
            </a:r>
            <a:r>
              <a:rPr lang="ru-RU" sz="1600" dirty="0">
                <a:solidFill>
                  <a:srgbClr val="002060"/>
                </a:solidFill>
              </a:rPr>
              <a:t>СОГБОУ «</a:t>
            </a:r>
            <a:r>
              <a:rPr lang="ru-RU" sz="1600" dirty="0" err="1">
                <a:solidFill>
                  <a:srgbClr val="002060"/>
                </a:solidFill>
              </a:rPr>
              <a:t>Починковская</a:t>
            </a:r>
            <a:r>
              <a:rPr lang="ru-RU" sz="1600" dirty="0">
                <a:solidFill>
                  <a:srgbClr val="002060"/>
                </a:solidFill>
              </a:rPr>
              <a:t> школа-интернат»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endParaRPr lang="ru-RU" altLang="ru-RU" sz="48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ультиурок - проект для учителей - Google Chrom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8640"/>
            <a:ext cx="8352928" cy="6445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409 - Средство просмотра фотографий Window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404664"/>
            <a:ext cx="8064896" cy="59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55576" y="620713"/>
            <a:ext cx="31322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Работа в мастерских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6375"/>
            <a:ext cx="39608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" y="3500438"/>
            <a:ext cx="393541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15913"/>
            <a:ext cx="38528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3500438"/>
            <a:ext cx="3852863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476250"/>
            <a:ext cx="9144001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503238"/>
            <a:ext cx="780415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503238"/>
            <a:ext cx="780415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88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283845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1341438"/>
            <a:ext cx="333375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4" y="1171268"/>
            <a:ext cx="8820151" cy="5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971600" y="398463"/>
            <a:ext cx="7128791" cy="275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altLang="ru-RU" sz="2800" dirty="0"/>
              <a:t> </a:t>
            </a:r>
            <a:r>
              <a:rPr lang="ru-RU" sz="2800" dirty="0">
                <a:solidFill>
                  <a:srgbClr val="002060"/>
                </a:solidFill>
                <a:latin typeface="a_AvanteTck" pitchFamily="34" charset="-52"/>
                <a:cs typeface="Times New Roman" pitchFamily="18" charset="0"/>
              </a:rPr>
              <a:t>«Добрая школа – это хорошо,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800" dirty="0">
                <a:solidFill>
                  <a:srgbClr val="002060"/>
                </a:solidFill>
                <a:latin typeface="a_AvanteTck" pitchFamily="34" charset="-52"/>
                <a:cs typeface="Times New Roman" pitchFamily="18" charset="0"/>
              </a:rPr>
              <a:t>  умная школа – это великолепно,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800" dirty="0">
                <a:solidFill>
                  <a:srgbClr val="002060"/>
                </a:solidFill>
                <a:latin typeface="a_AvanteTck" pitchFamily="34" charset="-52"/>
                <a:cs typeface="Times New Roman" pitchFamily="18" charset="0"/>
              </a:rPr>
              <a:t>но ребенок должен быть 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ru-RU" sz="2800" dirty="0">
                <a:solidFill>
                  <a:srgbClr val="002060"/>
                </a:solidFill>
                <a:latin typeface="a_AvanteTck" pitchFamily="34" charset="-52"/>
                <a:cs typeface="Times New Roman" pitchFamily="18" charset="0"/>
              </a:rPr>
              <a:t>еще и подготовлен к жизни». </a:t>
            </a:r>
          </a:p>
          <a:p>
            <a:pPr algn="ctr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endParaRPr lang="ru-RU" sz="2800" dirty="0">
              <a:solidFill>
                <a:srgbClr val="002060"/>
              </a:solidFill>
              <a:latin typeface="a_AvanteTck" pitchFamily="34" charset="-52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021388"/>
            <a:ext cx="9144000" cy="86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362700"/>
            <a:ext cx="9144000" cy="130175"/>
          </a:xfrm>
          <a:prstGeom prst="rect">
            <a:avLst/>
          </a:prstGeom>
          <a:gradFill>
            <a:gsLst>
              <a:gs pos="33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1588" y="5646738"/>
            <a:ext cx="9144001" cy="46037"/>
          </a:xfrm>
          <a:prstGeom prst="rect">
            <a:avLst/>
          </a:prstGeom>
          <a:gradFill>
            <a:gsLst>
              <a:gs pos="33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588" y="5848350"/>
            <a:ext cx="9144001" cy="44450"/>
          </a:xfrm>
          <a:prstGeom prst="rect">
            <a:avLst/>
          </a:prstGeom>
          <a:gradFill>
            <a:gsLst>
              <a:gs pos="33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717550"/>
            <a:ext cx="7129463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7888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 descr="DSC075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338296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Рисунок 4" descr="DSC0759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571500"/>
            <a:ext cx="52593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 descr="DSC075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25" y="503238"/>
            <a:ext cx="780415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 descr="диплом участника 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214313"/>
            <a:ext cx="4071937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6" descr="диплом участника 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571625"/>
            <a:ext cx="358298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4581525"/>
            <a:ext cx="3348037" cy="2278063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30200" y="749300"/>
            <a:ext cx="82962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В структуре основной образовательной программы 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при неизбежном значительном упрощении  «академического»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 компонента кардинально расширяется область 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развития  жизненной компетенции.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 В связи с вынужденной упрощенностью среды специального 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обучения и воспитания, максимально адаптированной к 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особенностям таких детей, но ограничивающей их жизненный 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опыт и взаимодействие со здоровыми сверстниками, 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предусматривается специальная работа по введению ребенка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 в более сложную социальную среду с целью расширения 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опыта контактов и максимально возможной </a:t>
            </a:r>
          </a:p>
          <a:p>
            <a:pPr>
              <a:buFont typeface="Wingdings 3" pitchFamily="18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_AvanteInt" pitchFamily="34" charset="-52"/>
              </a:rPr>
              <a:t>для него социальной интеграции. </a:t>
            </a:r>
          </a:p>
          <a:p>
            <a:pPr algn="ctr"/>
            <a:endParaRPr lang="ru-RU" altLang="ru-RU" b="1" dirty="0">
              <a:solidFill>
                <a:srgbClr val="002060"/>
              </a:solidFill>
              <a:latin typeface="a_AvanteInt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588" y="6551613"/>
            <a:ext cx="9144001" cy="46037"/>
          </a:xfrm>
          <a:prstGeom prst="rect">
            <a:avLst/>
          </a:prstGeom>
          <a:gradFill>
            <a:gsLst>
              <a:gs pos="33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363"/>
            <a:ext cx="91440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65400"/>
            <a:ext cx="3240087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43195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P_20160601_1309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642938"/>
            <a:ext cx="3600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 descr="P_20160601_1308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642938"/>
            <a:ext cx="8789988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P_20160601_1017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36004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Рисунок 4" descr="P_20160601_1254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857250"/>
            <a:ext cx="4135438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5" descr="P_20160601_13045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36004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Рисунок 6" descr="P_20160601_11490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285875"/>
            <a:ext cx="4373563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3" descr="Сертификат участника 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428625"/>
            <a:ext cx="4429125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60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Рисунок 4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1785938"/>
            <a:ext cx="441801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3" descr="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075" y="0"/>
            <a:ext cx="6165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0532" y="404664"/>
            <a:ext cx="7416824" cy="1130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_AvanteInt" panose="020B0302020202020204" pitchFamily="34" charset="-52"/>
              </a:rPr>
              <a:t>Используемые образовательные технологии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0691" y="1978026"/>
            <a:ext cx="2129284" cy="1479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Игровые технологий </a:t>
            </a:r>
            <a:endParaRPr lang="ru-RU" b="1" dirty="0">
              <a:solidFill>
                <a:srgbClr val="002060"/>
              </a:solidFill>
              <a:latin typeface="a_AvanteTck" panose="020B0502020202020204" pitchFamily="34" charset="-52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8356" y="2087415"/>
            <a:ext cx="2160588" cy="151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бучение </a:t>
            </a:r>
            <a:r>
              <a:rPr lang="ru-RU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в сотрудничестве (командная, групповая работа)</a:t>
            </a:r>
            <a:endParaRPr lang="ru-RU" b="1" dirty="0">
              <a:solidFill>
                <a:srgbClr val="002060"/>
              </a:solidFill>
              <a:latin typeface="a_AvanteInt" panose="020B0302020202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4403" y="2027090"/>
            <a:ext cx="2270125" cy="15716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нформационно-коммуникационные</a:t>
            </a:r>
            <a:r>
              <a:rPr lang="ru-RU" sz="1600" b="1" dirty="0" smtClean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технологии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8276" y="1983581"/>
            <a:ext cx="2084387" cy="1490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З</a:t>
            </a:r>
            <a:r>
              <a:rPr lang="ru-RU" b="1" dirty="0" smtClean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доровье </a:t>
            </a:r>
            <a:r>
              <a:rPr lang="ru-RU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сберегающие технологии</a:t>
            </a:r>
            <a:endParaRPr lang="ru-RU" b="1" dirty="0">
              <a:solidFill>
                <a:srgbClr val="002060"/>
              </a:solidFill>
              <a:latin typeface="a_AvanteTck" panose="020B0502020202020204" pitchFamily="34" charset="-52"/>
            </a:endParaRP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flipH="1">
            <a:off x="1275333" y="852488"/>
            <a:ext cx="1517080" cy="1125538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3467856" y="971402"/>
            <a:ext cx="576263" cy="111601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>
            <a:off x="5378003" y="993628"/>
            <a:ext cx="271463" cy="1033462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6456163" y="827881"/>
            <a:ext cx="1434307" cy="1155700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" descr="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325" y="0"/>
            <a:ext cx="597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3" descr="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879475"/>
            <a:ext cx="755967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 descr="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650" y="0"/>
            <a:ext cx="509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3" descr="P10802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285750"/>
            <a:ext cx="5846763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Рисунок 5" descr="P108025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0"/>
            <a:ext cx="4621212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P_20160527_1115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40798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Рисунок 2" descr="P_20160527_1155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571500"/>
            <a:ext cx="3937000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179388" y="260350"/>
            <a:ext cx="2381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500">
                <a:solidFill>
                  <a:srgbClr val="002060"/>
                </a:solidFill>
              </a:rPr>
              <a:t> </a:t>
            </a:r>
            <a:endParaRPr lang="ru-RU" sz="1500" b="1">
              <a:solidFill>
                <a:srgbClr val="002060"/>
              </a:solidFill>
              <a:latin typeface="a_AvanteTck" pitchFamily="34" charset="-52"/>
            </a:endParaRPr>
          </a:p>
          <a:p>
            <a:endParaRPr lang="ru-RU" sz="1500" b="1">
              <a:solidFill>
                <a:srgbClr val="002060"/>
              </a:solidFill>
              <a:latin typeface="a_AvanteTck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785813"/>
            <a:ext cx="4896545" cy="11842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_AvanteTck" panose="020B0502020202020204" pitchFamily="34" charset="-52"/>
                <a:cs typeface="Times New Roman" panose="02020603050405020304" pitchFamily="18" charset="0"/>
              </a:rPr>
              <a:t>Результат использования инновационных технологий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_AvanteTck" panose="020B0502020202020204" pitchFamily="34" charset="-52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a_AvanteTck" panose="020B0502020202020204" pitchFamily="34" charset="-52"/>
                <a:cs typeface="Times New Roman" panose="02020603050405020304" pitchFamily="18" charset="0"/>
              </a:rPr>
              <a:t>образовании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3143250"/>
            <a:ext cx="2590800" cy="10588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_AvanteTck" panose="020B0502020202020204" pitchFamily="34" charset="-52"/>
              </a:rPr>
              <a:t>Усвоение максимального объёма знаний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75" y="3165475"/>
            <a:ext cx="2641600" cy="1063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_AvanteInt" panose="020B0302020202020204" pitchFamily="34" charset="-52"/>
              </a:rPr>
              <a:t>Максимальная творческая активность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61161" y="3143250"/>
            <a:ext cx="2359025" cy="1130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16113" y="2046288"/>
            <a:ext cx="1512887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4" idx="2"/>
            <a:endCxn id="7" idx="0"/>
          </p:cNvCxnSpPr>
          <p:nvPr/>
        </p:nvCxnSpPr>
        <p:spPr>
          <a:xfrm>
            <a:off x="4860033" y="1970088"/>
            <a:ext cx="32642" cy="1195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76925" y="2114550"/>
            <a:ext cx="2033588" cy="854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6572250" y="3214688"/>
            <a:ext cx="2359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  <a:latin typeface="a_AvanteInt" pitchFamily="34" charset="-52"/>
              </a:rPr>
              <a:t>Широкий </a:t>
            </a:r>
            <a:r>
              <a:rPr lang="ru-RU" b="1" dirty="0">
                <a:solidFill>
                  <a:srgbClr val="002060"/>
                </a:solidFill>
                <a:latin typeface="a_AvanteInt" pitchFamily="34" charset="-52"/>
              </a:rPr>
              <a:t>спектр практических  навыков и умений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5855" y="852488"/>
            <a:ext cx="3250357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_AvanteTck" panose="020B0502020202020204" pitchFamily="34" charset="-52"/>
                <a:cs typeface="Times New Roman" panose="02020603050405020304" pitchFamily="18" charset="0"/>
              </a:rPr>
              <a:t>Развиваемые  умения</a:t>
            </a:r>
            <a:endParaRPr lang="ru-RU" sz="2800" b="1" dirty="0">
              <a:solidFill>
                <a:srgbClr val="002060"/>
              </a:solidFill>
              <a:latin typeface="a_AvanteTck" panose="020B0502020202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2924175"/>
            <a:ext cx="2160587" cy="1512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_AvanteInt" panose="020B0302020202020204" pitchFamily="34" charset="-52"/>
                <a:ea typeface="Calibri"/>
                <a:cs typeface="Times New Roman"/>
              </a:rPr>
              <a:t>умение самому разрабатывать план своих действий и следовать ему</a:t>
            </a:r>
            <a:endParaRPr lang="ru-RU" sz="1600" b="1" dirty="0">
              <a:solidFill>
                <a:srgbClr val="002060"/>
              </a:solidFill>
              <a:latin typeface="a_AvanteInt" panose="020B0302020202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313" y="2924175"/>
            <a:ext cx="2305050" cy="20177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умение находить нужные ресурсы </a:t>
            </a:r>
            <a:endParaRPr lang="ru-RU" sz="1600" b="1" dirty="0" smtClean="0">
              <a:solidFill>
                <a:srgbClr val="002060"/>
              </a:solidFill>
              <a:latin typeface="a_AvanteTck" panose="020B0502020202020204" pitchFamily="34" charset="-52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(</a:t>
            </a:r>
            <a:r>
              <a:rPr lang="ru-RU" sz="1600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в том числе - информационные) для решения своей задачи;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9699" y="3104194"/>
            <a:ext cx="1439863" cy="1152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_AvanteInt" pitchFamily="34" charset="-52"/>
                <a:cs typeface="Calibri" pitchFamily="34" charset="0"/>
              </a:rPr>
              <a:t>умение </a:t>
            </a:r>
            <a:r>
              <a:rPr lang="ru-RU" sz="1600" b="1" dirty="0" err="1">
                <a:solidFill>
                  <a:srgbClr val="002060"/>
                </a:solidFill>
                <a:latin typeface="a_AvanteInt" pitchFamily="34" charset="-52"/>
                <a:cs typeface="Calibri" pitchFamily="34" charset="0"/>
              </a:rPr>
              <a:t>использо</a:t>
            </a:r>
            <a:r>
              <a:rPr lang="ru-RU" sz="1600" b="1" dirty="0">
                <a:solidFill>
                  <a:srgbClr val="002060"/>
                </a:solidFill>
                <a:latin typeface="a_AvanteInt" pitchFamily="34" charset="-52"/>
                <a:cs typeface="Calibri" pitchFamily="34" charset="0"/>
              </a:rPr>
              <a:t>-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a_AvanteInt" pitchFamily="34" charset="-52"/>
                <a:cs typeface="Calibri" pitchFamily="34" charset="0"/>
              </a:rPr>
              <a:t>вать</a:t>
            </a:r>
            <a:r>
              <a:rPr lang="ru-RU" sz="1600" b="1" dirty="0">
                <a:solidFill>
                  <a:srgbClr val="002060"/>
                </a:solidFill>
                <a:latin typeface="a_AvanteInt" pitchFamily="34" charset="-52"/>
                <a:cs typeface="Calibri" pitchFamily="34" charset="0"/>
              </a:rPr>
              <a:t> компьютер</a:t>
            </a:r>
            <a:endParaRPr lang="ru-RU" sz="1600" b="1" dirty="0">
              <a:solidFill>
                <a:srgbClr val="002060"/>
              </a:solidFill>
              <a:latin typeface="a_AvanteInt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25" y="3000375"/>
            <a:ext cx="2428875" cy="10766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_AvanteTck" panose="020B0502020202020204" pitchFamily="34" charset="-52"/>
                <a:ea typeface="Calibri"/>
                <a:cs typeface="Times New Roman"/>
              </a:rPr>
              <a:t>умение ориентироваться в  профессиональной области</a:t>
            </a:r>
            <a:endParaRPr lang="ru-RU" sz="1600" b="1" dirty="0">
              <a:solidFill>
                <a:srgbClr val="002060"/>
              </a:solidFill>
              <a:latin typeface="a_AvanteTck" panose="020B0502020202020204" pitchFamily="34" charset="-52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48655" y="1800143"/>
            <a:ext cx="1727200" cy="1157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3779838" y="1766888"/>
            <a:ext cx="287337" cy="1157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07433" y="1757200"/>
            <a:ext cx="288132" cy="1157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6156176" y="1757200"/>
            <a:ext cx="1773387" cy="124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7913"/>
            <a:ext cx="767556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913958" y="360363"/>
            <a:ext cx="73324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_AvanteInt" pitchFamily="34" charset="-52"/>
              </a:rPr>
              <a:t>     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Обучающиеся воспитанники</a:t>
            </a: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систематически участвуют во всероссийских, </a:t>
            </a:r>
          </a:p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региональных, районных и общешкольных </a:t>
            </a:r>
          </a:p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мероприятиях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306733" y="188640"/>
            <a:ext cx="62813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Использование ИКТ-технологий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для участия в олимпиадах</a:t>
            </a:r>
          </a:p>
        </p:txBody>
      </p:sp>
      <p:pic>
        <p:nvPicPr>
          <p:cNvPr id="4" name="Рисунок 3" descr="Фото0480 - Средство просмотра фотографий Window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032" y="1360200"/>
            <a:ext cx="6912768" cy="52510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1259632" y="115888"/>
            <a:ext cx="6552728" cy="90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Использование в обучении игровых технологий </a:t>
            </a:r>
          </a:p>
        </p:txBody>
      </p:sp>
      <p:pic>
        <p:nvPicPr>
          <p:cNvPr id="7" name="Рисунок 6" descr="Фото0475 - Средство просмотра фотографий Window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340768"/>
            <a:ext cx="7560840" cy="4576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</TotalTime>
  <Words>510</Words>
  <Application>Microsoft Office PowerPoint</Application>
  <PresentationFormat>Экран (4:3)</PresentationFormat>
  <Paragraphs>107</Paragraphs>
  <Slides>44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Тема1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Пользователь</cp:lastModifiedBy>
  <cp:revision>268</cp:revision>
  <dcterms:created xsi:type="dcterms:W3CDTF">2003-11-08T01:04:27Z</dcterms:created>
  <dcterms:modified xsi:type="dcterms:W3CDTF">2017-08-17T11:52:59Z</dcterms:modified>
</cp:coreProperties>
</file>