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  <p:sldMasterId id="2147483705" r:id="rId3"/>
    <p:sldMasterId id="2147483720" r:id="rId4"/>
    <p:sldMasterId id="2147483735" r:id="rId5"/>
    <p:sldMasterId id="2147483750" r:id="rId6"/>
    <p:sldMasterId id="2147483765" r:id="rId7"/>
    <p:sldMasterId id="2147483780" r:id="rId8"/>
    <p:sldMasterId id="2147483795" r:id="rId9"/>
  </p:sldMasterIdLst>
  <p:sldIdLst>
    <p:sldId id="268" r:id="rId10"/>
    <p:sldId id="25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60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299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2335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292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383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9546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630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012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9390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5769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5840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666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6379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3358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551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037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5364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4501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2507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3225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2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2199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5791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957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2351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0588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9667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88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9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8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2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7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72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41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63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9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41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69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6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3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87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72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42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11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0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94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20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475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57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00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880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586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7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695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08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99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873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636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423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582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942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154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712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8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01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086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04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934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91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17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681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904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651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738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779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71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18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237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173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574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27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863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513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53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499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891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658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416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740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533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654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524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440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9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6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23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449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197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40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597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431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6561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FBE4-2CC2-4260-8E55-5037D5B3C72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704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039D-4490-40E2-83A6-432276608E7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308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7944-0334-490F-93C4-DC98D223C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552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C612-9DBE-4D9A-9279-BBC29AB9A68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7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164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F6D1-938C-4938-BA61-0039AD2188B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584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C6B0-7628-4F0E-B3DD-DF753E7C94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306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4EAE-9DFA-4B82-B99A-4D9B4CB5E9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229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9E11-6519-4C9C-8AB9-B5CF588D74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453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DCE8-0772-4D8B-9E60-124283D6C6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9702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D5E8-E871-475D-84CA-1077E6A962A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7234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36F6-AC44-4EC8-9A28-739812A7259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944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E3DD-B14C-4D66-8B8D-0D3664C02C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816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A8C1-F35D-4E64-96C0-4552D18C94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257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1BE9-FB18-49D9-871A-85EF5248499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1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5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3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3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8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0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20482-FD21-4C17-9B39-F60D7D54AC0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1484784"/>
            <a:ext cx="5328592" cy="23762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Обобщение опыта работы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 детьми с ОВЗ в рамках работы кружка «</a:t>
            </a:r>
            <a:r>
              <a:rPr lang="ru-RU" sz="2800" b="1" dirty="0" err="1" smtClean="0">
                <a:solidFill>
                  <a:srgbClr val="002060"/>
                </a:solidFill>
              </a:rPr>
              <a:t>Геометрика</a:t>
            </a:r>
            <a:r>
              <a:rPr lang="ru-RU" sz="2800" b="1" dirty="0" smtClean="0">
                <a:solidFill>
                  <a:srgbClr val="002060"/>
                </a:solidFill>
              </a:rPr>
              <a:t>» (</a:t>
            </a:r>
            <a:r>
              <a:rPr lang="ru-RU" sz="2800" b="1" dirty="0" err="1" smtClean="0">
                <a:solidFill>
                  <a:srgbClr val="002060"/>
                </a:solidFill>
              </a:rPr>
              <a:t>тикомоделирование</a:t>
            </a:r>
            <a:r>
              <a:rPr lang="ru-RU" sz="2800" b="1" dirty="0" smtClean="0">
                <a:solidFill>
                  <a:srgbClr val="002060"/>
                </a:solidFill>
              </a:rPr>
              <a:t>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E:\4 уч 1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009695"/>
            <a:ext cx="3232635" cy="4525963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95936" y="4272677"/>
            <a:ext cx="4680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002060"/>
                </a:solidFill>
              </a:rPr>
              <a:t>Бурягина</a:t>
            </a:r>
            <a:r>
              <a:rPr lang="ru-RU" sz="2400" b="1" dirty="0" smtClean="0">
                <a:solidFill>
                  <a:srgbClr val="002060"/>
                </a:solidFill>
              </a:rPr>
              <a:t> Оксана Сергеевна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СОГБОУ «Вяземская начальная школа-детский сад «Сказка» для детей с ограниченными возможностями здоровья»</a:t>
            </a:r>
          </a:p>
          <a:p>
            <a:endParaRPr lang="ru-RU" sz="1200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Высшая квалификационная категория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u="sng" dirty="0" smtClean="0"/>
              <a:t>Как заказать конструктор ТИКО</a:t>
            </a:r>
            <a:endParaRPr lang="ru-RU" u="sng" dirty="0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43310" y="1988840"/>
            <a:ext cx="64087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</a:rPr>
              <a:t>Телефон: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</a:rPr>
              <a:t>(812) 716 – 59 – 15                    </a:t>
            </a:r>
            <a:endParaRPr lang="en-US" altLang="ru-RU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</a:rPr>
              <a:t>(812) 716 – 36 – 87 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427409" y="3999706"/>
            <a:ext cx="68405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</a:rPr>
              <a:t>Интернет – магазин: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 smtClean="0">
                <a:solidFill>
                  <a:srgbClr val="000000"/>
                </a:solidFill>
              </a:rPr>
              <a:t>www.tico-rantis.ru</a:t>
            </a:r>
            <a:endParaRPr lang="ru-RU" altLang="ru-RU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38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Что развивает ТИКО</a:t>
            </a:r>
            <a:r>
              <a:rPr lang="en-US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?</a:t>
            </a:r>
            <a:endParaRPr lang="ru-RU" alt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42988" y="2565400"/>
            <a:ext cx="78517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smtClean="0">
                <a:solidFill>
                  <a:srgbClr val="009999"/>
                </a:solidFill>
              </a:rPr>
              <a:t>И   </a:t>
            </a:r>
            <a:r>
              <a:rPr lang="ru-RU" altLang="ru-RU" sz="3200" b="1" smtClean="0">
                <a:solidFill>
                  <a:srgbClr val="009999"/>
                </a:solidFill>
              </a:rPr>
              <a:t>интеллектуальные умения</a:t>
            </a:r>
            <a:endParaRPr lang="ru-RU" altLang="ru-RU" sz="7200" b="1" smtClean="0">
              <a:solidFill>
                <a:srgbClr val="009999"/>
              </a:solidFill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042988" y="3716338"/>
            <a:ext cx="79121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smtClean="0">
                <a:solidFill>
                  <a:srgbClr val="00CC00"/>
                </a:solidFill>
              </a:rPr>
              <a:t>К   </a:t>
            </a:r>
            <a:r>
              <a:rPr lang="ru-RU" altLang="ru-RU" sz="3200" b="1" smtClean="0">
                <a:solidFill>
                  <a:srgbClr val="00CC00"/>
                </a:solidFill>
              </a:rPr>
              <a:t>коммуникативные умения</a:t>
            </a:r>
            <a:endParaRPr lang="ru-RU" altLang="ru-RU" sz="7200" b="1" smtClean="0">
              <a:solidFill>
                <a:srgbClr val="00CC00"/>
              </a:solidFill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042988" y="4941888"/>
            <a:ext cx="62039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dirty="0" smtClean="0">
                <a:solidFill>
                  <a:srgbClr val="FF0000"/>
                </a:solidFill>
              </a:rPr>
              <a:t>О  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организаторские 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FF0000"/>
                </a:solidFill>
              </a:rPr>
              <a:t>            оценочные умения</a:t>
            </a:r>
            <a:endParaRPr lang="ru-RU" altLang="ru-RU" sz="7200" b="1" dirty="0" smtClean="0">
              <a:solidFill>
                <a:srgbClr val="FF0000"/>
              </a:solidFill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116013" y="1412875"/>
            <a:ext cx="61309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7200" b="1" dirty="0" smtClean="0">
                <a:solidFill>
                  <a:srgbClr val="FF9900"/>
                </a:solidFill>
              </a:rPr>
              <a:t>Т   </a:t>
            </a:r>
            <a:r>
              <a:rPr lang="ru-RU" altLang="ru-RU" sz="3200" b="1" dirty="0" smtClean="0">
                <a:solidFill>
                  <a:srgbClr val="FF9900"/>
                </a:solidFill>
              </a:rPr>
              <a:t>творческие умения</a:t>
            </a:r>
            <a:endParaRPr lang="ru-RU" altLang="ru-RU" sz="72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60422" grpId="0"/>
      <p:bldP spid="604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6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Новые Федеральные Государственные Образовательные Стандарты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568952" cy="49678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Регулятивные умения</a:t>
            </a:r>
            <a:r>
              <a:rPr lang="ru-RU" alt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планировать и организовать собственную деятельность в процессе конструирования</a:t>
            </a:r>
            <a:r>
              <a:rPr lang="ru-RU" altLang="ru-RU" sz="2000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chemeClr val="hlink"/>
                </a:solidFill>
                <a:latin typeface="Bookman Old Style" pitchFamily="18" charset="0"/>
              </a:rPr>
              <a:t>Познавательные умения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изучать информацию о конструируемой фигуре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анализировать структуру фигуры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-   представлять фигуру в пространстве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Коммуникативные умения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договариваться, взаимодействовать друг с другом в процессе совместного конструирования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altLang="ru-RU" sz="2800" b="1" dirty="0" smtClean="0">
                <a:solidFill>
                  <a:srgbClr val="009900"/>
                </a:solidFill>
                <a:latin typeface="Bookman Old Style" pitchFamily="18" charset="0"/>
              </a:rPr>
              <a:t>Личностные умения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>
                <a:solidFill>
                  <a:schemeClr val="accent2"/>
                </a:solidFill>
                <a:latin typeface="Bookman Old Style" pitchFamily="18" charset="0"/>
              </a:rPr>
              <a:t>-   </a:t>
            </a:r>
            <a:r>
              <a:rPr lang="ru-RU" altLang="ru-RU" sz="2400" dirty="0" smtClean="0">
                <a:solidFill>
                  <a:schemeClr val="accent2"/>
                </a:solidFill>
                <a:latin typeface="Bookman Old Style" pitchFamily="18" charset="0"/>
              </a:rPr>
              <a:t>оценивать конструкцию фигуры, анализировать ее достоинства и недостатки</a:t>
            </a:r>
            <a:endParaRPr lang="ru-RU" altLang="ru-RU" sz="2400" b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Конструктор ТИКО и его возможности в обучении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ru-RU" altLang="ru-RU" sz="2400" b="1" smtClean="0">
                <a:solidFill>
                  <a:srgbClr val="CC0066"/>
                </a:solidFill>
                <a:latin typeface="Bookman Old Style" pitchFamily="18" charset="0"/>
              </a:rPr>
              <a:t>Учащимся </a:t>
            </a: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конструктор </a:t>
            </a:r>
          </a:p>
          <a:p>
            <a:pPr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	ТИКО предоставляет уникальную возможность – постигать геометрические тела и формы мануально.</a:t>
            </a:r>
          </a:p>
        </p:txBody>
      </p:sp>
      <p:pic>
        <p:nvPicPr>
          <p:cNvPr id="17412" name="Picture 7" descr="IMG_22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1844675"/>
            <a:ext cx="5724525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7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417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Конструктор ТИКО и его возможности в обучении</a:t>
            </a:r>
            <a:br>
              <a:rPr lang="ru-RU" alt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altLang="ru-RU" sz="28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396413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ru-RU" altLang="ru-RU" sz="2400" b="1" smtClean="0">
                <a:solidFill>
                  <a:srgbClr val="CC0066"/>
                </a:solidFill>
                <a:latin typeface="Bookman Old Style" pitchFamily="18" charset="0"/>
              </a:rPr>
              <a:t>Педагогам</a:t>
            </a: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конструктор полезен, 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как средство для быстрого</a:t>
            </a:r>
            <a:r>
              <a:rPr lang="en-US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создания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наглядных пособий. </a:t>
            </a:r>
            <a:endParaRPr lang="en-US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2400" b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    Из ТИКО-деталей можно сконструировать практически весь спектр геометрических  </a:t>
            </a:r>
          </a:p>
          <a:p>
            <a:pPr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  <a:latin typeface="Bookman Old Style" pitchFamily="18" charset="0"/>
              </a:rPr>
              <a:t>фигур и тел.</a:t>
            </a:r>
          </a:p>
        </p:txBody>
      </p:sp>
      <p:pic>
        <p:nvPicPr>
          <p:cNvPr id="18436" name="Picture 4" descr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3357563"/>
            <a:ext cx="18288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1828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2636838"/>
            <a:ext cx="15970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равностор 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3284538"/>
            <a:ext cx="1828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9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5832499" cy="635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/>
              <a:t>Программа</a:t>
            </a:r>
            <a:endParaRPr lang="ru-RU" sz="3200" b="1" dirty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23528" y="1488841"/>
            <a:ext cx="867700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«Кружок «</a:t>
            </a:r>
            <a:r>
              <a:rPr lang="ru-RU" alt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Геометрика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учащихся с ОВЗ формируются начальные геометрические представления,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пользоваться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дидактическими пособиями, схемами, таблицами,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алгоритмами;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наглядно-действенное и наглядно-образное мышление и пространственное воображение, формируются процессы анализа и синтеза,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установления причинно-следственных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связей; совершенствуются коммуникативные умения.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«ТИКО» расширяются представления учащихся с ОВЗ о предметах и явлениях окружающего мира, закрепляются математические знания и умения: состав чисел, прямой и обратный счёт, решение задач практического характера и т.д.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в рамках программы – процесс творческий, осуществляемый через совместную деятельность педагога и детей, детей друг с другом. При этом дети с ОВЗ через развивающие практические занятия учатся преодолевать трудности, принимать самостоятельные решения, находить действенный способ достижения возникающей в ходе занятия учебной цели.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несомненная </a:t>
            </a:r>
            <a:r>
              <a:rPr lang="ru-RU" alt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229015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80400" cy="431800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/>
            </a:r>
            <a:br>
              <a:rPr lang="ru-RU" altLang="ru-RU" sz="3600" b="1" smtClean="0"/>
            </a:br>
            <a:r>
              <a:rPr lang="ru-RU" altLang="ru-RU" sz="3600" b="1" smtClean="0"/>
              <a:t>1 класс –плоскостное моделирование</a:t>
            </a:r>
          </a:p>
        </p:txBody>
      </p:sp>
      <p:pic>
        <p:nvPicPr>
          <p:cNvPr id="27651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1611" y="1219200"/>
            <a:ext cx="2881313" cy="2160588"/>
          </a:xfrm>
          <a:ln w="381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7652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24374" y="1557338"/>
            <a:ext cx="2400300" cy="1800225"/>
          </a:xfrm>
          <a:ln w="381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7653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324" y="1196975"/>
            <a:ext cx="2941637" cy="220503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727450"/>
            <a:ext cx="2201863" cy="2970213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0838" y="3716338"/>
            <a:ext cx="2236787" cy="298132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4103688"/>
            <a:ext cx="2957512" cy="221773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876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/>
              <a:t>1 класс </a:t>
            </a:r>
            <a:r>
              <a:rPr lang="ru-RU" sz="3600" b="1" dirty="0" smtClean="0"/>
              <a:t>–объёмное  </a:t>
            </a:r>
            <a:r>
              <a:rPr lang="ru-RU" sz="3600" b="1" dirty="0"/>
              <a:t>моделирование</a:t>
            </a:r>
            <a:endParaRPr lang="ru-RU" sz="3600" dirty="0"/>
          </a:p>
        </p:txBody>
      </p:sp>
      <p:pic>
        <p:nvPicPr>
          <p:cNvPr id="29699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908050"/>
            <a:ext cx="3657600" cy="27432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970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49825" y="908050"/>
            <a:ext cx="3654425" cy="27432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970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1188" y="3186113"/>
            <a:ext cx="2592387" cy="345598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3933825"/>
            <a:ext cx="3611563" cy="27082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0733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6592887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2 класс</a:t>
            </a:r>
            <a:endParaRPr lang="ru-RU" b="1" dirty="0"/>
          </a:p>
        </p:txBody>
      </p:sp>
      <p:pic>
        <p:nvPicPr>
          <p:cNvPr id="33795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1557338"/>
            <a:ext cx="2743200" cy="36576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33796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2743200" cy="3657600"/>
          </a:xfrm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33797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738" y="1563688"/>
            <a:ext cx="2749550" cy="366712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TextBox 9"/>
          <p:cNvSpPr txBox="1">
            <a:spLocks noChangeArrowheads="1"/>
          </p:cNvSpPr>
          <p:nvPr/>
        </p:nvSpPr>
        <p:spPr bwMode="auto">
          <a:xfrm>
            <a:off x="971550" y="5589588"/>
            <a:ext cx="7704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srgbClr val="000000"/>
                </a:solidFill>
              </a:rPr>
              <a:t>Объёмные поделки. Самостоятельная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035908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Обобщение опыта работы с детьми с ОВЗ в рамках работы кружка «Геометрика» (тикомоделирование)</vt:lpstr>
      <vt:lpstr>Что развивает ТИКО?</vt:lpstr>
      <vt:lpstr>Новые Федеральные Государственные Образовательные Стандарты </vt:lpstr>
      <vt:lpstr>Конструктор ТИКО и его возможности в обучении</vt:lpstr>
      <vt:lpstr>Конструктор ТИКО и его возможности в обучении </vt:lpstr>
      <vt:lpstr>Программа</vt:lpstr>
      <vt:lpstr> 1 класс –плоскостное моделирование</vt:lpstr>
      <vt:lpstr>1 класс –объёмное  моделирование</vt:lpstr>
      <vt:lpstr>2 класс</vt:lpstr>
      <vt:lpstr>Как заказать конструктор ТИКО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 для объемного  моделирования ТИКО!</dc:title>
  <dc:creator>Оксана Бурягина</dc:creator>
  <cp:lastModifiedBy>Пользователь</cp:lastModifiedBy>
  <cp:revision>8</cp:revision>
  <dcterms:created xsi:type="dcterms:W3CDTF">2017-08-11T16:24:26Z</dcterms:created>
  <dcterms:modified xsi:type="dcterms:W3CDTF">2017-08-17T11:30:45Z</dcterms:modified>
</cp:coreProperties>
</file>