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4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5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6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7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8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0" r:id="rId2"/>
    <p:sldMasterId id="2147483705" r:id="rId3"/>
    <p:sldMasterId id="2147483720" r:id="rId4"/>
    <p:sldMasterId id="2147483735" r:id="rId5"/>
    <p:sldMasterId id="2147483750" r:id="rId6"/>
    <p:sldMasterId id="2147483765" r:id="rId7"/>
    <p:sldMasterId id="2147483780" r:id="rId8"/>
    <p:sldMasterId id="2147483795" r:id="rId9"/>
  </p:sldMasterIdLst>
  <p:sldIdLst>
    <p:sldId id="268" r:id="rId10"/>
    <p:sldId id="258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tableStyles" Target="tableStyle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D1BE9-FB18-49D9-871A-85EF5248499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685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0DCE8-0772-4D8B-9E60-124283D6C66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46039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EFBE4-2CC2-4260-8E55-5037D5B3C72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992997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D039D-4490-40E2-83A6-432276608E7D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12335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27944-0334-490F-93C4-DC98D223C15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929208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BC612-9DBE-4D9A-9279-BBC29AB9A68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238356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6F6D1-938C-4938-BA61-0039AD2188B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395462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4C6B0-7628-4F0E-B3DD-DF753E7C94D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363028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94EAE-9DFA-4B82-B99A-4D9B4CB5E946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50125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39E11-6519-4C9C-8AB9-B5CF588D746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893900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0DCE8-0772-4D8B-9E60-124283D6C66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757694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5D5E8-E871-475D-84CA-1077E6A962A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985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5D5E8-E871-475D-84CA-1077E6A962A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658406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536F6-AC44-4EC8-9A28-739812A7259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46668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2E3DD-B14C-4D66-8B8D-0D3664C02CF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863795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5A8C1-F35D-4E64-96C0-4552D18C940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733581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D1BE9-FB18-49D9-871A-85EF5248499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055130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EFBE4-2CC2-4260-8E55-5037D5B3C72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40379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D039D-4490-40E2-83A6-432276608E7D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853644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27944-0334-490F-93C4-DC98D223C15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945019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BC612-9DBE-4D9A-9279-BBC29AB9A68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325072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6F6D1-938C-4938-BA61-0039AD2188B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03225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4C6B0-7628-4F0E-B3DD-DF753E7C94D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0271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536F6-AC44-4EC8-9A28-739812A7259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321992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94EAE-9DFA-4B82-B99A-4D9B4CB5E946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579155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39E11-6519-4C9C-8AB9-B5CF588D746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995754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0DCE8-0772-4D8B-9E60-124283D6C66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923514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5D5E8-E871-475D-84CA-1077E6A962A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60588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536F6-AC44-4EC8-9A28-739812A7259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996677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2E3DD-B14C-4D66-8B8D-0D3664C02CF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368885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5A8C1-F35D-4E64-96C0-4552D18C940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1968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2E3DD-B14C-4D66-8B8D-0D3664C02CF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1895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5A8C1-F35D-4E64-96C0-4552D18C940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3247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D1BE9-FB18-49D9-871A-85EF5248499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771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EFBE4-2CC2-4260-8E55-5037D5B3C72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6728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D039D-4490-40E2-83A6-432276608E7D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7419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27944-0334-490F-93C4-DC98D223C15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2637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BC612-9DBE-4D9A-9279-BBC29AB9A68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794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EFBE4-2CC2-4260-8E55-5037D5B3C72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4417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6F6D1-938C-4938-BA61-0039AD2188B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4692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4C6B0-7628-4F0E-B3DD-DF753E7C94D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9685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94EAE-9DFA-4B82-B99A-4D9B4CB5E946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575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39E11-6519-4C9C-8AB9-B5CF588D746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030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0DCE8-0772-4D8B-9E60-124283D6C66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1876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5D5E8-E871-475D-84CA-1077E6A962A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0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536F6-AC44-4EC8-9A28-739812A7259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4726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2E3DD-B14C-4D66-8B8D-0D3664C02CF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8422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5A8C1-F35D-4E64-96C0-4552D18C940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4118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D1BE9-FB18-49D9-871A-85EF5248499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830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D039D-4490-40E2-83A6-432276608E7D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849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EFBE4-2CC2-4260-8E55-5037D5B3C72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003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D039D-4490-40E2-83A6-432276608E7D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8949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27944-0334-490F-93C4-DC98D223C15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720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BC612-9DBE-4D9A-9279-BBC29AB9A68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7475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6F6D1-938C-4938-BA61-0039AD2188B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1578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4C6B0-7628-4F0E-B3DD-DF753E7C94D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60027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94EAE-9DFA-4B82-B99A-4D9B4CB5E946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6880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39E11-6519-4C9C-8AB9-B5CF588D746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45868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0DCE8-0772-4D8B-9E60-124283D6C66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4791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5D5E8-E871-475D-84CA-1077E6A962A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139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27944-0334-490F-93C4-DC98D223C15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8695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536F6-AC44-4EC8-9A28-739812A7259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05085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2E3DD-B14C-4D66-8B8D-0D3664C02CF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79900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5A8C1-F35D-4E64-96C0-4552D18C940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38734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D1BE9-FB18-49D9-871A-85EF5248499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56368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EFBE4-2CC2-4260-8E55-5037D5B3C72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94231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D039D-4490-40E2-83A6-432276608E7D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3582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27944-0334-490F-93C4-DC98D223C15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19428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BC612-9DBE-4D9A-9279-BBC29AB9A68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71541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6F6D1-938C-4938-BA61-0039AD2188B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07129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4C6B0-7628-4F0E-B3DD-DF753E7C94D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487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BC612-9DBE-4D9A-9279-BBC29AB9A68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80123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94EAE-9DFA-4B82-B99A-4D9B4CB5E946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60861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39E11-6519-4C9C-8AB9-B5CF588D746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00492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0DCE8-0772-4D8B-9E60-124283D6C66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99345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5D5E8-E871-475D-84CA-1077E6A962A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69169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536F6-AC44-4EC8-9A28-739812A7259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3179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2E3DD-B14C-4D66-8B8D-0D3664C02CF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16818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5A8C1-F35D-4E64-96C0-4552D18C940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79049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D1BE9-FB18-49D9-871A-85EF5248499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26516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EFBE4-2CC2-4260-8E55-5037D5B3C72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47383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D039D-4490-40E2-83A6-432276608E7D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99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6F6D1-938C-4938-BA61-0039AD2188B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37795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27944-0334-490F-93C4-DC98D223C15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97149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BC612-9DBE-4D9A-9279-BBC29AB9A68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31896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6F6D1-938C-4938-BA61-0039AD2188B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22377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4C6B0-7628-4F0E-B3DD-DF753E7C94D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61736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94EAE-9DFA-4B82-B99A-4D9B4CB5E946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15741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39E11-6519-4C9C-8AB9-B5CF588D746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12708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0DCE8-0772-4D8B-9E60-124283D6C66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98631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5D5E8-E871-475D-84CA-1077E6A962A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5139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536F6-AC44-4EC8-9A28-739812A7259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90536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2E3DD-B14C-4D66-8B8D-0D3664C02CF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76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4C6B0-7628-4F0E-B3DD-DF753E7C94D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04992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5A8C1-F35D-4E64-96C0-4552D18C940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38916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D1BE9-FB18-49D9-871A-85EF5248499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06586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EFBE4-2CC2-4260-8E55-5037D5B3C72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34165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D039D-4490-40E2-83A6-432276608E7D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07407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27944-0334-490F-93C4-DC98D223C15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55334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BC612-9DBE-4D9A-9279-BBC29AB9A68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06542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6F6D1-938C-4938-BA61-0039AD2188B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75244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4C6B0-7628-4F0E-B3DD-DF753E7C94D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24403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94EAE-9DFA-4B82-B99A-4D9B4CB5E946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79927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39E11-6519-4C9C-8AB9-B5CF588D746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760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94EAE-9DFA-4B82-B99A-4D9B4CB5E946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242323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0DCE8-0772-4D8B-9E60-124283D6C66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24490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5D5E8-E871-475D-84CA-1077E6A962A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31978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536F6-AC44-4EC8-9A28-739812A7259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1404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2E3DD-B14C-4D66-8B8D-0D3664C02CF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55971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5A8C1-F35D-4E64-96C0-4552D18C940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34314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D1BE9-FB18-49D9-871A-85EF5248499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46561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EFBE4-2CC2-4260-8E55-5037D5B3C72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5704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D039D-4490-40E2-83A6-432276608E7D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33082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27944-0334-490F-93C4-DC98D223C15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35529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BC612-9DBE-4D9A-9279-BBC29AB9A68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271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39E11-6519-4C9C-8AB9-B5CF588D746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316460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6F6D1-938C-4938-BA61-0039AD2188B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75846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4C6B0-7628-4F0E-B3DD-DF753E7C94D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83069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94EAE-9DFA-4B82-B99A-4D9B4CB5E946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222993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39E11-6519-4C9C-8AB9-B5CF588D746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84532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0DCE8-0772-4D8B-9E60-124283D6C66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797028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5D5E8-E871-475D-84CA-1077E6A962A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37234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536F6-AC44-4EC8-9A28-739812A7259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794469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2E3DD-B14C-4D66-8B8D-0D3664C02CF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08164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5A8C1-F35D-4E64-96C0-4552D18C940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025744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D1BE9-FB18-49D9-871A-85EF5248499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610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slideLayout" Target="../slideLayouts/slideLayout55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slideLayout" Target="../slideLayouts/slideLayout54.xml"/><Relationship Id="rId2" Type="http://schemas.openxmlformats.org/officeDocument/2006/relationships/slideLayout" Target="../slideLayouts/slideLayout44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Relationship Id="rId14" Type="http://schemas.openxmlformats.org/officeDocument/2006/relationships/slideLayout" Target="../slideLayouts/slideLayout5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slideLayout" Target="../slideLayouts/slideLayout6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8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Relationship Id="rId14" Type="http://schemas.openxmlformats.org/officeDocument/2006/relationships/slideLayout" Target="../slideLayouts/slideLayout7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13" Type="http://schemas.openxmlformats.org/officeDocument/2006/relationships/slideLayout" Target="../slideLayouts/slideLayout83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12" Type="http://schemas.openxmlformats.org/officeDocument/2006/relationships/slideLayout" Target="../slideLayouts/slideLayout82.xml"/><Relationship Id="rId2" Type="http://schemas.openxmlformats.org/officeDocument/2006/relationships/slideLayout" Target="../slideLayouts/slideLayout7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slideLayout" Target="../slideLayouts/slideLayout81.xml"/><Relationship Id="rId5" Type="http://schemas.openxmlformats.org/officeDocument/2006/relationships/slideLayout" Target="../slideLayouts/slideLayout75.xml"/><Relationship Id="rId15" Type="http://schemas.openxmlformats.org/officeDocument/2006/relationships/theme" Target="../theme/theme6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Relationship Id="rId14" Type="http://schemas.openxmlformats.org/officeDocument/2006/relationships/slideLayout" Target="../slideLayouts/slideLayout8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slideLayout" Target="../slideLayouts/slideLayout97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6.xml"/><Relationship Id="rId2" Type="http://schemas.openxmlformats.org/officeDocument/2006/relationships/slideLayout" Target="../slideLayouts/slideLayout86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5" Type="http://schemas.openxmlformats.org/officeDocument/2006/relationships/theme" Target="../theme/theme7.xml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Relationship Id="rId14" Type="http://schemas.openxmlformats.org/officeDocument/2006/relationships/slideLayout" Target="../slideLayouts/slideLayout9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6.xml"/><Relationship Id="rId13" Type="http://schemas.openxmlformats.org/officeDocument/2006/relationships/slideLayout" Target="../slideLayouts/slideLayout111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12" Type="http://schemas.openxmlformats.org/officeDocument/2006/relationships/slideLayout" Target="../slideLayouts/slideLayout110.xml"/><Relationship Id="rId2" Type="http://schemas.openxmlformats.org/officeDocument/2006/relationships/slideLayout" Target="../slideLayouts/slideLayout100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11" Type="http://schemas.openxmlformats.org/officeDocument/2006/relationships/slideLayout" Target="../slideLayouts/slideLayout109.xml"/><Relationship Id="rId5" Type="http://schemas.openxmlformats.org/officeDocument/2006/relationships/slideLayout" Target="../slideLayouts/slideLayout103.xml"/><Relationship Id="rId15" Type="http://schemas.openxmlformats.org/officeDocument/2006/relationships/theme" Target="../theme/theme8.xml"/><Relationship Id="rId10" Type="http://schemas.openxmlformats.org/officeDocument/2006/relationships/slideLayout" Target="../slideLayouts/slideLayout108.xml"/><Relationship Id="rId4" Type="http://schemas.openxmlformats.org/officeDocument/2006/relationships/slideLayout" Target="../slideLayouts/slideLayout102.xml"/><Relationship Id="rId9" Type="http://schemas.openxmlformats.org/officeDocument/2006/relationships/slideLayout" Target="../slideLayouts/slideLayout107.xml"/><Relationship Id="rId14" Type="http://schemas.openxmlformats.org/officeDocument/2006/relationships/slideLayout" Target="../slideLayouts/slideLayout112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0.xml"/><Relationship Id="rId13" Type="http://schemas.openxmlformats.org/officeDocument/2006/relationships/slideLayout" Target="../slideLayouts/slideLayout125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12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114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11" Type="http://schemas.openxmlformats.org/officeDocument/2006/relationships/slideLayout" Target="../slideLayouts/slideLayout123.xml"/><Relationship Id="rId5" Type="http://schemas.openxmlformats.org/officeDocument/2006/relationships/slideLayout" Target="../slideLayouts/slideLayout117.xml"/><Relationship Id="rId15" Type="http://schemas.openxmlformats.org/officeDocument/2006/relationships/theme" Target="../theme/theme9.xml"/><Relationship Id="rId10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116.xml"/><Relationship Id="rId9" Type="http://schemas.openxmlformats.org/officeDocument/2006/relationships/slideLayout" Target="../slideLayouts/slideLayout121.xml"/><Relationship Id="rId14" Type="http://schemas.openxmlformats.org/officeDocument/2006/relationships/slideLayout" Target="../slideLayouts/slideLayout1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420482-FD21-4C17-9B39-F60D7D54AC03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850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420482-FD21-4C17-9B39-F60D7D54AC03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136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420482-FD21-4C17-9B39-F60D7D54AC03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8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420482-FD21-4C17-9B39-F60D7D54AC03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537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420482-FD21-4C17-9B39-F60D7D54AC03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381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420482-FD21-4C17-9B39-F60D7D54AC03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981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420482-FD21-4C17-9B39-F60D7D54AC03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201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  <p:sldLayoutId id="2147483778" r:id="rId13"/>
    <p:sldLayoutId id="2147483779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420482-FD21-4C17-9B39-F60D7D54AC03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762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420482-FD21-4C17-9B39-F60D7D54AC03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162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  <p:sldLayoutId id="2147483809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4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4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8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02.xml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635896" y="1484784"/>
            <a:ext cx="5328592" cy="2376264"/>
          </a:xfrm>
        </p:spPr>
        <p:txBody>
          <a:bodyPr/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Обобщение опыта работы</a:t>
            </a:r>
            <a:br>
              <a:rPr lang="ru-RU" sz="2800" b="1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с детьми с ОВЗ в рамках работы кружка «</a:t>
            </a:r>
            <a:r>
              <a:rPr lang="ru-RU" sz="2800" b="1" dirty="0" err="1" smtClean="0">
                <a:solidFill>
                  <a:srgbClr val="002060"/>
                </a:solidFill>
              </a:rPr>
              <a:t>Геометрика</a:t>
            </a:r>
            <a:r>
              <a:rPr lang="ru-RU" sz="2800" b="1" dirty="0" smtClean="0">
                <a:solidFill>
                  <a:srgbClr val="002060"/>
                </a:solidFill>
              </a:rPr>
              <a:t>» (</a:t>
            </a:r>
            <a:r>
              <a:rPr lang="ru-RU" sz="2800" b="1" dirty="0" err="1" smtClean="0">
                <a:solidFill>
                  <a:srgbClr val="002060"/>
                </a:solidFill>
              </a:rPr>
              <a:t>тикомоделирование</a:t>
            </a:r>
            <a:r>
              <a:rPr lang="ru-RU" sz="2800" b="1" dirty="0" smtClean="0">
                <a:solidFill>
                  <a:srgbClr val="002060"/>
                </a:solidFill>
              </a:rPr>
              <a:t>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E:\4 уч 1а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2009695"/>
            <a:ext cx="3232635" cy="4525963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995936" y="4272677"/>
            <a:ext cx="46805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err="1" smtClean="0">
                <a:solidFill>
                  <a:srgbClr val="002060"/>
                </a:solidFill>
              </a:rPr>
              <a:t>Бурягина</a:t>
            </a:r>
            <a:r>
              <a:rPr lang="ru-RU" sz="2400" b="1" dirty="0" smtClean="0">
                <a:solidFill>
                  <a:srgbClr val="002060"/>
                </a:solidFill>
              </a:rPr>
              <a:t> Оксана Сергеевна</a:t>
            </a:r>
          </a:p>
          <a:p>
            <a:pPr algn="just"/>
            <a:endParaRPr lang="ru-RU" sz="1200" dirty="0" smtClean="0"/>
          </a:p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учитель начальных классов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СОГБОУ «Вяземская начальная школа-детский сад «Сказка» для детей с ограниченными возможностями здоровья»</a:t>
            </a:r>
          </a:p>
          <a:p>
            <a:endParaRPr lang="ru-RU" sz="1200" dirty="0" smtClean="0"/>
          </a:p>
          <a:p>
            <a:r>
              <a:rPr lang="ru-RU" dirty="0" smtClean="0">
                <a:solidFill>
                  <a:srgbClr val="002060"/>
                </a:solidFill>
              </a:rPr>
              <a:t>Высшая квалификационная категория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13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u="sng" dirty="0" smtClean="0"/>
              <a:t>Как заказать конструктор ТИКО</a:t>
            </a:r>
            <a:endParaRPr lang="ru-RU" u="sng" dirty="0"/>
          </a:p>
        </p:txBody>
      </p:sp>
      <p:sp>
        <p:nvSpPr>
          <p:cNvPr id="37891" name="TextBox 2"/>
          <p:cNvSpPr txBox="1">
            <a:spLocks noChangeArrowheads="1"/>
          </p:cNvSpPr>
          <p:nvPr/>
        </p:nvSpPr>
        <p:spPr bwMode="auto">
          <a:xfrm>
            <a:off x="643310" y="1988840"/>
            <a:ext cx="6408737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 smtClean="0">
                <a:solidFill>
                  <a:srgbClr val="000000"/>
                </a:solidFill>
              </a:rPr>
              <a:t>Телефон: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 smtClean="0">
                <a:solidFill>
                  <a:srgbClr val="000000"/>
                </a:solidFill>
              </a:rPr>
              <a:t>(812) 716 – 59 – 15                    </a:t>
            </a:r>
            <a:endParaRPr lang="en-US" altLang="ru-RU" b="1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 smtClean="0">
                <a:solidFill>
                  <a:srgbClr val="000000"/>
                </a:solidFill>
              </a:rPr>
              <a:t>(812) 716 – 36 – 87 </a:t>
            </a:r>
          </a:p>
        </p:txBody>
      </p:sp>
      <p:sp>
        <p:nvSpPr>
          <p:cNvPr id="37892" name="TextBox 3"/>
          <p:cNvSpPr txBox="1">
            <a:spLocks noChangeArrowheads="1"/>
          </p:cNvSpPr>
          <p:nvPr/>
        </p:nvSpPr>
        <p:spPr bwMode="auto">
          <a:xfrm>
            <a:off x="427409" y="3999706"/>
            <a:ext cx="684053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 smtClean="0">
                <a:solidFill>
                  <a:srgbClr val="000000"/>
                </a:solidFill>
              </a:rPr>
              <a:t>Интернет – магазин: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ru-RU" b="1" dirty="0" smtClean="0">
                <a:solidFill>
                  <a:srgbClr val="000000"/>
                </a:solidFill>
              </a:rPr>
              <a:t>www.tico-rantis.ru</a:t>
            </a:r>
            <a:endParaRPr lang="ru-RU" altLang="ru-RU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33830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686800" cy="1143000"/>
          </a:xfrm>
        </p:spPr>
        <p:txBody>
          <a:bodyPr/>
          <a:lstStyle/>
          <a:p>
            <a:pPr eaLnBrk="1" hangingPunct="1"/>
            <a:r>
              <a:rPr lang="ru-RU" alt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Что развивает ТИКО</a:t>
            </a:r>
            <a:r>
              <a:rPr lang="en-US" alt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?</a:t>
            </a:r>
            <a:endParaRPr lang="ru-RU" altLang="ru-RU" sz="2800" b="1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1042988" y="2565400"/>
            <a:ext cx="7851775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7200" b="1" smtClean="0">
                <a:solidFill>
                  <a:srgbClr val="009999"/>
                </a:solidFill>
              </a:rPr>
              <a:t>И   </a:t>
            </a:r>
            <a:r>
              <a:rPr lang="ru-RU" altLang="ru-RU" sz="3200" b="1" smtClean="0">
                <a:solidFill>
                  <a:srgbClr val="009999"/>
                </a:solidFill>
              </a:rPr>
              <a:t>интеллектуальные умения</a:t>
            </a:r>
            <a:endParaRPr lang="ru-RU" altLang="ru-RU" sz="7200" b="1" smtClean="0">
              <a:solidFill>
                <a:srgbClr val="009999"/>
              </a:solidFill>
            </a:endParaRPr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1042988" y="3716338"/>
            <a:ext cx="7912100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7200" b="1" smtClean="0">
                <a:solidFill>
                  <a:srgbClr val="00CC00"/>
                </a:solidFill>
              </a:rPr>
              <a:t>К   </a:t>
            </a:r>
            <a:r>
              <a:rPr lang="ru-RU" altLang="ru-RU" sz="3200" b="1" smtClean="0">
                <a:solidFill>
                  <a:srgbClr val="00CC00"/>
                </a:solidFill>
              </a:rPr>
              <a:t>коммуникативные умения</a:t>
            </a:r>
            <a:endParaRPr lang="ru-RU" altLang="ru-RU" sz="7200" b="1" smtClean="0">
              <a:solidFill>
                <a:srgbClr val="00CC00"/>
              </a:solidFill>
            </a:endParaRPr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1042988" y="4941888"/>
            <a:ext cx="620395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7200" b="1" dirty="0" smtClean="0">
                <a:solidFill>
                  <a:srgbClr val="FF0000"/>
                </a:solidFill>
              </a:rPr>
              <a:t>О   </a:t>
            </a:r>
            <a:r>
              <a:rPr lang="ru-RU" altLang="ru-RU" sz="3200" b="1" dirty="0" smtClean="0">
                <a:solidFill>
                  <a:srgbClr val="FF0000"/>
                </a:solidFill>
              </a:rPr>
              <a:t>организаторские и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3200" b="1" dirty="0" smtClean="0">
                <a:solidFill>
                  <a:srgbClr val="FF0000"/>
                </a:solidFill>
              </a:rPr>
              <a:t>            оценочные умения</a:t>
            </a:r>
            <a:endParaRPr lang="ru-RU" altLang="ru-RU" sz="7200" b="1" dirty="0" smtClean="0">
              <a:solidFill>
                <a:srgbClr val="FF0000"/>
              </a:solidFill>
            </a:endParaRPr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1116013" y="1412875"/>
            <a:ext cx="6130925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7200" b="1" dirty="0" smtClean="0">
                <a:solidFill>
                  <a:srgbClr val="FF9900"/>
                </a:solidFill>
              </a:rPr>
              <a:t>Т   </a:t>
            </a:r>
            <a:r>
              <a:rPr lang="ru-RU" altLang="ru-RU" sz="3200" b="1" dirty="0" smtClean="0">
                <a:solidFill>
                  <a:srgbClr val="FF9900"/>
                </a:solidFill>
              </a:rPr>
              <a:t>творческие умения</a:t>
            </a:r>
            <a:endParaRPr lang="ru-RU" altLang="ru-RU" sz="7200" b="1" dirty="0" smtClean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305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04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04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/>
      <p:bldP spid="60421" grpId="0"/>
      <p:bldP spid="60422" grpId="0"/>
      <p:bldP spid="604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126" y="0"/>
            <a:ext cx="9144000" cy="1143000"/>
          </a:xfrm>
        </p:spPr>
        <p:txBody>
          <a:bodyPr/>
          <a:lstStyle/>
          <a:p>
            <a:pPr eaLnBrk="1" hangingPunct="1"/>
            <a:r>
              <a:rPr lang="ru-RU" alt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Новые Федеральные Государственные Образовательные Стандарты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700808"/>
            <a:ext cx="8568952" cy="496788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Регулятивные умения</a:t>
            </a:r>
            <a:r>
              <a:rPr lang="ru-RU" altLang="ru-RU" sz="2000" b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ru-RU" altLang="ru-RU" sz="2400" dirty="0" smtClean="0">
                <a:solidFill>
                  <a:schemeClr val="accent2"/>
                </a:solidFill>
                <a:latin typeface="Bookman Old Style" pitchFamily="18" charset="0"/>
              </a:rPr>
              <a:t>планировать и организовать собственную деятельность в процессе конструирования</a:t>
            </a:r>
            <a:r>
              <a:rPr lang="ru-RU" altLang="ru-RU" sz="2000" dirty="0" smtClean="0">
                <a:solidFill>
                  <a:schemeClr val="accent2"/>
                </a:solidFill>
                <a:latin typeface="Bookman Old Style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800" b="1" dirty="0" smtClean="0">
                <a:solidFill>
                  <a:schemeClr val="hlink"/>
                </a:solidFill>
                <a:latin typeface="Bookman Old Style" pitchFamily="18" charset="0"/>
              </a:rPr>
              <a:t>Познавательные умения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ru-RU" altLang="ru-RU" sz="2400" dirty="0" smtClean="0">
                <a:solidFill>
                  <a:schemeClr val="accent2"/>
                </a:solidFill>
                <a:latin typeface="Bookman Old Style" pitchFamily="18" charset="0"/>
              </a:rPr>
              <a:t>изучать информацию о конструируемой фигуре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ru-RU" altLang="ru-RU" sz="2400" dirty="0" smtClean="0">
                <a:solidFill>
                  <a:schemeClr val="accent2"/>
                </a:solidFill>
                <a:latin typeface="Bookman Old Style" pitchFamily="18" charset="0"/>
              </a:rPr>
              <a:t>анализировать структуру фигуры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dirty="0" smtClean="0">
                <a:solidFill>
                  <a:schemeClr val="accent2"/>
                </a:solidFill>
                <a:latin typeface="Bookman Old Style" pitchFamily="18" charset="0"/>
              </a:rPr>
              <a:t>-   представлять фигуру в пространстве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800" b="1" dirty="0" smtClean="0">
                <a:solidFill>
                  <a:srgbClr val="FF0000"/>
                </a:solidFill>
                <a:latin typeface="Bookman Old Style" pitchFamily="18" charset="0"/>
              </a:rPr>
              <a:t>Коммуникативные умения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ru-RU" altLang="ru-RU" sz="2400" dirty="0" smtClean="0">
                <a:solidFill>
                  <a:schemeClr val="accent2"/>
                </a:solidFill>
                <a:latin typeface="Bookman Old Style" pitchFamily="18" charset="0"/>
              </a:rPr>
              <a:t>договариваться, взаимодействовать друг с другом в процессе совместного конструирования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b="1" dirty="0" smtClean="0">
                <a:solidFill>
                  <a:schemeClr val="accent2"/>
                </a:solidFill>
                <a:latin typeface="Bookman Old Style" pitchFamily="18" charset="0"/>
              </a:rPr>
              <a:t> </a:t>
            </a:r>
            <a:r>
              <a:rPr lang="ru-RU" altLang="ru-RU" sz="2800" b="1" dirty="0" smtClean="0">
                <a:solidFill>
                  <a:srgbClr val="009900"/>
                </a:solidFill>
                <a:latin typeface="Bookman Old Style" pitchFamily="18" charset="0"/>
              </a:rPr>
              <a:t>Личностные умения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dirty="0" smtClean="0">
                <a:solidFill>
                  <a:schemeClr val="accent2"/>
                </a:solidFill>
                <a:latin typeface="Bookman Old Style" pitchFamily="18" charset="0"/>
              </a:rPr>
              <a:t>-   </a:t>
            </a:r>
            <a:r>
              <a:rPr lang="ru-RU" altLang="ru-RU" sz="2400" dirty="0" smtClean="0">
                <a:solidFill>
                  <a:schemeClr val="accent2"/>
                </a:solidFill>
                <a:latin typeface="Bookman Old Style" pitchFamily="18" charset="0"/>
              </a:rPr>
              <a:t>оценивать конструкцию фигуры, анализировать ее достоинства и недостатки</a:t>
            </a:r>
            <a:endParaRPr lang="ru-RU" altLang="ru-RU" sz="2400" b="1" dirty="0" smtClean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710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Конструктор ТИКО и его возможности в обучении</a:t>
            </a: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89138"/>
            <a:ext cx="4038600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400" b="1" smtClean="0">
                <a:solidFill>
                  <a:schemeClr val="accent2"/>
                </a:solidFill>
                <a:latin typeface="Bookman Old Style" pitchFamily="18" charset="0"/>
              </a:rPr>
              <a:t>	</a:t>
            </a:r>
            <a:r>
              <a:rPr lang="ru-RU" altLang="ru-RU" sz="2400" b="1" smtClean="0">
                <a:solidFill>
                  <a:srgbClr val="CC0066"/>
                </a:solidFill>
                <a:latin typeface="Bookman Old Style" pitchFamily="18" charset="0"/>
              </a:rPr>
              <a:t>Учащимся </a:t>
            </a:r>
            <a:r>
              <a:rPr lang="ru-RU" altLang="ru-RU" sz="2400" b="1" smtClean="0">
                <a:solidFill>
                  <a:schemeClr val="accent2"/>
                </a:solidFill>
                <a:latin typeface="Bookman Old Style" pitchFamily="18" charset="0"/>
              </a:rPr>
              <a:t>конструктор </a:t>
            </a:r>
          </a:p>
          <a:p>
            <a:pPr eaLnBrk="1" hangingPunct="1">
              <a:buFontTx/>
              <a:buNone/>
            </a:pPr>
            <a:r>
              <a:rPr lang="ru-RU" altLang="ru-RU" sz="2400" b="1" smtClean="0">
                <a:solidFill>
                  <a:schemeClr val="accent2"/>
                </a:solidFill>
                <a:latin typeface="Bookman Old Style" pitchFamily="18" charset="0"/>
              </a:rPr>
              <a:t>	ТИКО предоставляет уникальную возможность – постигать геометрические тела и формы мануально.</a:t>
            </a:r>
          </a:p>
        </p:txBody>
      </p:sp>
      <p:pic>
        <p:nvPicPr>
          <p:cNvPr id="17412" name="Picture 7" descr="IMG_227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203575" y="1844675"/>
            <a:ext cx="5724525" cy="4294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376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42417" y="260648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Конструктор ТИКО и его возможности в обучении</a:t>
            </a:r>
            <a:br>
              <a:rPr lang="ru-RU" altLang="ru-RU" sz="2800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endParaRPr lang="ru-RU" altLang="ru-RU" sz="2800" b="1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00213"/>
            <a:ext cx="9396413" cy="58324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ru-RU" sz="2400" b="1" smtClean="0">
                <a:solidFill>
                  <a:schemeClr val="accent2"/>
                </a:solidFill>
                <a:latin typeface="Bookman Old Style" pitchFamily="18" charset="0"/>
              </a:rPr>
              <a:t>	</a:t>
            </a:r>
            <a:r>
              <a:rPr lang="ru-RU" altLang="ru-RU" sz="2400" b="1" smtClean="0">
                <a:solidFill>
                  <a:srgbClr val="CC0066"/>
                </a:solidFill>
                <a:latin typeface="Bookman Old Style" pitchFamily="18" charset="0"/>
              </a:rPr>
              <a:t>Педагогам</a:t>
            </a:r>
            <a:r>
              <a:rPr lang="ru-RU" altLang="ru-RU" sz="2400" b="1" smtClean="0">
                <a:solidFill>
                  <a:schemeClr val="accent2"/>
                </a:solidFill>
                <a:latin typeface="Bookman Old Style" pitchFamily="18" charset="0"/>
              </a:rPr>
              <a:t> конструктор полезен, </a:t>
            </a:r>
            <a:endParaRPr lang="en-US" altLang="ru-RU" sz="2400" b="1" smtClean="0">
              <a:solidFill>
                <a:schemeClr val="accent2"/>
              </a:solidFill>
              <a:latin typeface="Bookman Old Style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altLang="ru-RU" sz="2400" b="1" smtClean="0">
                <a:solidFill>
                  <a:schemeClr val="accent2"/>
                </a:solidFill>
                <a:latin typeface="Bookman Old Style" pitchFamily="18" charset="0"/>
              </a:rPr>
              <a:t>как средство для быстрого</a:t>
            </a:r>
            <a:r>
              <a:rPr lang="en-US" altLang="ru-RU" sz="2400" b="1" smtClean="0">
                <a:solidFill>
                  <a:schemeClr val="accent2"/>
                </a:solidFill>
                <a:latin typeface="Bookman Old Style" pitchFamily="18" charset="0"/>
              </a:rPr>
              <a:t> </a:t>
            </a:r>
            <a:r>
              <a:rPr lang="ru-RU" altLang="ru-RU" sz="2400" b="1" smtClean="0">
                <a:solidFill>
                  <a:schemeClr val="accent2"/>
                </a:solidFill>
                <a:latin typeface="Bookman Old Style" pitchFamily="18" charset="0"/>
              </a:rPr>
              <a:t>создания</a:t>
            </a:r>
            <a:endParaRPr lang="en-US" altLang="ru-RU" sz="2400" b="1" smtClean="0">
              <a:solidFill>
                <a:schemeClr val="accent2"/>
              </a:solidFill>
              <a:latin typeface="Bookman Old Style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altLang="ru-RU" sz="2400" b="1" smtClean="0">
                <a:solidFill>
                  <a:schemeClr val="accent2"/>
                </a:solidFill>
                <a:latin typeface="Bookman Old Style" pitchFamily="18" charset="0"/>
              </a:rPr>
              <a:t> наглядных пособий. </a:t>
            </a:r>
            <a:endParaRPr lang="en-US" altLang="ru-RU" sz="2400" b="1" smtClean="0">
              <a:solidFill>
                <a:schemeClr val="accent2"/>
              </a:solidFill>
              <a:latin typeface="Bookman Old Style" pitchFamily="18" charset="0"/>
            </a:endParaRPr>
          </a:p>
          <a:p>
            <a:pPr algn="ctr" eaLnBrk="1" hangingPunct="1">
              <a:buFontTx/>
              <a:buNone/>
            </a:pPr>
            <a:endParaRPr lang="ru-RU" altLang="ru-RU" sz="2400" b="1" smtClean="0">
              <a:solidFill>
                <a:schemeClr val="accent2"/>
              </a:solidFill>
              <a:latin typeface="Bookman Old Style" pitchFamily="18" charset="0"/>
            </a:endParaRPr>
          </a:p>
          <a:p>
            <a:pPr algn="ctr" eaLnBrk="1" hangingPunct="1">
              <a:buFontTx/>
              <a:buNone/>
            </a:pPr>
            <a:endParaRPr lang="ru-RU" altLang="ru-RU" sz="2400" b="1" smtClean="0">
              <a:solidFill>
                <a:schemeClr val="accent2"/>
              </a:solidFill>
              <a:latin typeface="Bookman Old Style" pitchFamily="18" charset="0"/>
            </a:endParaRPr>
          </a:p>
          <a:p>
            <a:pPr algn="ctr" eaLnBrk="1" hangingPunct="1">
              <a:buFontTx/>
              <a:buNone/>
            </a:pPr>
            <a:endParaRPr lang="ru-RU" altLang="ru-RU" sz="2400" b="1" smtClean="0">
              <a:solidFill>
                <a:schemeClr val="accent2"/>
              </a:solidFill>
              <a:latin typeface="Bookman Old Style" pitchFamily="18" charset="0"/>
            </a:endParaRPr>
          </a:p>
          <a:p>
            <a:pPr algn="ctr" eaLnBrk="1" hangingPunct="1">
              <a:buFontTx/>
              <a:buNone/>
            </a:pPr>
            <a:endParaRPr lang="ru-RU" altLang="ru-RU" sz="2400" b="1" smtClean="0">
              <a:solidFill>
                <a:schemeClr val="accent2"/>
              </a:solidFill>
              <a:latin typeface="Bookman Old Style" pitchFamily="18" charset="0"/>
            </a:endParaRPr>
          </a:p>
          <a:p>
            <a:pPr algn="ctr" eaLnBrk="1" hangingPunct="1">
              <a:buFontTx/>
              <a:buNone/>
            </a:pPr>
            <a:endParaRPr lang="ru-RU" altLang="ru-RU" sz="2400" b="1" smtClean="0">
              <a:solidFill>
                <a:schemeClr val="accent2"/>
              </a:solidFill>
              <a:latin typeface="Bookman Old Style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altLang="ru-RU" sz="2400" b="1" smtClean="0">
                <a:solidFill>
                  <a:schemeClr val="accent2"/>
                </a:solidFill>
                <a:latin typeface="Bookman Old Style" pitchFamily="18" charset="0"/>
              </a:rPr>
              <a:t>    Из ТИКО-деталей можно сконструировать практически весь спектр геометрических  </a:t>
            </a:r>
          </a:p>
          <a:p>
            <a:pPr algn="ctr" eaLnBrk="1" hangingPunct="1">
              <a:buFontTx/>
              <a:buNone/>
            </a:pPr>
            <a:r>
              <a:rPr lang="ru-RU" altLang="ru-RU" sz="2400" b="1" smtClean="0">
                <a:solidFill>
                  <a:schemeClr val="accent2"/>
                </a:solidFill>
                <a:latin typeface="Bookman Old Style" pitchFamily="18" charset="0"/>
              </a:rPr>
              <a:t>фигур и тел.</a:t>
            </a:r>
          </a:p>
        </p:txBody>
      </p:sp>
      <p:pic>
        <p:nvPicPr>
          <p:cNvPr id="18436" name="Picture 4" descr="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363" y="3357563"/>
            <a:ext cx="1828800" cy="141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6" descr="1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850" y="2492375"/>
            <a:ext cx="1828800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7" descr="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08850" y="2636838"/>
            <a:ext cx="159702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9" name="Picture 8" descr="равностор а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55875" y="3284538"/>
            <a:ext cx="1828800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696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332656"/>
            <a:ext cx="5832499" cy="635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3200" b="1" dirty="0" smtClean="0"/>
              <a:t>Программа</a:t>
            </a:r>
            <a:endParaRPr lang="ru-RU" sz="3200" b="1" dirty="0"/>
          </a:p>
        </p:txBody>
      </p:sp>
      <p:sp>
        <p:nvSpPr>
          <p:cNvPr id="24579" name="TextBox 2"/>
          <p:cNvSpPr txBox="1">
            <a:spLocks noChangeArrowheads="1"/>
          </p:cNvSpPr>
          <p:nvPr/>
        </p:nvSpPr>
        <p:spPr bwMode="auto">
          <a:xfrm>
            <a:off x="323528" y="1488841"/>
            <a:ext cx="8677006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программы «Кружок «</a:t>
            </a:r>
            <a:r>
              <a:rPr lang="ru-RU" altLang="ru-RU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Геометрика</a:t>
            </a:r>
            <a:r>
              <a:rPr lang="ru-RU" alt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у учащихся с ОВЗ формируются начальные геометрические представления,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умения пользоваться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отдельными дидактическими пособиями, схемами, таблицами,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алгоритмами;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развивается наглядно-действенное и наглядно-образное мышление и пространственное воображение, формируются процессы анализа и синтеза,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совершенствуются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операции установления причинно-следственных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связей; совершенствуются коммуникативные умения. </a:t>
            </a:r>
            <a:r>
              <a:rPr lang="ru-RU" alt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помощью «ТИКО» расширяются представления учащихся с ОВЗ о предметах и явлениях окружающего мира, закрепляются математические знания и умения: состав чисел, прямой и обратный счёт, решение задач практического характера и т.д.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Конструирование в рамках программы – процесс творческий, осуществляемый через совместную деятельность педагога и детей, детей друг с другом. При этом дети с ОВЗ через развивающие практические занятия учатся преодолевать трудности, принимать самостоятельные решения, находить действенный способ достижения возникающей в ходе занятия учебной цели. 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этом несомненная </a:t>
            </a:r>
            <a:r>
              <a:rPr lang="ru-RU" altLang="ru-RU" sz="20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r>
              <a:rPr lang="ru-RU" alt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программы.</a:t>
            </a:r>
          </a:p>
        </p:txBody>
      </p:sp>
    </p:spTree>
    <p:extLst>
      <p:ext uri="{BB962C8B-B14F-4D97-AF65-F5344CB8AC3E}">
        <p14:creationId xmlns:p14="http://schemas.microsoft.com/office/powerpoint/2010/main" val="22290152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539750" y="188913"/>
            <a:ext cx="8280400" cy="431800"/>
          </a:xfrm>
        </p:spPr>
        <p:txBody>
          <a:bodyPr/>
          <a:lstStyle/>
          <a:p>
            <a:pPr eaLnBrk="1" hangingPunct="1"/>
            <a:r>
              <a:rPr lang="ru-RU" altLang="ru-RU" sz="3600" b="1" smtClean="0"/>
              <a:t/>
            </a:r>
            <a:br>
              <a:rPr lang="ru-RU" altLang="ru-RU" sz="3600" b="1" smtClean="0"/>
            </a:br>
            <a:r>
              <a:rPr lang="ru-RU" altLang="ru-RU" sz="3600" b="1" smtClean="0"/>
              <a:t>1 класс –плоскостное моделирование</a:t>
            </a:r>
          </a:p>
        </p:txBody>
      </p:sp>
      <p:pic>
        <p:nvPicPr>
          <p:cNvPr id="27651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71611" y="1219200"/>
            <a:ext cx="2881313" cy="2160588"/>
          </a:xfrm>
          <a:ln w="38100">
            <a:solidFill>
              <a:srgbClr val="FFC000"/>
            </a:solidFill>
            <a:miter lim="800000"/>
            <a:headEnd/>
            <a:tailEnd/>
          </a:ln>
        </p:spPr>
      </p:pic>
      <p:pic>
        <p:nvPicPr>
          <p:cNvPr id="27652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324374" y="1557338"/>
            <a:ext cx="2400300" cy="1800225"/>
          </a:xfrm>
          <a:ln w="38100">
            <a:solidFill>
              <a:srgbClr val="FFC000"/>
            </a:solidFill>
            <a:miter lim="800000"/>
            <a:headEnd/>
            <a:tailEnd/>
          </a:ln>
        </p:spPr>
      </p:pic>
      <p:pic>
        <p:nvPicPr>
          <p:cNvPr id="27653" name="Рисунок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72324" y="1196975"/>
            <a:ext cx="2941637" cy="2205038"/>
          </a:xfrm>
          <a:prstGeom prst="rect">
            <a:avLst/>
          </a:prstGeom>
          <a:noFill/>
          <a:ln w="38100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4" name="Рисунок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850" y="3727450"/>
            <a:ext cx="2201863" cy="2970213"/>
          </a:xfrm>
          <a:prstGeom prst="rect">
            <a:avLst/>
          </a:prstGeom>
          <a:noFill/>
          <a:ln w="38100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5" name="Рисунок 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00838" y="3716338"/>
            <a:ext cx="2236787" cy="2981325"/>
          </a:xfrm>
          <a:prstGeom prst="rect">
            <a:avLst/>
          </a:prstGeom>
          <a:noFill/>
          <a:ln w="38100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6" name="Рисунок 9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32138" y="4103688"/>
            <a:ext cx="2957512" cy="2217737"/>
          </a:xfrm>
          <a:prstGeom prst="rect">
            <a:avLst/>
          </a:prstGeom>
          <a:noFill/>
          <a:ln w="38100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48768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2950" cy="6334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600" b="1" dirty="0"/>
              <a:t>1 класс </a:t>
            </a:r>
            <a:r>
              <a:rPr lang="ru-RU" sz="3600" b="1" dirty="0" smtClean="0"/>
              <a:t>–объёмное  </a:t>
            </a:r>
            <a:r>
              <a:rPr lang="ru-RU" sz="3600" b="1" dirty="0"/>
              <a:t>моделирование</a:t>
            </a:r>
            <a:endParaRPr lang="ru-RU" sz="3600" dirty="0"/>
          </a:p>
        </p:txBody>
      </p:sp>
      <p:pic>
        <p:nvPicPr>
          <p:cNvPr id="29699" name="Объект 6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23850" y="908050"/>
            <a:ext cx="3657600" cy="2743200"/>
          </a:xfrm>
          <a:ln w="38100">
            <a:solidFill>
              <a:srgbClr val="0070C0"/>
            </a:solidFill>
            <a:miter lim="800000"/>
            <a:headEnd/>
            <a:tailEnd/>
          </a:ln>
        </p:spPr>
      </p:pic>
      <p:pic>
        <p:nvPicPr>
          <p:cNvPr id="29700" name="Объект 9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949825" y="908050"/>
            <a:ext cx="3654425" cy="2743200"/>
          </a:xfrm>
          <a:ln w="38100">
            <a:solidFill>
              <a:srgbClr val="0070C0"/>
            </a:solidFill>
            <a:miter lim="800000"/>
            <a:headEnd/>
            <a:tailEnd/>
          </a:ln>
        </p:spPr>
      </p:pic>
      <p:pic>
        <p:nvPicPr>
          <p:cNvPr id="29701" name="Рисунок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81188" y="3186113"/>
            <a:ext cx="2592387" cy="3455987"/>
          </a:xfrm>
          <a:prstGeom prst="rect">
            <a:avLst/>
          </a:prstGeom>
          <a:noFill/>
          <a:ln w="3810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2" name="Рисунок 1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3800" y="3933825"/>
            <a:ext cx="3611563" cy="2708275"/>
          </a:xfrm>
          <a:prstGeom prst="rect">
            <a:avLst/>
          </a:prstGeom>
          <a:noFill/>
          <a:ln w="3810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407332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913" y="274638"/>
            <a:ext cx="6592887" cy="70643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b="1" dirty="0" smtClean="0"/>
              <a:t>2 класс</a:t>
            </a:r>
            <a:endParaRPr lang="ru-RU" b="1" dirty="0"/>
          </a:p>
        </p:txBody>
      </p:sp>
      <p:pic>
        <p:nvPicPr>
          <p:cNvPr id="33795" name="Объект 7"/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203575" y="1557338"/>
            <a:ext cx="2743200" cy="3657600"/>
          </a:xfrm>
          <a:ln w="38100">
            <a:solidFill>
              <a:srgbClr val="0070C0"/>
            </a:solidFill>
            <a:miter lim="800000"/>
            <a:headEnd/>
            <a:tailEnd/>
          </a:ln>
        </p:spPr>
      </p:pic>
      <p:pic>
        <p:nvPicPr>
          <p:cNvPr id="33796" name="Объект 6"/>
          <p:cNvPicPr>
            <a:picLocks noGrp="1" noChangeAspect="1"/>
          </p:cNvPicPr>
          <p:nvPr>
            <p:ph sz="half"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79388" y="1557338"/>
            <a:ext cx="2743200" cy="3657600"/>
          </a:xfrm>
          <a:ln w="38100">
            <a:solidFill>
              <a:srgbClr val="0070C0"/>
            </a:solidFill>
            <a:miter lim="800000"/>
            <a:headEnd/>
            <a:tailEnd/>
          </a:ln>
        </p:spPr>
      </p:pic>
      <p:pic>
        <p:nvPicPr>
          <p:cNvPr id="33797" name="Рисунок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81738" y="1563688"/>
            <a:ext cx="2749550" cy="3667125"/>
          </a:xfrm>
          <a:prstGeom prst="rect">
            <a:avLst/>
          </a:prstGeom>
          <a:noFill/>
          <a:ln w="3810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798" name="TextBox 9"/>
          <p:cNvSpPr txBox="1">
            <a:spLocks noChangeArrowheads="1"/>
          </p:cNvSpPr>
          <p:nvPr/>
        </p:nvSpPr>
        <p:spPr bwMode="auto">
          <a:xfrm>
            <a:off x="971550" y="5589588"/>
            <a:ext cx="77041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b="1" smtClean="0">
                <a:solidFill>
                  <a:srgbClr val="000000"/>
                </a:solidFill>
              </a:rPr>
              <a:t>Объёмные поделки. Самостоятельная работа</a:t>
            </a:r>
          </a:p>
        </p:txBody>
      </p:sp>
    </p:spTree>
    <p:extLst>
      <p:ext uri="{BB962C8B-B14F-4D97-AF65-F5344CB8AC3E}">
        <p14:creationId xmlns:p14="http://schemas.microsoft.com/office/powerpoint/2010/main" val="203590867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6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7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8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9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303</Words>
  <Application>Microsoft Office PowerPoint</Application>
  <PresentationFormat>Экран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9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Оформление по умолчанию</vt:lpstr>
      <vt:lpstr>2_Оформление по умолчанию</vt:lpstr>
      <vt:lpstr>3_Оформление по умолчанию</vt:lpstr>
      <vt:lpstr>4_Оформление по умолчанию</vt:lpstr>
      <vt:lpstr>5_Оформление по умолчанию</vt:lpstr>
      <vt:lpstr>6_Оформление по умолчанию</vt:lpstr>
      <vt:lpstr>7_Оформление по умолчанию</vt:lpstr>
      <vt:lpstr>8_Оформление по умолчанию</vt:lpstr>
      <vt:lpstr>9_Оформление по умолчанию</vt:lpstr>
      <vt:lpstr>Обобщение опыта работы с детьми с ОВЗ в рамках работы кружка «Геометрика» (тикомоделирование)</vt:lpstr>
      <vt:lpstr>Что развивает ТИКО?</vt:lpstr>
      <vt:lpstr>Новые Федеральные Государственные Образовательные Стандарты </vt:lpstr>
      <vt:lpstr>Конструктор ТИКО и его возможности в обучении</vt:lpstr>
      <vt:lpstr>Конструктор ТИКО и его возможности в обучении </vt:lpstr>
      <vt:lpstr>Программа</vt:lpstr>
      <vt:lpstr> 1 класс –плоскостное моделирование</vt:lpstr>
      <vt:lpstr>1 класс –объёмное  моделирование</vt:lpstr>
      <vt:lpstr>2 класс</vt:lpstr>
      <vt:lpstr>Как заказать конструктор ТИКО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Конструктор  для объемного  моделирования ТИКО!</dc:title>
  <dc:creator>Оксана Бурягина</dc:creator>
  <cp:lastModifiedBy>Пользователь</cp:lastModifiedBy>
  <cp:revision>8</cp:revision>
  <dcterms:created xsi:type="dcterms:W3CDTF">2017-08-11T16:24:26Z</dcterms:created>
  <dcterms:modified xsi:type="dcterms:W3CDTF">2017-08-17T11:30:45Z</dcterms:modified>
</cp:coreProperties>
</file>