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8" r:id="rId1"/>
  </p:sldMasterIdLst>
  <p:notesMasterIdLst>
    <p:notesMasterId r:id="rId46"/>
  </p:notesMasterIdLst>
  <p:sldIdLst>
    <p:sldId id="346" r:id="rId2"/>
    <p:sldId id="347" r:id="rId3"/>
    <p:sldId id="348" r:id="rId4"/>
    <p:sldId id="356" r:id="rId5"/>
    <p:sldId id="352" r:id="rId6"/>
    <p:sldId id="354" r:id="rId7"/>
    <p:sldId id="358" r:id="rId8"/>
    <p:sldId id="359" r:id="rId9"/>
    <p:sldId id="360" r:id="rId10"/>
    <p:sldId id="361" r:id="rId11"/>
    <p:sldId id="362" r:id="rId12"/>
    <p:sldId id="363" r:id="rId13"/>
    <p:sldId id="364" r:id="rId14"/>
    <p:sldId id="365" r:id="rId15"/>
    <p:sldId id="366" r:id="rId16"/>
    <p:sldId id="367" r:id="rId17"/>
    <p:sldId id="368" r:id="rId18"/>
    <p:sldId id="370" r:id="rId19"/>
    <p:sldId id="371" r:id="rId20"/>
    <p:sldId id="372" r:id="rId21"/>
    <p:sldId id="380" r:id="rId22"/>
    <p:sldId id="373" r:id="rId23"/>
    <p:sldId id="374" r:id="rId24"/>
    <p:sldId id="375" r:id="rId25"/>
    <p:sldId id="383" r:id="rId26"/>
    <p:sldId id="382" r:id="rId27"/>
    <p:sldId id="384" r:id="rId28"/>
    <p:sldId id="376" r:id="rId29"/>
    <p:sldId id="369" r:id="rId30"/>
    <p:sldId id="377" r:id="rId31"/>
    <p:sldId id="379" r:id="rId32"/>
    <p:sldId id="381" r:id="rId33"/>
    <p:sldId id="385" r:id="rId34"/>
    <p:sldId id="386" r:id="rId35"/>
    <p:sldId id="387" r:id="rId36"/>
    <p:sldId id="388" r:id="rId37"/>
    <p:sldId id="389" r:id="rId38"/>
    <p:sldId id="390" r:id="rId39"/>
    <p:sldId id="391" r:id="rId40"/>
    <p:sldId id="392" r:id="rId41"/>
    <p:sldId id="393" r:id="rId42"/>
    <p:sldId id="394" r:id="rId43"/>
    <p:sldId id="395" r:id="rId44"/>
    <p:sldId id="396" r:id="rId4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CCFFCC"/>
    <a:srgbClr val="FFFFFF"/>
    <a:srgbClr val="666633"/>
    <a:srgbClr val="FFFF00"/>
    <a:srgbClr val="CC9900"/>
    <a:srgbClr val="D49C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178" autoAdjust="0"/>
  </p:normalViewPr>
  <p:slideViewPr>
    <p:cSldViewPr>
      <p:cViewPr>
        <p:scale>
          <a:sx n="70" d="100"/>
          <a:sy n="70" d="100"/>
        </p:scale>
        <p:origin x="-2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7D029CA-F671-4E70-8688-A8D9B4974916}" type="datetimeFigureOut">
              <a:rPr lang="ru-RU"/>
              <a:pPr>
                <a:defRPr/>
              </a:pPr>
              <a:t>19.08.2017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A81A61B-1B35-408C-9CB5-3B6812BCA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45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Пример сайтов, которые преподаватели используют в своей работе</a:t>
            </a:r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751B33C-EC76-4DD5-9CD1-1A0D1108D81C}" type="slidenum">
              <a:rPr lang="ru-RU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Участие в ежегодном региональном проекте  «Смоленский плат»</a:t>
            </a:r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1527575-CA68-4566-B916-C05A0DD635C2}" type="slidenum">
              <a:rPr lang="ru-RU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7F335A1-47EC-48FE-85EE-F60143DA5A60}" type="slidenum">
              <a:rPr lang="ru-RU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Кружковая работа: занятие для детей с УУО ( подготовка к Рождественской ярмарке).</a:t>
            </a:r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4BB0020-5E67-4C85-A46B-724E2D2DAFAD}" type="slidenum">
              <a:rPr lang="ru-RU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Кружковая работа: занятие для детей с УУО ( подготовка к Рождественской ярмарке).</a:t>
            </a:r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FD941FD-C686-42AD-B6F4-FBEA59222511}" type="slidenum">
              <a:rPr lang="ru-RU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Поздравление победителей Всероссийского конкурса «Создай свой стиль» 2016г.</a:t>
            </a:r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7E70614-C3D7-430C-8E02-8E804A8ED152}" type="slidenum">
              <a:rPr lang="ru-RU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Финалистка Всероссийского конкурса «Создай свой стиль» Дарья С.</a:t>
            </a:r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BB41A6D-E75E-4BB4-91D4-A59A8D3C573C}" type="slidenum">
              <a:rPr lang="ru-RU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Полуфиналисты Всероссийского конкурса «Создай свой стиль» 2017 года (в числе которых наша воспитанница Анна М. платье «Летний вечер в Прудках»)</a:t>
            </a:r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E7A5EC0-787D-4707-A8C8-D3182D372345}" type="slidenum">
              <a:rPr lang="ru-RU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Участницы благотворительной ярмарки в посольстве Германии.</a:t>
            </a:r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A13072C-D4A1-4847-AFF8-E7E13F79E4F0}" type="slidenum">
              <a:rPr lang="ru-RU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Кружковая работа: занятие для детей с УУО ( подготовка к Рождественской ярмарке).</a:t>
            </a:r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5209DF8-4A81-465A-ADA2-18EB2E6BF4FA}" type="slidenum">
              <a:rPr lang="ru-RU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Ежегодный региональный конкурс  «Смоленск в славянских орнаментах» (рисунок на асфальте)</a:t>
            </a:r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6E305CC-56BA-4823-9732-EB3BAD065C08}" type="slidenum">
              <a:rPr lang="ru-RU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6468E45-C021-4793-8752-EA672C548475}" type="slidenum">
              <a:rPr lang="ru-RU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C4854CE-672B-477E-8093-044ACF88267D}" type="slidenum">
              <a:rPr lang="ru-RU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DEF78CB-36E5-4021-AC16-6B06EDE9AE4B}" type="slidenum">
              <a:rPr lang="ru-RU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0DB0457-EEE3-4C11-B37E-1F8AA53E5909}" type="slidenum">
              <a:rPr lang="ru-RU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B5A5AF0-C06E-4F50-90F5-ABD9D29E5832}" type="slidenum">
              <a:rPr lang="ru-RU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Неделя трудового обучения.</a:t>
            </a:r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B71D99A-0CFE-4F30-9CA3-BBD8241AE2A2}" type="slidenum">
              <a:rPr lang="ru-RU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Мастер-класс в кабинете СБО.</a:t>
            </a:r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54E97CC-36C2-4CF1-A1F1-4B3DC5A0EF4E}" type="slidenum">
              <a:rPr lang="ru-RU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Мастер-класс в кабинете детского творчества.</a:t>
            </a:r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73BA313-3F96-4D4E-97D3-353B54071EE1}" type="slidenum">
              <a:rPr lang="ru-RU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Финальные соревнования команд.</a:t>
            </a:r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572A45F-EC18-4ACF-BA4F-AD62A8B2AB4C}" type="slidenum">
              <a:rPr lang="ru-RU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Подведение итогов Недели трудового обучения.</a:t>
            </a:r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ECE4B23-7979-4128-BA4D-B54E12E71ACD}" type="slidenum">
              <a:rPr lang="ru-RU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Областной семинар «Народный костюм Смоленской области»</a:t>
            </a:r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4398A9B-CFF7-40C0-ABC5-88B4B96CFE8F}" type="slidenum">
              <a:rPr lang="ru-RU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Рождественская ярмарка, которая проводится ежегодно. Проводится распродажа детских работ.</a:t>
            </a:r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CA01109-CD3C-4EBC-B4AE-A0856C5D93B4}" type="slidenum">
              <a:rPr lang="ru-RU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Мастер-класс «Плетение поясов»</a:t>
            </a:r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C5DF054-F27B-4DD1-A418-ED179410CD90}" type="slidenum">
              <a:rPr lang="ru-RU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Участие детей в Рождественских чтениях со своими творческими работами..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1F170B4-E3EC-4FE8-819F-A169EA85728F}" type="slidenum">
              <a:rPr lang="ru-RU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Воспитанники школы-интерната на фоне выставки своих работ.</a:t>
            </a:r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ED3C1D8-72C5-4B5C-BD05-A032C3A07CC6}" type="slidenum">
              <a:rPr lang="ru-RU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Участие в региональном конкурсе «Живём на Смоленщине»</a:t>
            </a:r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6D421DC-DA56-43D3-BF04-838FCCB6778B}" type="slidenum">
              <a:rPr lang="ru-RU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Региональная выставка центра народного творчества «Магия кукол»</a:t>
            </a:r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88A16BF-D962-4773-AC32-67F7C62E18E8}" type="slidenum">
              <a:rPr lang="ru-RU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Участие воспитанников в  региональном проекте «Традиции народного костюма в современной одежде»</a:t>
            </a:r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E14F784-59B1-416F-B80B-E7DCEBD0E742}" type="slidenum">
              <a:rPr lang="ru-RU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Эскизы народных костюмов по итогам работы в музеях.</a:t>
            </a:r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20B3301-F9C5-4222-ABF4-23574C934A85}" type="slidenum">
              <a:rPr lang="ru-RU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rgbClr val="2D7A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Владелец\Desktop\обложка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5" y="116633"/>
            <a:ext cx="8945686" cy="648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840DE-FA0D-40E0-8FDF-F4B5041B1A2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7803" y="763489"/>
            <a:ext cx="1187593" cy="72008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91680" y="864698"/>
            <a:ext cx="669674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tx2"/>
                </a:solidFill>
                <a:latin typeface="Arial Narrow" pitchFamily="34" charset="0"/>
              </a:rPr>
              <a:t>ГОСУДАРСТВЕННОЕ АВТОНОМНОЕ УЧРЕЖДЕНИЕ</a:t>
            </a:r>
            <a:r>
              <a:rPr lang="ru-RU" sz="900" b="1" baseline="0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900" b="1" dirty="0" smtClean="0">
                <a:solidFill>
                  <a:schemeClr val="tx2"/>
                </a:solidFill>
                <a:latin typeface="Arial Narrow" pitchFamily="34" charset="0"/>
              </a:rPr>
              <a:t>ДОПОЛНИТЕЛЬНОГО ПРОФЕССИОНАЛЬНОГО ОБРАЗОВАНИЯ</a:t>
            </a:r>
            <a:endParaRPr lang="ru-RU" sz="900" b="1" baseline="0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Arial Narrow" pitchFamily="34" charset="0"/>
              </a:rPr>
              <a:t>“СМОЛЕНСКИЙ ОБЛАСТНОЙ ИНСТИТУТ РАЗВИТИЯ ОБРАЗОВАНИЯ”</a:t>
            </a: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797756"/>
              </p:ext>
            </p:extLst>
          </p:nvPr>
        </p:nvGraphicFramePr>
        <p:xfrm>
          <a:off x="5418474" y="6165304"/>
          <a:ext cx="3634717" cy="427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CorelDRAW" r:id="rId5" imgW="4074482" imgH="480060" progId="CorelDraw.Graphic.16">
                  <p:embed/>
                </p:oleObj>
              </mc:Choice>
              <mc:Fallback>
                <p:oleObj name="CorelDRAW" r:id="rId5" imgW="4074482" imgH="48006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18474" y="6165304"/>
                        <a:ext cx="3634717" cy="4276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413667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91CFC-6FB0-4D35-B027-6A1A8660377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791721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943FF-8A0F-472C-A70C-86319FCB747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920382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00600" y="19050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00600" y="40386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EE6DE0-FE6B-4A93-B073-BD8CB47EB0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776194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284F2D-24C8-4A5D-AA28-F4115DAFD78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38900" y="5318050"/>
            <a:ext cx="2314600" cy="14034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66695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F9F59B-A7C4-43E9-8E72-9978D1815DD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863009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F54BF-7ED5-458D-A253-8703AA6FE6C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0406870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50637-63E0-41DA-8A22-A6F2F6C1BFF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2033201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9F3720-C7A9-49AF-9CA9-8163BF0A831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6245175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gradFill>
          <a:gsLst>
            <a:gs pos="0">
              <a:schemeClr val="accent2"/>
            </a:gs>
            <a:gs pos="50000">
              <a:schemeClr val="bg1"/>
            </a:gs>
            <a:gs pos="100000">
              <a:schemeClr val="accent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DDCED0-C671-4F53-9949-3C130C06ECA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504" y="116632"/>
            <a:ext cx="8928992" cy="6624736"/>
          </a:xfrm>
          <a:prstGeom prst="roundRect">
            <a:avLst>
              <a:gd name="adj" fmla="val 7256"/>
            </a:avLst>
          </a:prstGeom>
          <a:gradFill>
            <a:gsLst>
              <a:gs pos="0">
                <a:srgbClr val="2D7AB0"/>
              </a:gs>
              <a:gs pos="50000">
                <a:schemeClr val="bg1"/>
              </a:gs>
              <a:gs pos="100000">
                <a:srgbClr val="2D7AB0"/>
              </a:gs>
            </a:gsLst>
            <a:lin ang="5400000" scaled="0"/>
          </a:gradFill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0000" y="261000"/>
            <a:ext cx="8604000" cy="6336000"/>
          </a:xfrm>
          <a:prstGeom prst="roundRect">
            <a:avLst>
              <a:gd name="adj" fmla="val 7256"/>
            </a:avLst>
          </a:prstGeom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00392" y="6165304"/>
            <a:ext cx="831313" cy="504055"/>
          </a:xfrm>
          <a:prstGeom prst="rect">
            <a:avLst/>
          </a:prstGeom>
          <a:noFill/>
          <a:ln>
            <a:noFill/>
          </a:ln>
          <a:effectLst>
            <a:outerShdw blurRad="25400" dist="12700" dir="3600000" algn="ctr" rotWithShape="0">
              <a:schemeClr val="bg1"/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403237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8062F-22C6-4989-9D0F-1859123878D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9676367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C2524-BD24-49ED-990E-D4A553DAE1B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2850966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58D73C6-4C94-4CCA-9AD5-BA8A7EBFCCB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650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  <p:sldLayoutId id="2147484190" r:id="rId12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5"/>
          <p:cNvSpPr txBox="1">
            <a:spLocks noChangeArrowheads="1"/>
          </p:cNvSpPr>
          <p:nvPr/>
        </p:nvSpPr>
        <p:spPr bwMode="auto">
          <a:xfrm>
            <a:off x="975295" y="476250"/>
            <a:ext cx="7890237" cy="460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3200" b="1" dirty="0" smtClean="0">
                <a:solidFill>
                  <a:srgbClr val="002060"/>
                </a:solidFill>
                <a:latin typeface="+mn-lt"/>
              </a:rPr>
              <a:t>Нестандартные </a:t>
            </a:r>
            <a:r>
              <a:rPr lang="ru-RU" altLang="ru-RU" sz="3200" b="1" dirty="0">
                <a:solidFill>
                  <a:srgbClr val="002060"/>
                </a:solidFill>
                <a:latin typeface="+mn-lt"/>
              </a:rPr>
              <a:t>формы </a:t>
            </a:r>
          </a:p>
          <a:p>
            <a:pPr algn="ctr"/>
            <a:r>
              <a:rPr lang="ru-RU" altLang="ru-RU" sz="3200" b="1" dirty="0">
                <a:solidFill>
                  <a:srgbClr val="002060"/>
                </a:solidFill>
                <a:latin typeface="+mn-lt"/>
              </a:rPr>
              <a:t>работы как эффективный</a:t>
            </a:r>
          </a:p>
          <a:p>
            <a:pPr algn="ctr"/>
            <a:r>
              <a:rPr lang="ru-RU" altLang="ru-RU" sz="3200" b="1" dirty="0">
                <a:solidFill>
                  <a:srgbClr val="002060"/>
                </a:solidFill>
                <a:latin typeface="+mn-lt"/>
              </a:rPr>
              <a:t>способ социализации</a:t>
            </a:r>
          </a:p>
          <a:p>
            <a:pPr algn="ctr"/>
            <a:r>
              <a:rPr lang="ru-RU" altLang="ru-RU" sz="3200" b="1" dirty="0" smtClean="0">
                <a:solidFill>
                  <a:srgbClr val="002060"/>
                </a:solidFill>
                <a:latin typeface="+mn-lt"/>
              </a:rPr>
              <a:t>обучающихся</a:t>
            </a:r>
            <a:endParaRPr lang="ru-RU" altLang="ru-RU" sz="800" b="1" dirty="0" smtClean="0">
              <a:solidFill>
                <a:srgbClr val="002060"/>
              </a:solidFill>
              <a:latin typeface="+mn-lt"/>
            </a:endParaRPr>
          </a:p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endParaRPr lang="ru-RU" sz="2000" i="1" dirty="0" smtClean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Из </a:t>
            </a:r>
            <a:r>
              <a:rPr lang="ru-RU" sz="2000" i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опыта работы СОГБОУ «</a:t>
            </a:r>
            <a:r>
              <a:rPr lang="ru-RU" sz="2000" i="1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Починковская</a:t>
            </a:r>
            <a:r>
              <a:rPr lang="ru-RU" sz="2000" i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школа-интернат»</a:t>
            </a:r>
          </a:p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endParaRPr lang="ru-RU" sz="2000" i="1" dirty="0" smtClean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endParaRPr lang="ru-RU" sz="2400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>
              <a:spcBef>
                <a:spcPts val="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Подготовили: </a:t>
            </a:r>
            <a:r>
              <a:rPr lang="ru-RU" sz="1600" dirty="0" err="1" smtClean="0">
                <a:solidFill>
                  <a:srgbClr val="002060"/>
                </a:solidFill>
              </a:rPr>
              <a:t>Конопелькина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Людмила Петровна, </a:t>
            </a:r>
            <a:endParaRPr lang="ru-RU" sz="160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заместитель </a:t>
            </a:r>
            <a:r>
              <a:rPr lang="ru-RU" sz="1600" dirty="0">
                <a:solidFill>
                  <a:srgbClr val="002060"/>
                </a:solidFill>
              </a:rPr>
              <a:t>директора СОГБОУ «</a:t>
            </a:r>
            <a:r>
              <a:rPr lang="ru-RU" sz="1600" dirty="0" err="1">
                <a:solidFill>
                  <a:srgbClr val="002060"/>
                </a:solidFill>
              </a:rPr>
              <a:t>Починковская</a:t>
            </a:r>
            <a:r>
              <a:rPr lang="ru-RU" sz="1600" dirty="0">
                <a:solidFill>
                  <a:srgbClr val="002060"/>
                </a:solidFill>
              </a:rPr>
              <a:t> школа-интернат</a:t>
            </a:r>
            <a:r>
              <a:rPr lang="ru-RU" sz="1600" dirty="0" smtClean="0">
                <a:solidFill>
                  <a:srgbClr val="002060"/>
                </a:solidFill>
              </a:rPr>
              <a:t>»</a:t>
            </a:r>
          </a:p>
          <a:p>
            <a:pPr>
              <a:spcBef>
                <a:spcPts val="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ru-RU" sz="1600" dirty="0" err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Стреж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Мария Михайловна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, </a:t>
            </a:r>
            <a:r>
              <a:rPr lang="ru-RU" sz="1600" dirty="0" smtClean="0">
                <a:solidFill>
                  <a:srgbClr val="002060"/>
                </a:solidFill>
              </a:rPr>
              <a:t>учитель </a:t>
            </a:r>
            <a:r>
              <a:rPr lang="ru-RU" sz="1600" dirty="0">
                <a:solidFill>
                  <a:srgbClr val="002060"/>
                </a:solidFill>
              </a:rPr>
              <a:t>СОГБОУ «</a:t>
            </a:r>
            <a:r>
              <a:rPr lang="ru-RU" sz="1600" dirty="0" err="1">
                <a:solidFill>
                  <a:srgbClr val="002060"/>
                </a:solidFill>
              </a:rPr>
              <a:t>Починковская</a:t>
            </a:r>
            <a:r>
              <a:rPr lang="ru-RU" sz="1600" dirty="0">
                <a:solidFill>
                  <a:srgbClr val="002060"/>
                </a:solidFill>
              </a:rPr>
              <a:t> школа-интернат»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endParaRPr lang="ru-RU" altLang="ru-RU" sz="4800"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Мультиурок - проект для учителей - Google Chrom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88640"/>
            <a:ext cx="8352928" cy="64451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то0409 - Средство просмотра фотографий Windows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836712"/>
            <a:ext cx="7712788" cy="57157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2123728" y="150320"/>
            <a:ext cx="51845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Работа в мастерских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06375"/>
            <a:ext cx="3960813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" y="3500438"/>
            <a:ext cx="3935413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315913"/>
            <a:ext cx="3852862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4100" y="3500438"/>
            <a:ext cx="3852863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449" y="1376525"/>
            <a:ext cx="8095630" cy="5390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0286" y="188640"/>
            <a:ext cx="82809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Рождественская ярмарка, которая проводится ежегодно. Проводится распродажа детских работ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528" y="1700808"/>
            <a:ext cx="8783960" cy="4940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56523" y="332656"/>
            <a:ext cx="76328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Участие детей в Рождественских чтениях со своими творческими работами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371" y="1466416"/>
            <a:ext cx="7012729" cy="525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116632"/>
            <a:ext cx="81369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Воспитанники школы-интерната на фоне выставки своих работ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925" y="503238"/>
            <a:ext cx="7804150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268760"/>
            <a:ext cx="3720256" cy="526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188640"/>
            <a:ext cx="79928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Участие в региональном конкурсе </a:t>
            </a:r>
            <a:r>
              <a:rPr lang="ru-RU" sz="22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«</a:t>
            </a:r>
            <a:r>
              <a:rPr lang="ru-RU" sz="2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Живём на Смоленщине»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2838450" cy="385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132856"/>
            <a:ext cx="3333750" cy="45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332656"/>
            <a:ext cx="69127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Региональная выставка центра народного творчества «Магия кукол»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80" y="1340768"/>
            <a:ext cx="7524328" cy="531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01414"/>
            <a:ext cx="85689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Участие воспитанников в  региональном проекте «Традиции народного костюма в современной одежде»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4" y="1171268"/>
            <a:ext cx="8820151" cy="5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971600" y="398463"/>
            <a:ext cx="7128791" cy="275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ru-RU" altLang="ru-RU" sz="2800" dirty="0"/>
              <a:t> </a:t>
            </a:r>
            <a:r>
              <a:rPr lang="ru-RU" sz="2800" dirty="0">
                <a:solidFill>
                  <a:srgbClr val="002060"/>
                </a:solidFill>
                <a:latin typeface="a_AvanteTck" pitchFamily="34" charset="-52"/>
                <a:cs typeface="Times New Roman" pitchFamily="18" charset="0"/>
              </a:rPr>
              <a:t>«Добрая школа – это хорошо, </a:t>
            </a:r>
          </a:p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ru-RU" sz="2800" dirty="0">
                <a:solidFill>
                  <a:srgbClr val="002060"/>
                </a:solidFill>
                <a:latin typeface="a_AvanteTck" pitchFamily="34" charset="-52"/>
                <a:cs typeface="Times New Roman" pitchFamily="18" charset="0"/>
              </a:rPr>
              <a:t>  умная школа – это великолепно, </a:t>
            </a:r>
          </a:p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ru-RU" sz="2800" dirty="0">
                <a:solidFill>
                  <a:srgbClr val="002060"/>
                </a:solidFill>
                <a:latin typeface="a_AvanteTck" pitchFamily="34" charset="-52"/>
                <a:cs typeface="Times New Roman" pitchFamily="18" charset="0"/>
              </a:rPr>
              <a:t>но ребенок должен быть </a:t>
            </a:r>
          </a:p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ru-RU" sz="2800" dirty="0">
                <a:solidFill>
                  <a:srgbClr val="002060"/>
                </a:solidFill>
                <a:latin typeface="a_AvanteTck" pitchFamily="34" charset="-52"/>
                <a:cs typeface="Times New Roman" pitchFamily="18" charset="0"/>
              </a:rPr>
              <a:t>еще и подготовлен к жизни». </a:t>
            </a:r>
          </a:p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endParaRPr lang="ru-RU" sz="2800" dirty="0">
              <a:solidFill>
                <a:srgbClr val="002060"/>
              </a:solidFill>
              <a:latin typeface="a_AvanteTck" pitchFamily="34" charset="-52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021388"/>
            <a:ext cx="9144000" cy="86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6362700"/>
            <a:ext cx="9144000" cy="130175"/>
          </a:xfrm>
          <a:prstGeom prst="rect">
            <a:avLst/>
          </a:prstGeom>
          <a:gradFill>
            <a:gsLst>
              <a:gs pos="3300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-1588" y="5646738"/>
            <a:ext cx="9144001" cy="46037"/>
          </a:xfrm>
          <a:prstGeom prst="rect">
            <a:avLst/>
          </a:prstGeom>
          <a:gradFill>
            <a:gsLst>
              <a:gs pos="3300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1588" y="5848350"/>
            <a:ext cx="9144001" cy="44450"/>
          </a:xfrm>
          <a:prstGeom prst="rect">
            <a:avLst/>
          </a:prstGeom>
          <a:gradFill>
            <a:gsLst>
              <a:gs pos="3300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1560" y="1412776"/>
            <a:ext cx="7129463" cy="506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2928" y="318277"/>
            <a:ext cx="827663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Эскизы народных костюмов по итогам работы в музеях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7888" y="0"/>
            <a:ext cx="4848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267884"/>
            <a:ext cx="7440364" cy="5580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116632"/>
            <a:ext cx="80884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Участие в ежегодном региональном проекте  «Смоленский плат»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3" descr="DSC0759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2214563"/>
            <a:ext cx="3382963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Рисунок 4" descr="DSC0759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836712"/>
            <a:ext cx="5259387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2" descr="DSC0759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258424"/>
            <a:ext cx="7444110" cy="5581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16632"/>
            <a:ext cx="83529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Кружковая работа: занятие для детей с </a:t>
            </a:r>
            <a:r>
              <a:rPr lang="ru-RU" sz="22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УУО</a:t>
            </a:r>
            <a:br>
              <a:rPr lang="ru-RU" sz="22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(подготовка </a:t>
            </a:r>
            <a:r>
              <a:rPr lang="ru-RU" sz="2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к Рождественской ярмарке)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5" descr="диплом участника 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237606"/>
            <a:ext cx="4071937" cy="555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Рисунок 6" descr="диплом участника 00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903088"/>
            <a:ext cx="3582987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129610"/>
            <a:ext cx="75608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Кружковая работа: занятие для детей с УУО </a:t>
            </a:r>
            <a:r>
              <a:rPr lang="ru-RU" sz="22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(подготовка </a:t>
            </a:r>
            <a:r>
              <a:rPr lang="ru-RU" sz="2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к Рождественской ярмарке)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67596"/>
            <a:ext cx="8496944" cy="566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95958"/>
            <a:ext cx="7200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Поздравление победителей Всероссийского конкурса «Создай свой стиль» 2016г.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256680"/>
            <a:ext cx="8244408" cy="549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188640"/>
            <a:ext cx="568863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Финалистка Всероссийского конкурса «Создай свой стиль» Дарья С.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88" y="4581525"/>
            <a:ext cx="3348037" cy="2278063"/>
          </a:xfrm>
          <a:prstGeom prst="rect">
            <a:avLst/>
          </a:prstGeom>
          <a:gradFill>
            <a:gsLst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0"/>
          </a:gradFill>
          <a:ln>
            <a:noFill/>
          </a:ln>
        </p:spPr>
      </p:pic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573968" y="332656"/>
            <a:ext cx="799288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531813">
              <a:buFont typeface="Wingdings 3" pitchFamily="18" charset="2"/>
              <a:buNone/>
            </a:pPr>
            <a:r>
              <a:rPr lang="ru-RU" sz="2200" dirty="0">
                <a:solidFill>
                  <a:srgbClr val="002060"/>
                </a:solidFill>
                <a:latin typeface="+mn-lt"/>
              </a:rPr>
              <a:t>В структуре основной образовательной программы 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при 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неизбежном значительном 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упрощении «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академического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» компонента 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кардинально расширяется область 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развития  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жизненной компетенции.</a:t>
            </a:r>
          </a:p>
          <a:p>
            <a:pPr indent="531813">
              <a:buFont typeface="Wingdings 3" pitchFamily="18" charset="2"/>
              <a:buNone/>
            </a:pPr>
            <a:r>
              <a:rPr lang="ru-RU" sz="2200" dirty="0">
                <a:solidFill>
                  <a:srgbClr val="002060"/>
                </a:solidFill>
                <a:latin typeface="+mn-lt"/>
              </a:rPr>
              <a:t> В связи с вынужденной упрощенностью среды специального 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обучения 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и воспитания, максимально адаптированной к 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особенностям 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таких детей, но ограничивающей их 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жизненный опыт 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и взаимодействие со здоровыми сверстниками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, предусматривается 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специальная работа по введению 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ребенка  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в более сложную социальную среду с целью расширения 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опыта 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контактов и максимально возможной 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для 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него социальной 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интеграции.</a:t>
            </a:r>
            <a:endParaRPr lang="ru-RU" altLang="ru-RU" b="1" dirty="0">
              <a:solidFill>
                <a:srgbClr val="002060"/>
              </a:solidFill>
              <a:latin typeface="a_AvanteInt" pitchFamily="34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588" y="6551613"/>
            <a:ext cx="9144001" cy="46037"/>
          </a:xfrm>
          <a:prstGeom prst="rect">
            <a:avLst/>
          </a:prstGeom>
          <a:gradFill>
            <a:gsLst>
              <a:gs pos="3300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614" y="1548364"/>
            <a:ext cx="8624788" cy="530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87768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Полуфиналисты Всероссийского конкурса </a:t>
            </a:r>
            <a:r>
              <a:rPr lang="ru-RU" sz="22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«</a:t>
            </a:r>
            <a:r>
              <a:rPr lang="ru-RU" sz="2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Создай свой стиль» 2017 года </a:t>
            </a:r>
            <a:r>
              <a:rPr lang="ru-RU" sz="22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(</a:t>
            </a:r>
            <a:r>
              <a:rPr lang="ru-RU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в числе которых наша воспитанница Анна М. платье «Летний вечер в Прудках»)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7956" y="2967081"/>
            <a:ext cx="3240087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961" y="1988840"/>
            <a:ext cx="4319587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7499" y="228362"/>
            <a:ext cx="78488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Участницы благотворительной ярмарки </a:t>
            </a:r>
            <a:r>
              <a:rPr lang="ru-RU" sz="22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в </a:t>
            </a:r>
            <a:r>
              <a:rPr lang="ru-RU" sz="2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посольстве Германии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380312" cy="553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211287"/>
            <a:ext cx="82089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Кружковая работа: занятие для детей с УУО </a:t>
            </a:r>
            <a:r>
              <a:rPr lang="ru-RU" sz="22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(подготовка </a:t>
            </a:r>
            <a:r>
              <a:rPr lang="ru-RU" sz="2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к Рождественской ярмарке)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3" descr="P_20160601_13094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6025" y="1340768"/>
            <a:ext cx="360045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88640"/>
            <a:ext cx="89188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Ежегодный региональный конкурс  </a:t>
            </a:r>
            <a:r>
              <a:rPr lang="ru-RU" sz="22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«</a:t>
            </a:r>
            <a:r>
              <a:rPr lang="ru-RU" sz="2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Смоленск в славянских орнаментах</a:t>
            </a:r>
            <a:r>
              <a:rPr lang="ru-RU" sz="22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» (</a:t>
            </a:r>
            <a:r>
              <a:rPr lang="ru-RU" sz="2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рисунок на асфальте)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2" descr="P_20160601_13082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642938"/>
            <a:ext cx="8789988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3" descr="P_20160601_10172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500063"/>
            <a:ext cx="360045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Рисунок 4" descr="P_20160601_12540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0" y="857250"/>
            <a:ext cx="4135438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5" descr="P_20160601_13045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285750"/>
            <a:ext cx="360045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Рисунок 6" descr="P_20160601_11490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5" y="1285875"/>
            <a:ext cx="4373563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Рисунок 3" descr="Сертификат участника 0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620688"/>
            <a:ext cx="4429125" cy="599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Рисунок 2" descr="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91776" cy="502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Рисунок 4" descr="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423003"/>
            <a:ext cx="4418012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2040" y="980728"/>
            <a:ext cx="415261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Неделя трудового обучения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Рисунок 3" descr="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216024"/>
            <a:ext cx="5802027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709" y="2636912"/>
            <a:ext cx="439575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Мастер-класс в кабинете СБО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40532" y="720656"/>
            <a:ext cx="7416824" cy="8143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>
                <a:solidFill>
                  <a:srgbClr val="002060"/>
                </a:solidFill>
                <a:latin typeface="a_AvanteInt" panose="020B0302020202020204" pitchFamily="34" charset="-52"/>
              </a:rPr>
              <a:t>Используемые образовательные технологии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7725" y="2204864"/>
            <a:ext cx="2129284" cy="112087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a_AvanteTck" panose="020B0502020202020204" pitchFamily="34" charset="-52"/>
                <a:ea typeface="Calibri"/>
                <a:cs typeface="Times New Roman"/>
              </a:rPr>
              <a:t>Игровые технологий </a:t>
            </a:r>
            <a:endParaRPr lang="ru-RU" b="1" dirty="0">
              <a:solidFill>
                <a:srgbClr val="002060"/>
              </a:solidFill>
              <a:latin typeface="a_AvanteTck" panose="020B0502020202020204" pitchFamily="34" charset="-52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19182" y="2336697"/>
            <a:ext cx="2160588" cy="15113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a_AvanteInt" panose="020B0302020202020204" pitchFamily="34" charset="-52"/>
                <a:ea typeface="Calibri"/>
                <a:cs typeface="Times New Roman"/>
              </a:rPr>
              <a:t>О</a:t>
            </a:r>
            <a:r>
              <a:rPr lang="ru-RU" b="1" dirty="0" smtClean="0">
                <a:solidFill>
                  <a:srgbClr val="002060"/>
                </a:solidFill>
                <a:latin typeface="a_AvanteInt" panose="020B0302020202020204" pitchFamily="34" charset="-52"/>
                <a:ea typeface="Calibri"/>
                <a:cs typeface="Times New Roman"/>
              </a:rPr>
              <a:t>бучение </a:t>
            </a:r>
            <a:r>
              <a:rPr lang="ru-RU" b="1" dirty="0">
                <a:solidFill>
                  <a:srgbClr val="002060"/>
                </a:solidFill>
                <a:latin typeface="a_AvanteInt" panose="020B0302020202020204" pitchFamily="34" charset="-52"/>
                <a:ea typeface="Calibri"/>
                <a:cs typeface="Times New Roman"/>
              </a:rPr>
              <a:t>в сотрудничестве (командная, групповая работа)</a:t>
            </a:r>
            <a:endParaRPr lang="ru-RU" b="1" dirty="0">
              <a:solidFill>
                <a:srgbClr val="002060"/>
              </a:solidFill>
              <a:latin typeface="a_AvanteInt" panose="020B0302020202020204" pitchFamily="34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14403" y="2336697"/>
            <a:ext cx="2270125" cy="12620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a_AvanteInt" panose="020B0302020202020204" pitchFamily="34" charset="-52"/>
                <a:ea typeface="Calibri"/>
                <a:cs typeface="Times New Roman"/>
              </a:rPr>
              <a:t>И</a:t>
            </a:r>
            <a:r>
              <a:rPr lang="ru-RU" b="1" dirty="0" smtClean="0">
                <a:solidFill>
                  <a:srgbClr val="002060"/>
                </a:solidFill>
                <a:latin typeface="a_AvanteInt" panose="020B0302020202020204" pitchFamily="34" charset="-52"/>
                <a:ea typeface="Calibri"/>
                <a:cs typeface="Times New Roman"/>
              </a:rPr>
              <a:t>нформационно-коммуникационные</a:t>
            </a:r>
            <a:r>
              <a:rPr lang="ru-RU" sz="1600" b="1" dirty="0" smtClean="0">
                <a:solidFill>
                  <a:srgbClr val="002060"/>
                </a:solidFill>
                <a:latin typeface="a_AvanteInt" panose="020B0302020202020204" pitchFamily="34" charset="-52"/>
                <a:ea typeface="Calibri"/>
                <a:cs typeface="Times New Roman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_AvanteInt" panose="020B0302020202020204" pitchFamily="34" charset="-52"/>
                <a:ea typeface="Calibri"/>
                <a:cs typeface="Times New Roman"/>
              </a:rPr>
              <a:t>технологии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48276" y="2336697"/>
            <a:ext cx="2084387" cy="11375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a_AvanteTck" panose="020B0502020202020204" pitchFamily="34" charset="-52"/>
                <a:ea typeface="Calibri"/>
                <a:cs typeface="Times New Roman"/>
              </a:rPr>
              <a:t>З</a:t>
            </a:r>
            <a:r>
              <a:rPr lang="ru-RU" b="1" dirty="0" smtClean="0">
                <a:solidFill>
                  <a:srgbClr val="002060"/>
                </a:solidFill>
                <a:latin typeface="a_AvanteTck" panose="020B0502020202020204" pitchFamily="34" charset="-52"/>
                <a:ea typeface="Calibri"/>
                <a:cs typeface="Times New Roman"/>
              </a:rPr>
              <a:t>доровье </a:t>
            </a:r>
            <a:r>
              <a:rPr lang="ru-RU" b="1" dirty="0">
                <a:solidFill>
                  <a:srgbClr val="002060"/>
                </a:solidFill>
                <a:latin typeface="a_AvanteTck" panose="020B0502020202020204" pitchFamily="34" charset="-52"/>
                <a:ea typeface="Calibri"/>
                <a:cs typeface="Times New Roman"/>
              </a:rPr>
              <a:t>сберегающие технологии</a:t>
            </a:r>
            <a:endParaRPr lang="ru-RU" b="1" dirty="0">
              <a:solidFill>
                <a:srgbClr val="002060"/>
              </a:solidFill>
              <a:latin typeface="a_AvanteTck" panose="020B0502020202020204" pitchFamily="34" charset="-52"/>
            </a:endParaRPr>
          </a:p>
        </p:txBody>
      </p:sp>
      <p:cxnSp>
        <p:nvCxnSpPr>
          <p:cNvPr id="8" name="Прямая со стрелкой 7"/>
          <p:cNvCxnSpPr>
            <a:endCxn id="4" idx="0"/>
          </p:cNvCxnSpPr>
          <p:nvPr/>
        </p:nvCxnSpPr>
        <p:spPr>
          <a:xfrm flipH="1">
            <a:off x="1322367" y="720656"/>
            <a:ext cx="1517080" cy="1484208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3399476" y="1254394"/>
            <a:ext cx="575470" cy="1116013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6" idx="0"/>
          </p:cNvCxnSpPr>
          <p:nvPr/>
        </p:nvCxnSpPr>
        <p:spPr>
          <a:xfrm>
            <a:off x="5378003" y="993628"/>
            <a:ext cx="271463" cy="1343069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7" idx="0"/>
          </p:cNvCxnSpPr>
          <p:nvPr/>
        </p:nvCxnSpPr>
        <p:spPr>
          <a:xfrm>
            <a:off x="6456163" y="827881"/>
            <a:ext cx="1434307" cy="1508816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1666929" y="1534964"/>
            <a:ext cx="1440160" cy="526080"/>
          </a:xfrm>
          <a:prstGeom prst="straightConnector1">
            <a:avLst/>
          </a:prstGeom>
          <a:ln w="28575">
            <a:solidFill>
              <a:srgbClr val="00206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562260" y="1596107"/>
            <a:ext cx="620897" cy="669900"/>
          </a:xfrm>
          <a:prstGeom prst="straightConnector1">
            <a:avLst/>
          </a:prstGeom>
          <a:ln w="28575">
            <a:solidFill>
              <a:srgbClr val="00206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294235" y="1595881"/>
            <a:ext cx="438997" cy="700008"/>
          </a:xfrm>
          <a:prstGeom prst="straightConnector1">
            <a:avLst/>
          </a:prstGeom>
          <a:ln w="28575">
            <a:solidFill>
              <a:srgbClr val="00206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911108" y="1534964"/>
            <a:ext cx="1079817" cy="669900"/>
          </a:xfrm>
          <a:prstGeom prst="straightConnector1">
            <a:avLst/>
          </a:prstGeom>
          <a:ln w="28575">
            <a:solidFill>
              <a:srgbClr val="00206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Рисунок 2" descr="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1375" y="116632"/>
            <a:ext cx="5787129" cy="664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556792"/>
            <a:ext cx="39239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Мастер-класс в кабинете детского творчества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Рисунок 3" descr="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559675" cy="50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85339" y="476091"/>
            <a:ext cx="511024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Финальные соревнования </a:t>
            </a:r>
            <a:r>
              <a:rPr lang="ru-RU" sz="22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команд</a:t>
            </a:r>
            <a:endParaRPr lang="ru-RU" sz="22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2" descr="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6744" y="404664"/>
            <a:ext cx="5092700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062" y="2348880"/>
            <a:ext cx="377991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Подведение итогов Недели трудового </a:t>
            </a:r>
            <a:r>
              <a:rPr lang="ru-RU" sz="22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обучения</a:t>
            </a:r>
            <a:endParaRPr lang="ru-RU" sz="22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Рисунок 3" descr="P108022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1196752"/>
            <a:ext cx="5137001" cy="354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Рисунок 5" descr="P108025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428" y="3356992"/>
            <a:ext cx="4621212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260647"/>
            <a:ext cx="75608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Областной семинар </a:t>
            </a:r>
            <a:r>
              <a:rPr lang="ru-RU" sz="22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«</a:t>
            </a:r>
            <a:r>
              <a:rPr lang="ru-RU" sz="2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Народный костюм Смоленской области»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Рисунок 1" descr="P_20160527_11154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281" y="1125978"/>
            <a:ext cx="3830687" cy="555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Рисунок 2" descr="P_20160527_11550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1144259"/>
            <a:ext cx="3817565" cy="553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289012"/>
            <a:ext cx="490288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Мастер-класс «Плетение поясов»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5"/>
          <p:cNvSpPr txBox="1">
            <a:spLocks noChangeArrowheads="1"/>
          </p:cNvSpPr>
          <p:nvPr/>
        </p:nvSpPr>
        <p:spPr bwMode="auto">
          <a:xfrm>
            <a:off x="179388" y="260350"/>
            <a:ext cx="2381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500">
                <a:solidFill>
                  <a:srgbClr val="002060"/>
                </a:solidFill>
              </a:rPr>
              <a:t> </a:t>
            </a:r>
            <a:endParaRPr lang="ru-RU" sz="1500" b="1">
              <a:solidFill>
                <a:srgbClr val="002060"/>
              </a:solidFill>
              <a:latin typeface="a_AvanteTck" pitchFamily="34" charset="-52"/>
            </a:endParaRPr>
          </a:p>
          <a:p>
            <a:endParaRPr lang="ru-RU" sz="1500" b="1">
              <a:solidFill>
                <a:srgbClr val="002060"/>
              </a:solidFill>
              <a:latin typeface="a_AvanteTck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620688"/>
            <a:ext cx="4896545" cy="11842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Результат использования инновационных технологий </a:t>
            </a:r>
          </a:p>
          <a:p>
            <a:pPr algn="ctr">
              <a:defRPr/>
            </a:pPr>
            <a:r>
              <a:rPr lang="ru-RU" sz="22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 </a:t>
            </a:r>
            <a:r>
              <a:rPr lang="ru-RU" sz="2200" b="1" dirty="0">
                <a:solidFill>
                  <a:srgbClr val="002060"/>
                </a:solidFill>
                <a:cs typeface="Times New Roman" panose="02020603050405020304" pitchFamily="18" charset="0"/>
              </a:rPr>
              <a:t>образовании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63" y="3143250"/>
            <a:ext cx="2590800" cy="10588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a_AvanteTck" panose="020B0502020202020204" pitchFamily="34" charset="-52"/>
              </a:rPr>
              <a:t>Усвоение максимального объёма знаний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27710" y="3165475"/>
            <a:ext cx="2641600" cy="10636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a_AvanteInt" panose="020B0302020202020204" pitchFamily="34" charset="-52"/>
              </a:rPr>
              <a:t>Максимальная творческая активность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61161" y="3143250"/>
            <a:ext cx="2359025" cy="1130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916113" y="2046288"/>
            <a:ext cx="1512887" cy="936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804346" y="2060848"/>
            <a:ext cx="88329" cy="1050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876925" y="2114550"/>
            <a:ext cx="2033588" cy="854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50" name="TextBox 11"/>
          <p:cNvSpPr txBox="1">
            <a:spLocks noChangeArrowheads="1"/>
          </p:cNvSpPr>
          <p:nvPr/>
        </p:nvSpPr>
        <p:spPr bwMode="auto">
          <a:xfrm>
            <a:off x="6514247" y="3214688"/>
            <a:ext cx="23590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b="1" dirty="0" smtClean="0">
                <a:solidFill>
                  <a:srgbClr val="002060"/>
                </a:solidFill>
                <a:latin typeface="a_AvanteInt" pitchFamily="34" charset="-52"/>
              </a:rPr>
              <a:t>Широкий </a:t>
            </a:r>
            <a:r>
              <a:rPr lang="ru-RU" b="1" dirty="0">
                <a:solidFill>
                  <a:srgbClr val="002060"/>
                </a:solidFill>
                <a:latin typeface="a_AvanteInt" pitchFamily="34" charset="-52"/>
              </a:rPr>
              <a:t>спектр практических  навыков и умений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43808" y="548680"/>
            <a:ext cx="3538389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Развиваемые  умения</a:t>
            </a:r>
            <a:endParaRPr lang="ru-RU" sz="2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667" y="3140968"/>
            <a:ext cx="2160587" cy="15129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a_AvanteInt" panose="020B0302020202020204" pitchFamily="34" charset="-52"/>
                <a:ea typeface="Calibri"/>
                <a:cs typeface="Times New Roman"/>
              </a:rPr>
              <a:t>умение самому разрабатывать план своих действий и следовать ему</a:t>
            </a:r>
            <a:endParaRPr lang="ru-RU" sz="1600" b="1" dirty="0">
              <a:solidFill>
                <a:srgbClr val="002060"/>
              </a:solidFill>
              <a:latin typeface="a_AvanteInt" panose="020B0302020202020204" pitchFamily="34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3212976"/>
            <a:ext cx="2305050" cy="18009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  <a:defRPr/>
            </a:pPr>
            <a:r>
              <a:rPr lang="ru-RU" sz="1600" b="1" dirty="0">
                <a:solidFill>
                  <a:srgbClr val="002060"/>
                </a:solidFill>
                <a:latin typeface="a_AvanteTck" panose="020B0502020202020204" pitchFamily="34" charset="-52"/>
                <a:ea typeface="Calibri"/>
                <a:cs typeface="Times New Roman"/>
              </a:rPr>
              <a:t>умение находить нужные ресурсы </a:t>
            </a:r>
            <a:endParaRPr lang="ru-RU" sz="1600" b="1" dirty="0" smtClean="0">
              <a:solidFill>
                <a:srgbClr val="002060"/>
              </a:solidFill>
              <a:latin typeface="a_AvanteTck" panose="020B0502020202020204" pitchFamily="34" charset="-52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_AvanteTck" panose="020B0502020202020204" pitchFamily="34" charset="-52"/>
                <a:ea typeface="Calibri"/>
                <a:cs typeface="Times New Roman"/>
              </a:rPr>
              <a:t>(</a:t>
            </a:r>
            <a:r>
              <a:rPr lang="ru-RU" sz="1600" b="1" dirty="0">
                <a:solidFill>
                  <a:srgbClr val="002060"/>
                </a:solidFill>
                <a:latin typeface="a_AvanteTck" panose="020B0502020202020204" pitchFamily="34" charset="-52"/>
                <a:ea typeface="Calibri"/>
                <a:cs typeface="Times New Roman"/>
              </a:rPr>
              <a:t>в том числе - информационные) для решения своей задачи;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32363" y="3140968"/>
            <a:ext cx="1727200" cy="10081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_AvanteInt" pitchFamily="34" charset="-52"/>
                <a:cs typeface="Calibri" pitchFamily="34" charset="0"/>
              </a:rPr>
              <a:t>умение </a:t>
            </a:r>
            <a:r>
              <a:rPr lang="ru-RU" sz="1600" b="1" dirty="0" smtClean="0">
                <a:solidFill>
                  <a:srgbClr val="002060"/>
                </a:solidFill>
                <a:latin typeface="a_AvanteInt" pitchFamily="34" charset="-52"/>
                <a:cs typeface="Calibri" pitchFamily="34" charset="0"/>
              </a:rPr>
              <a:t>использовать </a:t>
            </a:r>
            <a:r>
              <a:rPr lang="ru-RU" sz="1600" b="1" dirty="0">
                <a:solidFill>
                  <a:srgbClr val="002060"/>
                </a:solidFill>
                <a:latin typeface="a_AvanteInt" pitchFamily="34" charset="-52"/>
                <a:cs typeface="Calibri" pitchFamily="34" charset="0"/>
              </a:rPr>
              <a:t>компьютер</a:t>
            </a:r>
            <a:endParaRPr lang="ru-RU" sz="1600" b="1" dirty="0">
              <a:solidFill>
                <a:srgbClr val="002060"/>
              </a:solidFill>
              <a:latin typeface="a_AvanteInt" pitchFamily="34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59563" y="3000375"/>
            <a:ext cx="2304926" cy="14367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a_AvanteTck" panose="020B0502020202020204" pitchFamily="34" charset="-52"/>
                <a:ea typeface="Calibri"/>
                <a:cs typeface="Times New Roman"/>
              </a:rPr>
              <a:t>умение ориентироваться в  профессиональной области</a:t>
            </a:r>
            <a:endParaRPr lang="ru-RU" sz="1600" b="1" dirty="0">
              <a:solidFill>
                <a:srgbClr val="002060"/>
              </a:solidFill>
              <a:latin typeface="a_AvanteTck" panose="020B0502020202020204" pitchFamily="34" charset="-52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548655" y="1638016"/>
            <a:ext cx="1727200" cy="11572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3738551" y="1638016"/>
            <a:ext cx="287338" cy="1374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550498" y="1638015"/>
            <a:ext cx="288132" cy="11572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156176" y="1638016"/>
            <a:ext cx="1655850" cy="124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47913"/>
            <a:ext cx="7675563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1211155" y="352236"/>
            <a:ext cx="673806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200" b="1" dirty="0">
                <a:solidFill>
                  <a:srgbClr val="002060"/>
                </a:solidFill>
                <a:latin typeface="a_AvanteInt" pitchFamily="34" charset="-52"/>
              </a:rPr>
              <a:t>     </a:t>
            </a:r>
            <a:r>
              <a:rPr lang="ru-RU" altLang="ru-RU" sz="2200" b="1" dirty="0">
                <a:solidFill>
                  <a:srgbClr val="002060"/>
                </a:solidFill>
                <a:latin typeface="+mn-lt"/>
              </a:rPr>
              <a:t>Обучающиеся воспитанники</a:t>
            </a:r>
          </a:p>
          <a:p>
            <a:pPr algn="ctr"/>
            <a:r>
              <a:rPr lang="ru-RU" altLang="ru-RU" sz="2200" b="1" dirty="0">
                <a:solidFill>
                  <a:srgbClr val="002060"/>
                </a:solidFill>
                <a:latin typeface="+mn-lt"/>
              </a:rPr>
              <a:t>систематически участвуют во всероссийских, </a:t>
            </a:r>
          </a:p>
          <a:p>
            <a:pPr algn="ctr"/>
            <a:r>
              <a:rPr lang="ru-RU" altLang="ru-RU" sz="2200" b="1" dirty="0">
                <a:solidFill>
                  <a:srgbClr val="002060"/>
                </a:solidFill>
                <a:latin typeface="+mn-lt"/>
              </a:rPr>
              <a:t>региональных, районных и общешкольных </a:t>
            </a:r>
          </a:p>
          <a:p>
            <a:pPr algn="ctr"/>
            <a:r>
              <a:rPr lang="ru-RU" altLang="ru-RU" sz="2200" b="1" dirty="0" smtClean="0">
                <a:solidFill>
                  <a:srgbClr val="002060"/>
                </a:solidFill>
                <a:latin typeface="+mn-lt"/>
              </a:rPr>
              <a:t>мероприятиях</a:t>
            </a:r>
            <a:endParaRPr lang="ru-RU" altLang="ru-RU" sz="2200"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1306733" y="188640"/>
            <a:ext cx="628136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200" b="1" dirty="0">
                <a:solidFill>
                  <a:srgbClr val="002060"/>
                </a:solidFill>
                <a:latin typeface="+mj-lt"/>
              </a:rPr>
              <a:t>Использование ИКТ-технологий </a:t>
            </a:r>
          </a:p>
          <a:p>
            <a:pPr algn="ctr"/>
            <a:r>
              <a:rPr lang="ru-RU" sz="2200" b="1" dirty="0">
                <a:solidFill>
                  <a:srgbClr val="002060"/>
                </a:solidFill>
                <a:latin typeface="+mj-lt"/>
              </a:rPr>
              <a:t>для участия в олимпиадах</a:t>
            </a:r>
          </a:p>
        </p:txBody>
      </p:sp>
      <p:pic>
        <p:nvPicPr>
          <p:cNvPr id="4" name="Рисунок 3" descr="Фото0480 - Средство просмотра фотографий Windows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1032" y="1360200"/>
            <a:ext cx="6912768" cy="52510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4"/>
          <p:cNvSpPr>
            <a:spLocks noChangeArrowheads="1"/>
          </p:cNvSpPr>
          <p:nvPr/>
        </p:nvSpPr>
        <p:spPr bwMode="auto">
          <a:xfrm>
            <a:off x="1259632" y="141122"/>
            <a:ext cx="6552728" cy="83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200" b="1" dirty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Использование в обучении игровых технологий </a:t>
            </a:r>
          </a:p>
        </p:txBody>
      </p:sp>
      <p:pic>
        <p:nvPicPr>
          <p:cNvPr id="7" name="Рисунок 6" descr="Фото0475 - Средство просмотра фотографий Windows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1340768"/>
            <a:ext cx="7560840" cy="45765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3016</TotalTime>
  <Words>665</Words>
  <Application>Microsoft Office PowerPoint</Application>
  <PresentationFormat>Экран (4:3)</PresentationFormat>
  <Paragraphs>119</Paragraphs>
  <Slides>44</Slides>
  <Notes>30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6" baseType="lpstr">
      <vt:lpstr>Тема1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</dc:creator>
  <cp:lastModifiedBy>RePack by Diakov</cp:lastModifiedBy>
  <cp:revision>273</cp:revision>
  <dcterms:created xsi:type="dcterms:W3CDTF">2003-11-08T01:04:27Z</dcterms:created>
  <dcterms:modified xsi:type="dcterms:W3CDTF">2017-08-19T20:15:18Z</dcterms:modified>
</cp:coreProperties>
</file>