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3" r:id="rId1"/>
    <p:sldMasterId id="2147483876" r:id="rId2"/>
  </p:sldMasterIdLst>
  <p:sldIdLst>
    <p:sldId id="256" r:id="rId3"/>
    <p:sldId id="257" r:id="rId4"/>
    <p:sldId id="258" r:id="rId5"/>
    <p:sldId id="263" r:id="rId6"/>
    <p:sldId id="265" r:id="rId7"/>
    <p:sldId id="266" r:id="rId8"/>
    <p:sldId id="267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798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5D4275-204C-4F4C-9EEF-420E3058BF36}" type="doc">
      <dgm:prSet loTypeId="urn:microsoft.com/office/officeart/2005/8/layout/chevron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06946F-D8F0-4E89-9715-313AE4AA9235}">
      <dgm:prSet phldrT="[Текст]"/>
      <dgm:spPr/>
      <dgm:t>
        <a:bodyPr/>
        <a:lstStyle/>
        <a:p>
          <a:r>
            <a:rPr lang="ru-RU" dirty="0" smtClean="0"/>
            <a:t>1.</a:t>
          </a:r>
          <a:endParaRPr lang="ru-RU" dirty="0"/>
        </a:p>
      </dgm:t>
    </dgm:pt>
    <dgm:pt modelId="{798C61E8-43D0-4886-A49C-CE7E90DD0C52}" type="parTrans" cxnId="{CB4A4D1E-37A1-4E3B-BABA-D5D216B9B2DC}">
      <dgm:prSet/>
      <dgm:spPr/>
      <dgm:t>
        <a:bodyPr/>
        <a:lstStyle/>
        <a:p>
          <a:endParaRPr lang="ru-RU"/>
        </a:p>
      </dgm:t>
    </dgm:pt>
    <dgm:pt modelId="{E7324077-6C39-482B-9B6C-E24A9FCD807A}" type="sibTrans" cxnId="{CB4A4D1E-37A1-4E3B-BABA-D5D216B9B2DC}">
      <dgm:prSet/>
      <dgm:spPr/>
      <dgm:t>
        <a:bodyPr/>
        <a:lstStyle/>
        <a:p>
          <a:endParaRPr lang="ru-RU"/>
        </a:p>
      </dgm:t>
    </dgm:pt>
    <dgm:pt modelId="{22B9B8A5-DDAD-4236-A0F6-E4A89B534F90}">
      <dgm:prSet phldrT="[Текст]" custT="1"/>
      <dgm:spPr/>
      <dgm:t>
        <a:bodyPr/>
        <a:lstStyle/>
        <a:p>
          <a:r>
            <a:rPr lang="ru-RU" sz="2200" b="1" i="1" dirty="0" smtClean="0">
              <a:effectLst/>
            </a:rPr>
            <a:t>широта </a:t>
          </a:r>
          <a:r>
            <a:rPr lang="ru-RU" sz="2200" b="1" dirty="0" smtClean="0">
              <a:effectLst/>
            </a:rPr>
            <a:t> </a:t>
          </a:r>
          <a:r>
            <a:rPr lang="ru-RU" sz="2200" dirty="0" smtClean="0"/>
            <a:t>– какие субъекты, объекты, процессы и явления включены в данную образовательную среду;</a:t>
          </a:r>
          <a:endParaRPr lang="ru-RU" sz="2200" dirty="0"/>
        </a:p>
      </dgm:t>
    </dgm:pt>
    <dgm:pt modelId="{6697F29E-6C23-49F7-9B41-B86CB6C4E9E1}" type="parTrans" cxnId="{923CC4EA-0BB9-411C-AA1E-3B9F89564208}">
      <dgm:prSet/>
      <dgm:spPr/>
      <dgm:t>
        <a:bodyPr/>
        <a:lstStyle/>
        <a:p>
          <a:endParaRPr lang="ru-RU"/>
        </a:p>
      </dgm:t>
    </dgm:pt>
    <dgm:pt modelId="{0FB41D4D-6832-4644-9310-E306766BA529}" type="sibTrans" cxnId="{923CC4EA-0BB9-411C-AA1E-3B9F89564208}">
      <dgm:prSet/>
      <dgm:spPr/>
      <dgm:t>
        <a:bodyPr/>
        <a:lstStyle/>
        <a:p>
          <a:endParaRPr lang="ru-RU"/>
        </a:p>
      </dgm:t>
    </dgm:pt>
    <dgm:pt modelId="{61A99FB2-BD72-4E8C-A1FE-67BDAE7DAE53}">
      <dgm:prSet phldrT="[Текст]"/>
      <dgm:spPr/>
      <dgm:t>
        <a:bodyPr/>
        <a:lstStyle/>
        <a:p>
          <a:r>
            <a:rPr lang="ru-RU" dirty="0" smtClean="0"/>
            <a:t>2.</a:t>
          </a:r>
          <a:endParaRPr lang="ru-RU" dirty="0"/>
        </a:p>
      </dgm:t>
    </dgm:pt>
    <dgm:pt modelId="{10DD3DF3-65F3-4CB3-9915-A08561B542C6}" type="parTrans" cxnId="{C1D00541-E23B-4DAE-A3FD-4F03607DA2AA}">
      <dgm:prSet/>
      <dgm:spPr/>
      <dgm:t>
        <a:bodyPr/>
        <a:lstStyle/>
        <a:p>
          <a:endParaRPr lang="ru-RU"/>
        </a:p>
      </dgm:t>
    </dgm:pt>
    <dgm:pt modelId="{0713F8B9-12F4-4052-A0CE-3D374547F1A0}" type="sibTrans" cxnId="{C1D00541-E23B-4DAE-A3FD-4F03607DA2AA}">
      <dgm:prSet/>
      <dgm:spPr/>
      <dgm:t>
        <a:bodyPr/>
        <a:lstStyle/>
        <a:p>
          <a:endParaRPr lang="ru-RU"/>
        </a:p>
      </dgm:t>
    </dgm:pt>
    <dgm:pt modelId="{CE0672BC-1810-4F3E-A50F-D87CA945302A}">
      <dgm:prSet phldrT="[Текст]" custT="1"/>
      <dgm:spPr/>
      <dgm:t>
        <a:bodyPr/>
        <a:lstStyle/>
        <a:p>
          <a:r>
            <a:rPr lang="ru-RU" sz="2200" b="1" i="1" dirty="0" smtClean="0">
              <a:effectLst/>
            </a:rPr>
            <a:t>интенсивность</a:t>
          </a:r>
          <a:r>
            <a:rPr lang="ru-RU" sz="2200" dirty="0" smtClean="0"/>
            <a:t> – показывает степень насыщенности ее условиями, влияниями, возможностями среды;</a:t>
          </a:r>
          <a:endParaRPr lang="ru-RU" sz="2200" dirty="0"/>
        </a:p>
      </dgm:t>
    </dgm:pt>
    <dgm:pt modelId="{54EE7C11-2E34-4C40-8914-EDE3A6D65D20}" type="parTrans" cxnId="{27041B88-6E78-4C89-96C6-894DE7F0EBF6}">
      <dgm:prSet/>
      <dgm:spPr/>
      <dgm:t>
        <a:bodyPr/>
        <a:lstStyle/>
        <a:p>
          <a:endParaRPr lang="ru-RU"/>
        </a:p>
      </dgm:t>
    </dgm:pt>
    <dgm:pt modelId="{CB2B6A21-2D4C-4B2F-B169-6DCA22C5AF85}" type="sibTrans" cxnId="{27041B88-6E78-4C89-96C6-894DE7F0EBF6}">
      <dgm:prSet/>
      <dgm:spPr/>
      <dgm:t>
        <a:bodyPr/>
        <a:lstStyle/>
        <a:p>
          <a:endParaRPr lang="ru-RU"/>
        </a:p>
      </dgm:t>
    </dgm:pt>
    <dgm:pt modelId="{80670619-7C7D-4D87-9046-602EE059B4D9}">
      <dgm:prSet phldrT="[Текст]"/>
      <dgm:spPr/>
      <dgm:t>
        <a:bodyPr/>
        <a:lstStyle/>
        <a:p>
          <a:r>
            <a:rPr lang="ru-RU" dirty="0" smtClean="0"/>
            <a:t>3.</a:t>
          </a:r>
          <a:endParaRPr lang="ru-RU" dirty="0"/>
        </a:p>
      </dgm:t>
    </dgm:pt>
    <dgm:pt modelId="{40DFB227-FBFE-4E31-AAFD-1B00C91A5DFA}" type="parTrans" cxnId="{52AAED17-48A0-44BE-A519-A175314B5AAC}">
      <dgm:prSet/>
      <dgm:spPr/>
      <dgm:t>
        <a:bodyPr/>
        <a:lstStyle/>
        <a:p>
          <a:endParaRPr lang="ru-RU"/>
        </a:p>
      </dgm:t>
    </dgm:pt>
    <dgm:pt modelId="{D59737BD-BCD3-4A87-A9A6-4DD49ABD5B66}" type="sibTrans" cxnId="{52AAED17-48A0-44BE-A519-A175314B5AAC}">
      <dgm:prSet/>
      <dgm:spPr/>
      <dgm:t>
        <a:bodyPr/>
        <a:lstStyle/>
        <a:p>
          <a:endParaRPr lang="ru-RU"/>
        </a:p>
      </dgm:t>
    </dgm:pt>
    <dgm:pt modelId="{7EC1B4FB-345B-4663-9629-2C9C3066E505}">
      <dgm:prSet phldrT="[Текст]" custT="1"/>
      <dgm:spPr/>
      <dgm:t>
        <a:bodyPr/>
        <a:lstStyle/>
        <a:p>
          <a:r>
            <a:rPr lang="ru-RU" sz="2200" b="1" i="1" dirty="0" smtClean="0">
              <a:effectLst/>
            </a:rPr>
            <a:t>модальность</a:t>
          </a:r>
          <a:r>
            <a:rPr lang="ru-RU" sz="2200" dirty="0" smtClean="0"/>
            <a:t> – наличие или отсутствие условий и возможностей для развития активности человека и его личной свободы;</a:t>
          </a:r>
          <a:endParaRPr lang="ru-RU" sz="2200" dirty="0"/>
        </a:p>
      </dgm:t>
    </dgm:pt>
    <dgm:pt modelId="{9521362B-2E27-4803-9861-5F87482B5383}" type="parTrans" cxnId="{03497CFF-F8DB-4533-A324-E7D31234E897}">
      <dgm:prSet/>
      <dgm:spPr/>
      <dgm:t>
        <a:bodyPr/>
        <a:lstStyle/>
        <a:p>
          <a:endParaRPr lang="ru-RU"/>
        </a:p>
      </dgm:t>
    </dgm:pt>
    <dgm:pt modelId="{2AB8E23D-A4A8-4045-9CCA-E99487D71716}" type="sibTrans" cxnId="{03497CFF-F8DB-4533-A324-E7D31234E897}">
      <dgm:prSet/>
      <dgm:spPr/>
      <dgm:t>
        <a:bodyPr/>
        <a:lstStyle/>
        <a:p>
          <a:endParaRPr lang="ru-RU"/>
        </a:p>
      </dgm:t>
    </dgm:pt>
    <dgm:pt modelId="{348C2332-2733-4A21-85EC-46B72B35ABA8}" type="pres">
      <dgm:prSet presAssocID="{B45D4275-204C-4F4C-9EEF-420E3058BF3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5164E4-CEC6-49E3-B078-23496104F747}" type="pres">
      <dgm:prSet presAssocID="{8306946F-D8F0-4E89-9715-313AE4AA9235}" presName="composite" presStyleCnt="0"/>
      <dgm:spPr/>
    </dgm:pt>
    <dgm:pt modelId="{FEF1B2EE-E605-4C34-A187-FE7428D668C8}" type="pres">
      <dgm:prSet presAssocID="{8306946F-D8F0-4E89-9715-313AE4AA923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40125F-E217-4B9E-97D3-32E8ACF2A2C0}" type="pres">
      <dgm:prSet presAssocID="{8306946F-D8F0-4E89-9715-313AE4AA9235}" presName="descendantText" presStyleLbl="alignAcc1" presStyleIdx="0" presStyleCnt="3" custScaleY="1492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B4ADBA-3691-4801-AD98-A2BC97BE440F}" type="pres">
      <dgm:prSet presAssocID="{E7324077-6C39-482B-9B6C-E24A9FCD807A}" presName="sp" presStyleCnt="0"/>
      <dgm:spPr/>
    </dgm:pt>
    <dgm:pt modelId="{DF9D35A9-918A-4238-99B2-9987BB17599C}" type="pres">
      <dgm:prSet presAssocID="{61A99FB2-BD72-4E8C-A1FE-67BDAE7DAE53}" presName="composite" presStyleCnt="0"/>
      <dgm:spPr/>
    </dgm:pt>
    <dgm:pt modelId="{25576271-C155-40B4-B6B1-EA8A280D15E9}" type="pres">
      <dgm:prSet presAssocID="{61A99FB2-BD72-4E8C-A1FE-67BDAE7DAE5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22F24A-7096-4C2D-AA67-9B6E3957B912}" type="pres">
      <dgm:prSet presAssocID="{61A99FB2-BD72-4E8C-A1FE-67BDAE7DAE53}" presName="descendantText" presStyleLbl="alignAcc1" presStyleIdx="1" presStyleCnt="3" custScaleY="1417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5EA9D9-C8B5-4BE1-A4F6-0835005EA83F}" type="pres">
      <dgm:prSet presAssocID="{0713F8B9-12F4-4052-A0CE-3D374547F1A0}" presName="sp" presStyleCnt="0"/>
      <dgm:spPr/>
    </dgm:pt>
    <dgm:pt modelId="{824BA1BA-3F8D-4279-871D-8C8EE954299D}" type="pres">
      <dgm:prSet presAssocID="{80670619-7C7D-4D87-9046-602EE059B4D9}" presName="composite" presStyleCnt="0"/>
      <dgm:spPr/>
    </dgm:pt>
    <dgm:pt modelId="{1EC0CA22-C525-474A-8DD0-BBDEE562392D}" type="pres">
      <dgm:prSet presAssocID="{80670619-7C7D-4D87-9046-602EE059B4D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D2810C-0DAA-49B7-8788-954945353A67}" type="pres">
      <dgm:prSet presAssocID="{80670619-7C7D-4D87-9046-602EE059B4D9}" presName="descendantText" presStyleLbl="alignAcc1" presStyleIdx="2" presStyleCnt="3" custScaleY="1810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AAED17-48A0-44BE-A519-A175314B5AAC}" srcId="{B45D4275-204C-4F4C-9EEF-420E3058BF36}" destId="{80670619-7C7D-4D87-9046-602EE059B4D9}" srcOrd="2" destOrd="0" parTransId="{40DFB227-FBFE-4E31-AAFD-1B00C91A5DFA}" sibTransId="{D59737BD-BCD3-4A87-A9A6-4DD49ABD5B66}"/>
    <dgm:cxn modelId="{55D3ED81-692D-492C-BB5F-88656354A99A}" type="presOf" srcId="{22B9B8A5-DDAD-4236-A0F6-E4A89B534F90}" destId="{1E40125F-E217-4B9E-97D3-32E8ACF2A2C0}" srcOrd="0" destOrd="0" presId="urn:microsoft.com/office/officeart/2005/8/layout/chevron2"/>
    <dgm:cxn modelId="{614D5D3D-04B2-4CDD-9510-E5C3A4BAB95B}" type="presOf" srcId="{7EC1B4FB-345B-4663-9629-2C9C3066E505}" destId="{FBD2810C-0DAA-49B7-8788-954945353A67}" srcOrd="0" destOrd="0" presId="urn:microsoft.com/office/officeart/2005/8/layout/chevron2"/>
    <dgm:cxn modelId="{27041B88-6E78-4C89-96C6-894DE7F0EBF6}" srcId="{61A99FB2-BD72-4E8C-A1FE-67BDAE7DAE53}" destId="{CE0672BC-1810-4F3E-A50F-D87CA945302A}" srcOrd="0" destOrd="0" parTransId="{54EE7C11-2E34-4C40-8914-EDE3A6D65D20}" sibTransId="{CB2B6A21-2D4C-4B2F-B169-6DCA22C5AF85}"/>
    <dgm:cxn modelId="{006AB2A5-9B5E-4B03-9C63-AE40E988E6F1}" type="presOf" srcId="{B45D4275-204C-4F4C-9EEF-420E3058BF36}" destId="{348C2332-2733-4A21-85EC-46B72B35ABA8}" srcOrd="0" destOrd="0" presId="urn:microsoft.com/office/officeart/2005/8/layout/chevron2"/>
    <dgm:cxn modelId="{03497CFF-F8DB-4533-A324-E7D31234E897}" srcId="{80670619-7C7D-4D87-9046-602EE059B4D9}" destId="{7EC1B4FB-345B-4663-9629-2C9C3066E505}" srcOrd="0" destOrd="0" parTransId="{9521362B-2E27-4803-9861-5F87482B5383}" sibTransId="{2AB8E23D-A4A8-4045-9CCA-E99487D71716}"/>
    <dgm:cxn modelId="{CB4A4D1E-37A1-4E3B-BABA-D5D216B9B2DC}" srcId="{B45D4275-204C-4F4C-9EEF-420E3058BF36}" destId="{8306946F-D8F0-4E89-9715-313AE4AA9235}" srcOrd="0" destOrd="0" parTransId="{798C61E8-43D0-4886-A49C-CE7E90DD0C52}" sibTransId="{E7324077-6C39-482B-9B6C-E24A9FCD807A}"/>
    <dgm:cxn modelId="{923CC4EA-0BB9-411C-AA1E-3B9F89564208}" srcId="{8306946F-D8F0-4E89-9715-313AE4AA9235}" destId="{22B9B8A5-DDAD-4236-A0F6-E4A89B534F90}" srcOrd="0" destOrd="0" parTransId="{6697F29E-6C23-49F7-9B41-B86CB6C4E9E1}" sibTransId="{0FB41D4D-6832-4644-9310-E306766BA529}"/>
    <dgm:cxn modelId="{578B705E-D230-488D-AA6B-6AF81FBA588B}" type="presOf" srcId="{CE0672BC-1810-4F3E-A50F-D87CA945302A}" destId="{2F22F24A-7096-4C2D-AA67-9B6E3957B912}" srcOrd="0" destOrd="0" presId="urn:microsoft.com/office/officeart/2005/8/layout/chevron2"/>
    <dgm:cxn modelId="{144AC8A4-EDB2-4204-842B-782001FA6A58}" type="presOf" srcId="{8306946F-D8F0-4E89-9715-313AE4AA9235}" destId="{FEF1B2EE-E605-4C34-A187-FE7428D668C8}" srcOrd="0" destOrd="0" presId="urn:microsoft.com/office/officeart/2005/8/layout/chevron2"/>
    <dgm:cxn modelId="{C1D00541-E23B-4DAE-A3FD-4F03607DA2AA}" srcId="{B45D4275-204C-4F4C-9EEF-420E3058BF36}" destId="{61A99FB2-BD72-4E8C-A1FE-67BDAE7DAE53}" srcOrd="1" destOrd="0" parTransId="{10DD3DF3-65F3-4CB3-9915-A08561B542C6}" sibTransId="{0713F8B9-12F4-4052-A0CE-3D374547F1A0}"/>
    <dgm:cxn modelId="{E0C8A992-1708-4A53-A6A4-0052112D832A}" type="presOf" srcId="{80670619-7C7D-4D87-9046-602EE059B4D9}" destId="{1EC0CA22-C525-474A-8DD0-BBDEE562392D}" srcOrd="0" destOrd="0" presId="urn:microsoft.com/office/officeart/2005/8/layout/chevron2"/>
    <dgm:cxn modelId="{0DF09E27-3998-4E0B-B508-8052401C8409}" type="presOf" srcId="{61A99FB2-BD72-4E8C-A1FE-67BDAE7DAE53}" destId="{25576271-C155-40B4-B6B1-EA8A280D15E9}" srcOrd="0" destOrd="0" presId="urn:microsoft.com/office/officeart/2005/8/layout/chevron2"/>
    <dgm:cxn modelId="{CF10D2C3-9A24-4CD5-9ED2-99501A7A6A86}" type="presParOf" srcId="{348C2332-2733-4A21-85EC-46B72B35ABA8}" destId="{945164E4-CEC6-49E3-B078-23496104F747}" srcOrd="0" destOrd="0" presId="urn:microsoft.com/office/officeart/2005/8/layout/chevron2"/>
    <dgm:cxn modelId="{C0AEB357-27A2-4EE5-80E5-0AA25C84A030}" type="presParOf" srcId="{945164E4-CEC6-49E3-B078-23496104F747}" destId="{FEF1B2EE-E605-4C34-A187-FE7428D668C8}" srcOrd="0" destOrd="0" presId="urn:microsoft.com/office/officeart/2005/8/layout/chevron2"/>
    <dgm:cxn modelId="{5E0DCE2A-9137-4CF4-A211-E47A114B2705}" type="presParOf" srcId="{945164E4-CEC6-49E3-B078-23496104F747}" destId="{1E40125F-E217-4B9E-97D3-32E8ACF2A2C0}" srcOrd="1" destOrd="0" presId="urn:microsoft.com/office/officeart/2005/8/layout/chevron2"/>
    <dgm:cxn modelId="{4EF46D2E-F3AA-49FB-8737-EF45FF23C0EC}" type="presParOf" srcId="{348C2332-2733-4A21-85EC-46B72B35ABA8}" destId="{DBB4ADBA-3691-4801-AD98-A2BC97BE440F}" srcOrd="1" destOrd="0" presId="urn:microsoft.com/office/officeart/2005/8/layout/chevron2"/>
    <dgm:cxn modelId="{846F8D82-9C6F-4285-8941-17014B1CD1A7}" type="presParOf" srcId="{348C2332-2733-4A21-85EC-46B72B35ABA8}" destId="{DF9D35A9-918A-4238-99B2-9987BB17599C}" srcOrd="2" destOrd="0" presId="urn:microsoft.com/office/officeart/2005/8/layout/chevron2"/>
    <dgm:cxn modelId="{D48B2A01-85D2-4FF1-985F-D849153D36C8}" type="presParOf" srcId="{DF9D35A9-918A-4238-99B2-9987BB17599C}" destId="{25576271-C155-40B4-B6B1-EA8A280D15E9}" srcOrd="0" destOrd="0" presId="urn:microsoft.com/office/officeart/2005/8/layout/chevron2"/>
    <dgm:cxn modelId="{4B7C2A10-35F2-43E0-A5EC-FD196D685036}" type="presParOf" srcId="{DF9D35A9-918A-4238-99B2-9987BB17599C}" destId="{2F22F24A-7096-4C2D-AA67-9B6E3957B912}" srcOrd="1" destOrd="0" presId="urn:microsoft.com/office/officeart/2005/8/layout/chevron2"/>
    <dgm:cxn modelId="{97269663-D4A1-4370-9B46-27CB2D68073A}" type="presParOf" srcId="{348C2332-2733-4A21-85EC-46B72B35ABA8}" destId="{665EA9D9-C8B5-4BE1-A4F6-0835005EA83F}" srcOrd="3" destOrd="0" presId="urn:microsoft.com/office/officeart/2005/8/layout/chevron2"/>
    <dgm:cxn modelId="{F01A54C5-72AE-48BF-A448-04A34C5B7F6D}" type="presParOf" srcId="{348C2332-2733-4A21-85EC-46B72B35ABA8}" destId="{824BA1BA-3F8D-4279-871D-8C8EE954299D}" srcOrd="4" destOrd="0" presId="urn:microsoft.com/office/officeart/2005/8/layout/chevron2"/>
    <dgm:cxn modelId="{C45764BB-BD71-409E-8E23-79245CD664E5}" type="presParOf" srcId="{824BA1BA-3F8D-4279-871D-8C8EE954299D}" destId="{1EC0CA22-C525-474A-8DD0-BBDEE562392D}" srcOrd="0" destOrd="0" presId="urn:microsoft.com/office/officeart/2005/8/layout/chevron2"/>
    <dgm:cxn modelId="{4162FDED-4328-416E-A6D3-2F612291B721}" type="presParOf" srcId="{824BA1BA-3F8D-4279-871D-8C8EE954299D}" destId="{FBD2810C-0DAA-49B7-8788-954945353A6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5D4275-204C-4F4C-9EEF-420E3058BF36}" type="doc">
      <dgm:prSet loTypeId="urn:microsoft.com/office/officeart/2005/8/layout/chevron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06946F-D8F0-4E89-9715-313AE4AA9235}">
      <dgm:prSet phldrT="[Текст]"/>
      <dgm:spPr/>
      <dgm:t>
        <a:bodyPr/>
        <a:lstStyle/>
        <a:p>
          <a:r>
            <a:rPr lang="ru-RU" dirty="0" smtClean="0"/>
            <a:t>4.</a:t>
          </a:r>
          <a:endParaRPr lang="ru-RU" dirty="0"/>
        </a:p>
      </dgm:t>
    </dgm:pt>
    <dgm:pt modelId="{798C61E8-43D0-4886-A49C-CE7E90DD0C52}" type="parTrans" cxnId="{CB4A4D1E-37A1-4E3B-BABA-D5D216B9B2DC}">
      <dgm:prSet/>
      <dgm:spPr/>
      <dgm:t>
        <a:bodyPr/>
        <a:lstStyle/>
        <a:p>
          <a:endParaRPr lang="ru-RU"/>
        </a:p>
      </dgm:t>
    </dgm:pt>
    <dgm:pt modelId="{E7324077-6C39-482B-9B6C-E24A9FCD807A}" type="sibTrans" cxnId="{CB4A4D1E-37A1-4E3B-BABA-D5D216B9B2DC}">
      <dgm:prSet/>
      <dgm:spPr/>
      <dgm:t>
        <a:bodyPr/>
        <a:lstStyle/>
        <a:p>
          <a:endParaRPr lang="ru-RU"/>
        </a:p>
      </dgm:t>
    </dgm:pt>
    <dgm:pt modelId="{61A99FB2-BD72-4E8C-A1FE-67BDAE7DAE53}">
      <dgm:prSet phldrT="[Текст]"/>
      <dgm:spPr/>
      <dgm:t>
        <a:bodyPr/>
        <a:lstStyle/>
        <a:p>
          <a:r>
            <a:rPr lang="ru-RU" dirty="0" smtClean="0"/>
            <a:t>5.</a:t>
          </a:r>
          <a:endParaRPr lang="ru-RU" dirty="0"/>
        </a:p>
      </dgm:t>
    </dgm:pt>
    <dgm:pt modelId="{10DD3DF3-65F3-4CB3-9915-A08561B542C6}" type="parTrans" cxnId="{C1D00541-E23B-4DAE-A3FD-4F03607DA2AA}">
      <dgm:prSet/>
      <dgm:spPr/>
      <dgm:t>
        <a:bodyPr/>
        <a:lstStyle/>
        <a:p>
          <a:endParaRPr lang="ru-RU"/>
        </a:p>
      </dgm:t>
    </dgm:pt>
    <dgm:pt modelId="{0713F8B9-12F4-4052-A0CE-3D374547F1A0}" type="sibTrans" cxnId="{C1D00541-E23B-4DAE-A3FD-4F03607DA2AA}">
      <dgm:prSet/>
      <dgm:spPr/>
      <dgm:t>
        <a:bodyPr/>
        <a:lstStyle/>
        <a:p>
          <a:endParaRPr lang="ru-RU"/>
        </a:p>
      </dgm:t>
    </dgm:pt>
    <dgm:pt modelId="{80670619-7C7D-4D87-9046-602EE059B4D9}">
      <dgm:prSet phldrT="[Текст]"/>
      <dgm:spPr/>
      <dgm:t>
        <a:bodyPr/>
        <a:lstStyle/>
        <a:p>
          <a:r>
            <a:rPr lang="ru-RU" dirty="0" smtClean="0"/>
            <a:t>6.</a:t>
          </a:r>
          <a:endParaRPr lang="ru-RU" dirty="0"/>
        </a:p>
      </dgm:t>
    </dgm:pt>
    <dgm:pt modelId="{40DFB227-FBFE-4E31-AAFD-1B00C91A5DFA}" type="parTrans" cxnId="{52AAED17-48A0-44BE-A519-A175314B5AAC}">
      <dgm:prSet/>
      <dgm:spPr/>
      <dgm:t>
        <a:bodyPr/>
        <a:lstStyle/>
        <a:p>
          <a:endParaRPr lang="ru-RU"/>
        </a:p>
      </dgm:t>
    </dgm:pt>
    <dgm:pt modelId="{D59737BD-BCD3-4A87-A9A6-4DD49ABD5B66}" type="sibTrans" cxnId="{52AAED17-48A0-44BE-A519-A175314B5AAC}">
      <dgm:prSet/>
      <dgm:spPr/>
      <dgm:t>
        <a:bodyPr/>
        <a:lstStyle/>
        <a:p>
          <a:endParaRPr lang="ru-RU"/>
        </a:p>
      </dgm:t>
    </dgm:pt>
    <dgm:pt modelId="{328E9586-18A2-4766-95BF-583719A4C868}">
      <dgm:prSet custT="1"/>
      <dgm:spPr/>
      <dgm:t>
        <a:bodyPr/>
        <a:lstStyle/>
        <a:p>
          <a:r>
            <a:rPr lang="ru-RU" sz="2200" b="1" i="1" dirty="0" smtClean="0">
              <a:effectLst/>
            </a:rPr>
            <a:t>степень осознанности</a:t>
          </a:r>
          <a:r>
            <a:rPr lang="ru-RU" sz="2200" b="1" dirty="0" smtClean="0">
              <a:effectLst/>
            </a:rPr>
            <a:t> </a:t>
          </a:r>
          <a:r>
            <a:rPr lang="ru-RU" sz="2200" dirty="0" smtClean="0"/>
            <a:t>– включенность в нее всех субъектов образовательного процесса; </a:t>
          </a:r>
          <a:endParaRPr lang="ru-RU" sz="2200" dirty="0"/>
        </a:p>
      </dgm:t>
    </dgm:pt>
    <dgm:pt modelId="{F0680030-47B4-42D6-8081-8155C7DCD1AC}" type="parTrans" cxnId="{3A38D567-4DC0-4918-A5BB-233116AB69C8}">
      <dgm:prSet/>
      <dgm:spPr/>
      <dgm:t>
        <a:bodyPr/>
        <a:lstStyle/>
        <a:p>
          <a:endParaRPr lang="ru-RU"/>
        </a:p>
      </dgm:t>
    </dgm:pt>
    <dgm:pt modelId="{07C3EDB6-3906-46BD-A780-8289E558F8D2}" type="sibTrans" cxnId="{3A38D567-4DC0-4918-A5BB-233116AB69C8}">
      <dgm:prSet/>
      <dgm:spPr/>
      <dgm:t>
        <a:bodyPr/>
        <a:lstStyle/>
        <a:p>
          <a:endParaRPr lang="ru-RU"/>
        </a:p>
      </dgm:t>
    </dgm:pt>
    <dgm:pt modelId="{9911D5E4-E8A1-4097-877D-1F17E4FDA5B1}">
      <dgm:prSet custT="1"/>
      <dgm:spPr/>
      <dgm:t>
        <a:bodyPr/>
        <a:lstStyle/>
        <a:p>
          <a:r>
            <a:rPr lang="ru-RU" sz="2200" b="1" i="1" dirty="0" smtClean="0">
              <a:solidFill>
                <a:schemeClr val="tx1"/>
              </a:solidFill>
              <a:effectLst/>
            </a:rPr>
            <a:t>устойчивость</a:t>
          </a:r>
          <a:r>
            <a:rPr lang="ru-RU" sz="2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200" dirty="0" smtClean="0">
              <a:solidFill>
                <a:schemeClr val="tx1"/>
              </a:solidFill>
            </a:rPr>
            <a:t>– стабильность во времени</a:t>
          </a:r>
          <a:r>
            <a:rPr lang="ru-RU" sz="2800" dirty="0" smtClean="0">
              <a:solidFill>
                <a:schemeClr val="tx1"/>
              </a:solidFill>
            </a:rPr>
            <a:t>; </a:t>
          </a:r>
          <a:endParaRPr lang="ru-RU" sz="2800" dirty="0">
            <a:solidFill>
              <a:schemeClr val="tx1"/>
            </a:solidFill>
          </a:endParaRPr>
        </a:p>
      </dgm:t>
    </dgm:pt>
    <dgm:pt modelId="{5A68AF22-3E48-4B3C-B104-A3B3E90E473D}" type="parTrans" cxnId="{39D24AF7-BF94-4A9A-B6C3-320DE537947B}">
      <dgm:prSet/>
      <dgm:spPr/>
      <dgm:t>
        <a:bodyPr/>
        <a:lstStyle/>
        <a:p>
          <a:endParaRPr lang="ru-RU"/>
        </a:p>
      </dgm:t>
    </dgm:pt>
    <dgm:pt modelId="{4BC6B15D-A0B2-4FCF-B32D-626E9103A44D}" type="sibTrans" cxnId="{39D24AF7-BF94-4A9A-B6C3-320DE537947B}">
      <dgm:prSet/>
      <dgm:spPr/>
      <dgm:t>
        <a:bodyPr/>
        <a:lstStyle/>
        <a:p>
          <a:endParaRPr lang="ru-RU"/>
        </a:p>
      </dgm:t>
    </dgm:pt>
    <dgm:pt modelId="{0B6B9FAE-1DA6-4D93-B62B-F83D259FFFA0}">
      <dgm:prSet custT="1"/>
      <dgm:spPr/>
      <dgm:t>
        <a:bodyPr/>
        <a:lstStyle/>
        <a:p>
          <a:r>
            <a:rPr lang="ru-RU" sz="2200" b="1" i="1" dirty="0" smtClean="0">
              <a:solidFill>
                <a:schemeClr val="tx1"/>
              </a:solidFill>
              <a:effectLst/>
            </a:rPr>
            <a:t>эмоциональность</a:t>
          </a:r>
          <a:r>
            <a:rPr lang="ru-RU" sz="2200" b="1" dirty="0" smtClean="0">
              <a:solidFill>
                <a:schemeClr val="tx1"/>
              </a:solidFill>
              <a:effectLst/>
            </a:rPr>
            <a:t> –</a:t>
          </a:r>
          <a:r>
            <a:rPr lang="ru-RU" sz="2200" dirty="0" smtClean="0">
              <a:solidFill>
                <a:schemeClr val="tx1"/>
              </a:solidFill>
            </a:rPr>
            <a:t> соотношение в ней эмоционального и рационального компонентов; </a:t>
          </a:r>
          <a:endParaRPr lang="ru-RU" sz="2200" dirty="0">
            <a:solidFill>
              <a:schemeClr val="tx1"/>
            </a:solidFill>
          </a:endParaRPr>
        </a:p>
      </dgm:t>
    </dgm:pt>
    <dgm:pt modelId="{6902F566-260A-4DDB-902B-3314D629E09E}" type="parTrans" cxnId="{11A7CA70-7AE5-4558-81C5-D39BF38E5AE3}">
      <dgm:prSet/>
      <dgm:spPr/>
      <dgm:t>
        <a:bodyPr/>
        <a:lstStyle/>
        <a:p>
          <a:endParaRPr lang="ru-RU"/>
        </a:p>
      </dgm:t>
    </dgm:pt>
    <dgm:pt modelId="{7F789F1A-C2F9-4082-BEA8-D7859A268503}" type="sibTrans" cxnId="{11A7CA70-7AE5-4558-81C5-D39BF38E5AE3}">
      <dgm:prSet/>
      <dgm:spPr/>
      <dgm:t>
        <a:bodyPr/>
        <a:lstStyle/>
        <a:p>
          <a:endParaRPr lang="ru-RU"/>
        </a:p>
      </dgm:t>
    </dgm:pt>
    <dgm:pt modelId="{348C2332-2733-4A21-85EC-46B72B35ABA8}" type="pres">
      <dgm:prSet presAssocID="{B45D4275-204C-4F4C-9EEF-420E3058BF3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5164E4-CEC6-49E3-B078-23496104F747}" type="pres">
      <dgm:prSet presAssocID="{8306946F-D8F0-4E89-9715-313AE4AA9235}" presName="composite" presStyleCnt="0"/>
      <dgm:spPr/>
    </dgm:pt>
    <dgm:pt modelId="{FEF1B2EE-E605-4C34-A187-FE7428D668C8}" type="pres">
      <dgm:prSet presAssocID="{8306946F-D8F0-4E89-9715-313AE4AA923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40125F-E217-4B9E-97D3-32E8ACF2A2C0}" type="pres">
      <dgm:prSet presAssocID="{8306946F-D8F0-4E89-9715-313AE4AA9235}" presName="descendantText" presStyleLbl="alignAcc1" presStyleIdx="0" presStyleCnt="3" custScaleX="96802" custScaleY="1604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B4ADBA-3691-4801-AD98-A2BC97BE440F}" type="pres">
      <dgm:prSet presAssocID="{E7324077-6C39-482B-9B6C-E24A9FCD807A}" presName="sp" presStyleCnt="0"/>
      <dgm:spPr/>
    </dgm:pt>
    <dgm:pt modelId="{DF9D35A9-918A-4238-99B2-9987BB17599C}" type="pres">
      <dgm:prSet presAssocID="{61A99FB2-BD72-4E8C-A1FE-67BDAE7DAE53}" presName="composite" presStyleCnt="0"/>
      <dgm:spPr/>
    </dgm:pt>
    <dgm:pt modelId="{25576271-C155-40B4-B6B1-EA8A280D15E9}" type="pres">
      <dgm:prSet presAssocID="{61A99FB2-BD72-4E8C-A1FE-67BDAE7DAE5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22F24A-7096-4C2D-AA67-9B6E3957B912}" type="pres">
      <dgm:prSet presAssocID="{61A99FB2-BD72-4E8C-A1FE-67BDAE7DAE53}" presName="descendantText" presStyleLbl="alignAcc1" presStyleIdx="1" presStyleCnt="3" custScaleY="1578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5EA9D9-C8B5-4BE1-A4F6-0835005EA83F}" type="pres">
      <dgm:prSet presAssocID="{0713F8B9-12F4-4052-A0CE-3D374547F1A0}" presName="sp" presStyleCnt="0"/>
      <dgm:spPr/>
    </dgm:pt>
    <dgm:pt modelId="{824BA1BA-3F8D-4279-871D-8C8EE954299D}" type="pres">
      <dgm:prSet presAssocID="{80670619-7C7D-4D87-9046-602EE059B4D9}" presName="composite" presStyleCnt="0"/>
      <dgm:spPr/>
    </dgm:pt>
    <dgm:pt modelId="{1EC0CA22-C525-474A-8DD0-BBDEE562392D}" type="pres">
      <dgm:prSet presAssocID="{80670619-7C7D-4D87-9046-602EE059B4D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D2810C-0DAA-49B7-8788-954945353A67}" type="pres">
      <dgm:prSet presAssocID="{80670619-7C7D-4D87-9046-602EE059B4D9}" presName="descendantText" presStyleLbl="alignAcc1" presStyleIdx="2" presStyleCnt="3" custScaleY="1810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AAED17-48A0-44BE-A519-A175314B5AAC}" srcId="{B45D4275-204C-4F4C-9EEF-420E3058BF36}" destId="{80670619-7C7D-4D87-9046-602EE059B4D9}" srcOrd="2" destOrd="0" parTransId="{40DFB227-FBFE-4E31-AAFD-1B00C91A5DFA}" sibTransId="{D59737BD-BCD3-4A87-A9A6-4DD49ABD5B66}"/>
    <dgm:cxn modelId="{E79A2971-45E8-40F1-917E-B05E45C30A42}" type="presOf" srcId="{80670619-7C7D-4D87-9046-602EE059B4D9}" destId="{1EC0CA22-C525-474A-8DD0-BBDEE562392D}" srcOrd="0" destOrd="0" presId="urn:microsoft.com/office/officeart/2005/8/layout/chevron2"/>
    <dgm:cxn modelId="{FE7BCB0F-B14E-48A2-B806-A266EC16E1BE}" type="presOf" srcId="{0B6B9FAE-1DA6-4D93-B62B-F83D259FFFA0}" destId="{FBD2810C-0DAA-49B7-8788-954945353A67}" srcOrd="0" destOrd="0" presId="urn:microsoft.com/office/officeart/2005/8/layout/chevron2"/>
    <dgm:cxn modelId="{39D24AF7-BF94-4A9A-B6C3-320DE537947B}" srcId="{61A99FB2-BD72-4E8C-A1FE-67BDAE7DAE53}" destId="{9911D5E4-E8A1-4097-877D-1F17E4FDA5B1}" srcOrd="0" destOrd="0" parTransId="{5A68AF22-3E48-4B3C-B104-A3B3E90E473D}" sibTransId="{4BC6B15D-A0B2-4FCF-B32D-626E9103A44D}"/>
    <dgm:cxn modelId="{CB4A4D1E-37A1-4E3B-BABA-D5D216B9B2DC}" srcId="{B45D4275-204C-4F4C-9EEF-420E3058BF36}" destId="{8306946F-D8F0-4E89-9715-313AE4AA9235}" srcOrd="0" destOrd="0" parTransId="{798C61E8-43D0-4886-A49C-CE7E90DD0C52}" sibTransId="{E7324077-6C39-482B-9B6C-E24A9FCD807A}"/>
    <dgm:cxn modelId="{93E4E28A-8FA4-4075-B3DE-CE9D50C302EE}" type="presOf" srcId="{61A99FB2-BD72-4E8C-A1FE-67BDAE7DAE53}" destId="{25576271-C155-40B4-B6B1-EA8A280D15E9}" srcOrd="0" destOrd="0" presId="urn:microsoft.com/office/officeart/2005/8/layout/chevron2"/>
    <dgm:cxn modelId="{11A7CA70-7AE5-4558-81C5-D39BF38E5AE3}" srcId="{80670619-7C7D-4D87-9046-602EE059B4D9}" destId="{0B6B9FAE-1DA6-4D93-B62B-F83D259FFFA0}" srcOrd="0" destOrd="0" parTransId="{6902F566-260A-4DDB-902B-3314D629E09E}" sibTransId="{7F789F1A-C2F9-4082-BEA8-D7859A268503}"/>
    <dgm:cxn modelId="{15729EE6-53DD-4E45-9A14-E535E7A43D33}" type="presOf" srcId="{B45D4275-204C-4F4C-9EEF-420E3058BF36}" destId="{348C2332-2733-4A21-85EC-46B72B35ABA8}" srcOrd="0" destOrd="0" presId="urn:microsoft.com/office/officeart/2005/8/layout/chevron2"/>
    <dgm:cxn modelId="{C1D00541-E23B-4DAE-A3FD-4F03607DA2AA}" srcId="{B45D4275-204C-4F4C-9EEF-420E3058BF36}" destId="{61A99FB2-BD72-4E8C-A1FE-67BDAE7DAE53}" srcOrd="1" destOrd="0" parTransId="{10DD3DF3-65F3-4CB3-9915-A08561B542C6}" sibTransId="{0713F8B9-12F4-4052-A0CE-3D374547F1A0}"/>
    <dgm:cxn modelId="{A40B83BC-4C1D-45F8-AA44-9D8BB6298B37}" type="presOf" srcId="{8306946F-D8F0-4E89-9715-313AE4AA9235}" destId="{FEF1B2EE-E605-4C34-A187-FE7428D668C8}" srcOrd="0" destOrd="0" presId="urn:microsoft.com/office/officeart/2005/8/layout/chevron2"/>
    <dgm:cxn modelId="{A1EBB6E9-C8C9-4BBC-BA8C-B6E55821D0EC}" type="presOf" srcId="{328E9586-18A2-4766-95BF-583719A4C868}" destId="{1E40125F-E217-4B9E-97D3-32E8ACF2A2C0}" srcOrd="0" destOrd="0" presId="urn:microsoft.com/office/officeart/2005/8/layout/chevron2"/>
    <dgm:cxn modelId="{3A38D567-4DC0-4918-A5BB-233116AB69C8}" srcId="{8306946F-D8F0-4E89-9715-313AE4AA9235}" destId="{328E9586-18A2-4766-95BF-583719A4C868}" srcOrd="0" destOrd="0" parTransId="{F0680030-47B4-42D6-8081-8155C7DCD1AC}" sibTransId="{07C3EDB6-3906-46BD-A780-8289E558F8D2}"/>
    <dgm:cxn modelId="{AF87EEAD-2EB8-492C-8B31-0A9B9C2BE785}" type="presOf" srcId="{9911D5E4-E8A1-4097-877D-1F17E4FDA5B1}" destId="{2F22F24A-7096-4C2D-AA67-9B6E3957B912}" srcOrd="0" destOrd="0" presId="urn:microsoft.com/office/officeart/2005/8/layout/chevron2"/>
    <dgm:cxn modelId="{77AA17D8-DAA9-484C-83F8-674EF9E743D6}" type="presParOf" srcId="{348C2332-2733-4A21-85EC-46B72B35ABA8}" destId="{945164E4-CEC6-49E3-B078-23496104F747}" srcOrd="0" destOrd="0" presId="urn:microsoft.com/office/officeart/2005/8/layout/chevron2"/>
    <dgm:cxn modelId="{B7A6DEF2-E6D2-440E-932F-585190985F03}" type="presParOf" srcId="{945164E4-CEC6-49E3-B078-23496104F747}" destId="{FEF1B2EE-E605-4C34-A187-FE7428D668C8}" srcOrd="0" destOrd="0" presId="urn:microsoft.com/office/officeart/2005/8/layout/chevron2"/>
    <dgm:cxn modelId="{B7660319-9D80-445E-910F-5036F1F9F6AC}" type="presParOf" srcId="{945164E4-CEC6-49E3-B078-23496104F747}" destId="{1E40125F-E217-4B9E-97D3-32E8ACF2A2C0}" srcOrd="1" destOrd="0" presId="urn:microsoft.com/office/officeart/2005/8/layout/chevron2"/>
    <dgm:cxn modelId="{5DC1542C-2D45-4C09-AC7F-A5F1586E4ACA}" type="presParOf" srcId="{348C2332-2733-4A21-85EC-46B72B35ABA8}" destId="{DBB4ADBA-3691-4801-AD98-A2BC97BE440F}" srcOrd="1" destOrd="0" presId="urn:microsoft.com/office/officeart/2005/8/layout/chevron2"/>
    <dgm:cxn modelId="{C34B3A3A-0E8B-4B2C-8AFB-3035C9FE5A6B}" type="presParOf" srcId="{348C2332-2733-4A21-85EC-46B72B35ABA8}" destId="{DF9D35A9-918A-4238-99B2-9987BB17599C}" srcOrd="2" destOrd="0" presId="urn:microsoft.com/office/officeart/2005/8/layout/chevron2"/>
    <dgm:cxn modelId="{53D5AFB5-AF7F-4811-8B5A-1A248FE54235}" type="presParOf" srcId="{DF9D35A9-918A-4238-99B2-9987BB17599C}" destId="{25576271-C155-40B4-B6B1-EA8A280D15E9}" srcOrd="0" destOrd="0" presId="urn:microsoft.com/office/officeart/2005/8/layout/chevron2"/>
    <dgm:cxn modelId="{5084CE74-0D25-459A-90C9-242D79FCB0F2}" type="presParOf" srcId="{DF9D35A9-918A-4238-99B2-9987BB17599C}" destId="{2F22F24A-7096-4C2D-AA67-9B6E3957B912}" srcOrd="1" destOrd="0" presId="urn:microsoft.com/office/officeart/2005/8/layout/chevron2"/>
    <dgm:cxn modelId="{F142615B-BC8E-45BF-8B6C-47915E7F17AA}" type="presParOf" srcId="{348C2332-2733-4A21-85EC-46B72B35ABA8}" destId="{665EA9D9-C8B5-4BE1-A4F6-0835005EA83F}" srcOrd="3" destOrd="0" presId="urn:microsoft.com/office/officeart/2005/8/layout/chevron2"/>
    <dgm:cxn modelId="{C8FCDBB8-0B36-400D-9131-861C5A38C009}" type="presParOf" srcId="{348C2332-2733-4A21-85EC-46B72B35ABA8}" destId="{824BA1BA-3F8D-4279-871D-8C8EE954299D}" srcOrd="4" destOrd="0" presId="urn:microsoft.com/office/officeart/2005/8/layout/chevron2"/>
    <dgm:cxn modelId="{ED762CC1-17B9-446E-8D39-2A4E4509A9E9}" type="presParOf" srcId="{824BA1BA-3F8D-4279-871D-8C8EE954299D}" destId="{1EC0CA22-C525-474A-8DD0-BBDEE562392D}" srcOrd="0" destOrd="0" presId="urn:microsoft.com/office/officeart/2005/8/layout/chevron2"/>
    <dgm:cxn modelId="{DFD5D646-FA69-4831-AFA8-10C1DD871B50}" type="presParOf" srcId="{824BA1BA-3F8D-4279-871D-8C8EE954299D}" destId="{FBD2810C-0DAA-49B7-8788-954945353A6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5D4275-204C-4F4C-9EEF-420E3058BF36}" type="doc">
      <dgm:prSet loTypeId="urn:microsoft.com/office/officeart/2005/8/layout/chevron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06946F-D8F0-4E89-9715-313AE4AA9235}">
      <dgm:prSet phldrT="[Текст]"/>
      <dgm:spPr/>
      <dgm:t>
        <a:bodyPr/>
        <a:lstStyle/>
        <a:p>
          <a:r>
            <a:rPr lang="ru-RU" dirty="0" smtClean="0"/>
            <a:t>7.</a:t>
          </a:r>
          <a:endParaRPr lang="ru-RU" dirty="0"/>
        </a:p>
      </dgm:t>
    </dgm:pt>
    <dgm:pt modelId="{798C61E8-43D0-4886-A49C-CE7E90DD0C52}" type="parTrans" cxnId="{CB4A4D1E-37A1-4E3B-BABA-D5D216B9B2DC}">
      <dgm:prSet/>
      <dgm:spPr/>
      <dgm:t>
        <a:bodyPr/>
        <a:lstStyle/>
        <a:p>
          <a:endParaRPr lang="ru-RU"/>
        </a:p>
      </dgm:t>
    </dgm:pt>
    <dgm:pt modelId="{E7324077-6C39-482B-9B6C-E24A9FCD807A}" type="sibTrans" cxnId="{CB4A4D1E-37A1-4E3B-BABA-D5D216B9B2DC}">
      <dgm:prSet/>
      <dgm:spPr/>
      <dgm:t>
        <a:bodyPr/>
        <a:lstStyle/>
        <a:p>
          <a:endParaRPr lang="ru-RU"/>
        </a:p>
      </dgm:t>
    </dgm:pt>
    <dgm:pt modelId="{22B9B8A5-DDAD-4236-A0F6-E4A89B534F90}">
      <dgm:prSet phldrT="[Текст]" custT="1"/>
      <dgm:spPr/>
      <dgm:t>
        <a:bodyPr/>
        <a:lstStyle/>
        <a:p>
          <a:r>
            <a:rPr lang="ru-RU" sz="2200" b="1" i="1" dirty="0" smtClean="0">
              <a:effectLst/>
            </a:rPr>
            <a:t>обобщенность (общность) </a:t>
          </a:r>
          <a:r>
            <a:rPr lang="ru-RU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200" dirty="0" smtClean="0"/>
            <a:t>– наличие четкой концепции развития учреждения, ее утверждение на всех уровнях;</a:t>
          </a:r>
          <a:endParaRPr lang="ru-RU" sz="2200" dirty="0"/>
        </a:p>
      </dgm:t>
    </dgm:pt>
    <dgm:pt modelId="{6697F29E-6C23-49F7-9B41-B86CB6C4E9E1}" type="parTrans" cxnId="{923CC4EA-0BB9-411C-AA1E-3B9F89564208}">
      <dgm:prSet/>
      <dgm:spPr/>
      <dgm:t>
        <a:bodyPr/>
        <a:lstStyle/>
        <a:p>
          <a:endParaRPr lang="ru-RU"/>
        </a:p>
      </dgm:t>
    </dgm:pt>
    <dgm:pt modelId="{0FB41D4D-6832-4644-9310-E306766BA529}" type="sibTrans" cxnId="{923CC4EA-0BB9-411C-AA1E-3B9F89564208}">
      <dgm:prSet/>
      <dgm:spPr/>
      <dgm:t>
        <a:bodyPr/>
        <a:lstStyle/>
        <a:p>
          <a:endParaRPr lang="ru-RU"/>
        </a:p>
      </dgm:t>
    </dgm:pt>
    <dgm:pt modelId="{61A99FB2-BD72-4E8C-A1FE-67BDAE7DAE53}">
      <dgm:prSet phldrT="[Текст]"/>
      <dgm:spPr/>
      <dgm:t>
        <a:bodyPr/>
        <a:lstStyle/>
        <a:p>
          <a:r>
            <a:rPr lang="ru-RU" dirty="0" smtClean="0"/>
            <a:t>8.</a:t>
          </a:r>
          <a:endParaRPr lang="ru-RU" dirty="0"/>
        </a:p>
      </dgm:t>
    </dgm:pt>
    <dgm:pt modelId="{10DD3DF3-65F3-4CB3-9915-A08561B542C6}" type="parTrans" cxnId="{C1D00541-E23B-4DAE-A3FD-4F03607DA2AA}">
      <dgm:prSet/>
      <dgm:spPr/>
      <dgm:t>
        <a:bodyPr/>
        <a:lstStyle/>
        <a:p>
          <a:endParaRPr lang="ru-RU"/>
        </a:p>
      </dgm:t>
    </dgm:pt>
    <dgm:pt modelId="{0713F8B9-12F4-4052-A0CE-3D374547F1A0}" type="sibTrans" cxnId="{C1D00541-E23B-4DAE-A3FD-4F03607DA2AA}">
      <dgm:prSet/>
      <dgm:spPr/>
      <dgm:t>
        <a:bodyPr/>
        <a:lstStyle/>
        <a:p>
          <a:endParaRPr lang="ru-RU"/>
        </a:p>
      </dgm:t>
    </dgm:pt>
    <dgm:pt modelId="{CE0672BC-1810-4F3E-A50F-D87CA945302A}">
      <dgm:prSet phldrT="[Текст]" custT="1"/>
      <dgm:spPr/>
      <dgm:t>
        <a:bodyPr/>
        <a:lstStyle/>
        <a:p>
          <a:r>
            <a:rPr lang="ru-RU" sz="2200" b="1" i="1" dirty="0" smtClean="0">
              <a:effectLst/>
            </a:rPr>
            <a:t>когерентность</a:t>
          </a:r>
          <a:r>
            <a:rPr lang="ru-RU" sz="2200" dirty="0" smtClean="0"/>
            <a:t> – согласованность влияния образовательной среды на личность с интересами личности;</a:t>
          </a:r>
          <a:endParaRPr lang="ru-RU" sz="2200" dirty="0"/>
        </a:p>
      </dgm:t>
    </dgm:pt>
    <dgm:pt modelId="{54EE7C11-2E34-4C40-8914-EDE3A6D65D20}" type="parTrans" cxnId="{27041B88-6E78-4C89-96C6-894DE7F0EBF6}">
      <dgm:prSet/>
      <dgm:spPr/>
      <dgm:t>
        <a:bodyPr/>
        <a:lstStyle/>
        <a:p>
          <a:endParaRPr lang="ru-RU"/>
        </a:p>
      </dgm:t>
    </dgm:pt>
    <dgm:pt modelId="{CB2B6A21-2D4C-4B2F-B169-6DCA22C5AF85}" type="sibTrans" cxnId="{27041B88-6E78-4C89-96C6-894DE7F0EBF6}">
      <dgm:prSet/>
      <dgm:spPr/>
      <dgm:t>
        <a:bodyPr/>
        <a:lstStyle/>
        <a:p>
          <a:endParaRPr lang="ru-RU"/>
        </a:p>
      </dgm:t>
    </dgm:pt>
    <dgm:pt modelId="{80670619-7C7D-4D87-9046-602EE059B4D9}">
      <dgm:prSet phldrT="[Текст]"/>
      <dgm:spPr/>
      <dgm:t>
        <a:bodyPr/>
        <a:lstStyle/>
        <a:p>
          <a:r>
            <a:rPr lang="ru-RU" dirty="0" smtClean="0"/>
            <a:t>9.</a:t>
          </a:r>
          <a:endParaRPr lang="ru-RU" dirty="0"/>
        </a:p>
      </dgm:t>
    </dgm:pt>
    <dgm:pt modelId="{40DFB227-FBFE-4E31-AAFD-1B00C91A5DFA}" type="parTrans" cxnId="{52AAED17-48A0-44BE-A519-A175314B5AAC}">
      <dgm:prSet/>
      <dgm:spPr/>
      <dgm:t>
        <a:bodyPr/>
        <a:lstStyle/>
        <a:p>
          <a:endParaRPr lang="ru-RU"/>
        </a:p>
      </dgm:t>
    </dgm:pt>
    <dgm:pt modelId="{D59737BD-BCD3-4A87-A9A6-4DD49ABD5B66}" type="sibTrans" cxnId="{52AAED17-48A0-44BE-A519-A175314B5AAC}">
      <dgm:prSet/>
      <dgm:spPr/>
      <dgm:t>
        <a:bodyPr/>
        <a:lstStyle/>
        <a:p>
          <a:endParaRPr lang="ru-RU"/>
        </a:p>
      </dgm:t>
    </dgm:pt>
    <dgm:pt modelId="{7EC1B4FB-345B-4663-9629-2C9C3066E505}">
      <dgm:prSet phldrT="[Текст]" custT="1"/>
      <dgm:spPr/>
      <dgm:t>
        <a:bodyPr/>
        <a:lstStyle/>
        <a:p>
          <a:r>
            <a:rPr lang="ru-RU" sz="2200" b="1" i="1" dirty="0" smtClean="0">
              <a:effectLst/>
            </a:rPr>
            <a:t>социальная активность и мобильность </a:t>
          </a:r>
          <a:r>
            <a:rPr lang="ru-RU" sz="2200" dirty="0" smtClean="0"/>
            <a:t>– ориентированность потенциала среды к реальным меняющимся условиям жизнедеятельности.</a:t>
          </a:r>
          <a:endParaRPr lang="ru-RU" sz="2200" dirty="0"/>
        </a:p>
      </dgm:t>
    </dgm:pt>
    <dgm:pt modelId="{9521362B-2E27-4803-9861-5F87482B5383}" type="parTrans" cxnId="{03497CFF-F8DB-4533-A324-E7D31234E897}">
      <dgm:prSet/>
      <dgm:spPr/>
      <dgm:t>
        <a:bodyPr/>
        <a:lstStyle/>
        <a:p>
          <a:endParaRPr lang="ru-RU"/>
        </a:p>
      </dgm:t>
    </dgm:pt>
    <dgm:pt modelId="{2AB8E23D-A4A8-4045-9CCA-E99487D71716}" type="sibTrans" cxnId="{03497CFF-F8DB-4533-A324-E7D31234E897}">
      <dgm:prSet/>
      <dgm:spPr/>
      <dgm:t>
        <a:bodyPr/>
        <a:lstStyle/>
        <a:p>
          <a:endParaRPr lang="ru-RU"/>
        </a:p>
      </dgm:t>
    </dgm:pt>
    <dgm:pt modelId="{348C2332-2733-4A21-85EC-46B72B35ABA8}" type="pres">
      <dgm:prSet presAssocID="{B45D4275-204C-4F4C-9EEF-420E3058BF3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5164E4-CEC6-49E3-B078-23496104F747}" type="pres">
      <dgm:prSet presAssocID="{8306946F-D8F0-4E89-9715-313AE4AA9235}" presName="composite" presStyleCnt="0"/>
      <dgm:spPr/>
    </dgm:pt>
    <dgm:pt modelId="{FEF1B2EE-E605-4C34-A187-FE7428D668C8}" type="pres">
      <dgm:prSet presAssocID="{8306946F-D8F0-4E89-9715-313AE4AA923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40125F-E217-4B9E-97D3-32E8ACF2A2C0}" type="pres">
      <dgm:prSet presAssocID="{8306946F-D8F0-4E89-9715-313AE4AA9235}" presName="descendantText" presStyleLbl="alignAcc1" presStyleIdx="0" presStyleCnt="3" custScaleY="1492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B4ADBA-3691-4801-AD98-A2BC97BE440F}" type="pres">
      <dgm:prSet presAssocID="{E7324077-6C39-482B-9B6C-E24A9FCD807A}" presName="sp" presStyleCnt="0"/>
      <dgm:spPr/>
    </dgm:pt>
    <dgm:pt modelId="{DF9D35A9-918A-4238-99B2-9987BB17599C}" type="pres">
      <dgm:prSet presAssocID="{61A99FB2-BD72-4E8C-A1FE-67BDAE7DAE53}" presName="composite" presStyleCnt="0"/>
      <dgm:spPr/>
    </dgm:pt>
    <dgm:pt modelId="{25576271-C155-40B4-B6B1-EA8A280D15E9}" type="pres">
      <dgm:prSet presAssocID="{61A99FB2-BD72-4E8C-A1FE-67BDAE7DAE5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22F24A-7096-4C2D-AA67-9B6E3957B912}" type="pres">
      <dgm:prSet presAssocID="{61A99FB2-BD72-4E8C-A1FE-67BDAE7DAE53}" presName="descendantText" presStyleLbl="alignAcc1" presStyleIdx="1" presStyleCnt="3" custScaleY="1417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5EA9D9-C8B5-4BE1-A4F6-0835005EA83F}" type="pres">
      <dgm:prSet presAssocID="{0713F8B9-12F4-4052-A0CE-3D374547F1A0}" presName="sp" presStyleCnt="0"/>
      <dgm:spPr/>
    </dgm:pt>
    <dgm:pt modelId="{824BA1BA-3F8D-4279-871D-8C8EE954299D}" type="pres">
      <dgm:prSet presAssocID="{80670619-7C7D-4D87-9046-602EE059B4D9}" presName="composite" presStyleCnt="0"/>
      <dgm:spPr/>
    </dgm:pt>
    <dgm:pt modelId="{1EC0CA22-C525-474A-8DD0-BBDEE562392D}" type="pres">
      <dgm:prSet presAssocID="{80670619-7C7D-4D87-9046-602EE059B4D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D2810C-0DAA-49B7-8788-954945353A67}" type="pres">
      <dgm:prSet presAssocID="{80670619-7C7D-4D87-9046-602EE059B4D9}" presName="descendantText" presStyleLbl="alignAcc1" presStyleIdx="2" presStyleCnt="3" custScaleY="1810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7041B88-6E78-4C89-96C6-894DE7F0EBF6}" srcId="{61A99FB2-BD72-4E8C-A1FE-67BDAE7DAE53}" destId="{CE0672BC-1810-4F3E-A50F-D87CA945302A}" srcOrd="0" destOrd="0" parTransId="{54EE7C11-2E34-4C40-8914-EDE3A6D65D20}" sibTransId="{CB2B6A21-2D4C-4B2F-B169-6DCA22C5AF85}"/>
    <dgm:cxn modelId="{52AAED17-48A0-44BE-A519-A175314B5AAC}" srcId="{B45D4275-204C-4F4C-9EEF-420E3058BF36}" destId="{80670619-7C7D-4D87-9046-602EE059B4D9}" srcOrd="2" destOrd="0" parTransId="{40DFB227-FBFE-4E31-AAFD-1B00C91A5DFA}" sibTransId="{D59737BD-BCD3-4A87-A9A6-4DD49ABD5B66}"/>
    <dgm:cxn modelId="{D016BFF2-34CF-4E68-8713-870A6448B7EC}" type="presOf" srcId="{B45D4275-204C-4F4C-9EEF-420E3058BF36}" destId="{348C2332-2733-4A21-85EC-46B72B35ABA8}" srcOrd="0" destOrd="0" presId="urn:microsoft.com/office/officeart/2005/8/layout/chevron2"/>
    <dgm:cxn modelId="{027F7158-078D-4922-A004-5742CC369634}" type="presOf" srcId="{8306946F-D8F0-4E89-9715-313AE4AA9235}" destId="{FEF1B2EE-E605-4C34-A187-FE7428D668C8}" srcOrd="0" destOrd="0" presId="urn:microsoft.com/office/officeart/2005/8/layout/chevron2"/>
    <dgm:cxn modelId="{CB4A4D1E-37A1-4E3B-BABA-D5D216B9B2DC}" srcId="{B45D4275-204C-4F4C-9EEF-420E3058BF36}" destId="{8306946F-D8F0-4E89-9715-313AE4AA9235}" srcOrd="0" destOrd="0" parTransId="{798C61E8-43D0-4886-A49C-CE7E90DD0C52}" sibTransId="{E7324077-6C39-482B-9B6C-E24A9FCD807A}"/>
    <dgm:cxn modelId="{5EDC9C9D-81E8-4BF6-BD0E-56A110A35998}" type="presOf" srcId="{61A99FB2-BD72-4E8C-A1FE-67BDAE7DAE53}" destId="{25576271-C155-40B4-B6B1-EA8A280D15E9}" srcOrd="0" destOrd="0" presId="urn:microsoft.com/office/officeart/2005/8/layout/chevron2"/>
    <dgm:cxn modelId="{03497CFF-F8DB-4533-A324-E7D31234E897}" srcId="{80670619-7C7D-4D87-9046-602EE059B4D9}" destId="{7EC1B4FB-345B-4663-9629-2C9C3066E505}" srcOrd="0" destOrd="0" parTransId="{9521362B-2E27-4803-9861-5F87482B5383}" sibTransId="{2AB8E23D-A4A8-4045-9CCA-E99487D71716}"/>
    <dgm:cxn modelId="{C7FF380E-5DF0-4A58-B21B-750C0E718089}" type="presOf" srcId="{CE0672BC-1810-4F3E-A50F-D87CA945302A}" destId="{2F22F24A-7096-4C2D-AA67-9B6E3957B912}" srcOrd="0" destOrd="0" presId="urn:microsoft.com/office/officeart/2005/8/layout/chevron2"/>
    <dgm:cxn modelId="{75D2DFE5-1390-4EA0-8991-72D87A420222}" type="presOf" srcId="{80670619-7C7D-4D87-9046-602EE059B4D9}" destId="{1EC0CA22-C525-474A-8DD0-BBDEE562392D}" srcOrd="0" destOrd="0" presId="urn:microsoft.com/office/officeart/2005/8/layout/chevron2"/>
    <dgm:cxn modelId="{C1D00541-E23B-4DAE-A3FD-4F03607DA2AA}" srcId="{B45D4275-204C-4F4C-9EEF-420E3058BF36}" destId="{61A99FB2-BD72-4E8C-A1FE-67BDAE7DAE53}" srcOrd="1" destOrd="0" parTransId="{10DD3DF3-65F3-4CB3-9915-A08561B542C6}" sibTransId="{0713F8B9-12F4-4052-A0CE-3D374547F1A0}"/>
    <dgm:cxn modelId="{923CC4EA-0BB9-411C-AA1E-3B9F89564208}" srcId="{8306946F-D8F0-4E89-9715-313AE4AA9235}" destId="{22B9B8A5-DDAD-4236-A0F6-E4A89B534F90}" srcOrd="0" destOrd="0" parTransId="{6697F29E-6C23-49F7-9B41-B86CB6C4E9E1}" sibTransId="{0FB41D4D-6832-4644-9310-E306766BA529}"/>
    <dgm:cxn modelId="{B1986CC5-29DD-4C35-93ED-4EA96AA65F1E}" type="presOf" srcId="{7EC1B4FB-345B-4663-9629-2C9C3066E505}" destId="{FBD2810C-0DAA-49B7-8788-954945353A67}" srcOrd="0" destOrd="0" presId="urn:microsoft.com/office/officeart/2005/8/layout/chevron2"/>
    <dgm:cxn modelId="{A4B1045F-6876-4CBA-9CD5-4DA063632CF8}" type="presOf" srcId="{22B9B8A5-DDAD-4236-A0F6-E4A89B534F90}" destId="{1E40125F-E217-4B9E-97D3-32E8ACF2A2C0}" srcOrd="0" destOrd="0" presId="urn:microsoft.com/office/officeart/2005/8/layout/chevron2"/>
    <dgm:cxn modelId="{6F0F0E85-E165-4EC6-AF5F-CBD7BAD314A6}" type="presParOf" srcId="{348C2332-2733-4A21-85EC-46B72B35ABA8}" destId="{945164E4-CEC6-49E3-B078-23496104F747}" srcOrd="0" destOrd="0" presId="urn:microsoft.com/office/officeart/2005/8/layout/chevron2"/>
    <dgm:cxn modelId="{CE3D960F-21CB-4103-8C20-BBAB1086B412}" type="presParOf" srcId="{945164E4-CEC6-49E3-B078-23496104F747}" destId="{FEF1B2EE-E605-4C34-A187-FE7428D668C8}" srcOrd="0" destOrd="0" presId="urn:microsoft.com/office/officeart/2005/8/layout/chevron2"/>
    <dgm:cxn modelId="{C7322154-513F-4969-8202-111E5C2E5C56}" type="presParOf" srcId="{945164E4-CEC6-49E3-B078-23496104F747}" destId="{1E40125F-E217-4B9E-97D3-32E8ACF2A2C0}" srcOrd="1" destOrd="0" presId="urn:microsoft.com/office/officeart/2005/8/layout/chevron2"/>
    <dgm:cxn modelId="{95E15A6A-D781-4F93-980D-B5A663FE6B43}" type="presParOf" srcId="{348C2332-2733-4A21-85EC-46B72B35ABA8}" destId="{DBB4ADBA-3691-4801-AD98-A2BC97BE440F}" srcOrd="1" destOrd="0" presId="urn:microsoft.com/office/officeart/2005/8/layout/chevron2"/>
    <dgm:cxn modelId="{17AC7000-2B6B-473B-B8C3-9C284C4BBBAF}" type="presParOf" srcId="{348C2332-2733-4A21-85EC-46B72B35ABA8}" destId="{DF9D35A9-918A-4238-99B2-9987BB17599C}" srcOrd="2" destOrd="0" presId="urn:microsoft.com/office/officeart/2005/8/layout/chevron2"/>
    <dgm:cxn modelId="{F01C3449-D4C4-41FA-8E74-F8441E2EBEEA}" type="presParOf" srcId="{DF9D35A9-918A-4238-99B2-9987BB17599C}" destId="{25576271-C155-40B4-B6B1-EA8A280D15E9}" srcOrd="0" destOrd="0" presId="urn:microsoft.com/office/officeart/2005/8/layout/chevron2"/>
    <dgm:cxn modelId="{BBE083C8-7BF6-4BEE-A51D-B560FD83CD9D}" type="presParOf" srcId="{DF9D35A9-918A-4238-99B2-9987BB17599C}" destId="{2F22F24A-7096-4C2D-AA67-9B6E3957B912}" srcOrd="1" destOrd="0" presId="urn:microsoft.com/office/officeart/2005/8/layout/chevron2"/>
    <dgm:cxn modelId="{EF042C76-8760-495F-BC63-BBB17F78CFF2}" type="presParOf" srcId="{348C2332-2733-4A21-85EC-46B72B35ABA8}" destId="{665EA9D9-C8B5-4BE1-A4F6-0835005EA83F}" srcOrd="3" destOrd="0" presId="urn:microsoft.com/office/officeart/2005/8/layout/chevron2"/>
    <dgm:cxn modelId="{A8219A33-2777-4CEE-9773-FADBF3D33FC9}" type="presParOf" srcId="{348C2332-2733-4A21-85EC-46B72B35ABA8}" destId="{824BA1BA-3F8D-4279-871D-8C8EE954299D}" srcOrd="4" destOrd="0" presId="urn:microsoft.com/office/officeart/2005/8/layout/chevron2"/>
    <dgm:cxn modelId="{94232246-2A25-4CB5-AB52-E797443C3037}" type="presParOf" srcId="{824BA1BA-3F8D-4279-871D-8C8EE954299D}" destId="{1EC0CA22-C525-474A-8DD0-BBDEE562392D}" srcOrd="0" destOrd="0" presId="urn:microsoft.com/office/officeart/2005/8/layout/chevron2"/>
    <dgm:cxn modelId="{34A78FE2-51B1-43C8-9BBA-C1016BD436F2}" type="presParOf" srcId="{824BA1BA-3F8D-4279-871D-8C8EE954299D}" destId="{FBD2810C-0DAA-49B7-8788-954945353A6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F1B2EE-E605-4C34-A187-FE7428D668C8}">
      <dsp:nvSpPr>
        <dsp:cNvPr id="0" name=""/>
        <dsp:cNvSpPr/>
      </dsp:nvSpPr>
      <dsp:spPr>
        <a:xfrm rot="5400000">
          <a:off x="-229027" y="494743"/>
          <a:ext cx="1526849" cy="106879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1.</a:t>
          </a:r>
          <a:endParaRPr lang="ru-RU" sz="3100" kern="1200" dirty="0"/>
        </a:p>
      </dsp:txBody>
      <dsp:txXfrm rot="-5400000">
        <a:off x="1" y="800112"/>
        <a:ext cx="1068794" cy="458055"/>
      </dsp:txXfrm>
    </dsp:sp>
    <dsp:sp modelId="{1E40125F-E217-4B9E-97D3-32E8ACF2A2C0}">
      <dsp:nvSpPr>
        <dsp:cNvPr id="0" name=""/>
        <dsp:cNvSpPr/>
      </dsp:nvSpPr>
      <dsp:spPr>
        <a:xfrm rot="5400000">
          <a:off x="3953642" y="-2863294"/>
          <a:ext cx="1480778" cy="72504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b="1" i="1" kern="1200" dirty="0" smtClean="0">
              <a:effectLst/>
            </a:rPr>
            <a:t>широта </a:t>
          </a:r>
          <a:r>
            <a:rPr lang="ru-RU" sz="2200" b="1" kern="1200" dirty="0" smtClean="0">
              <a:effectLst/>
            </a:rPr>
            <a:t> </a:t>
          </a:r>
          <a:r>
            <a:rPr lang="ru-RU" sz="2200" kern="1200" dirty="0" smtClean="0"/>
            <a:t>– какие субъекты, объекты, процессы и явления включены в данную образовательную среду;</a:t>
          </a:r>
          <a:endParaRPr lang="ru-RU" sz="2200" kern="1200" dirty="0"/>
        </a:p>
      </dsp:txBody>
      <dsp:txXfrm rot="-5400000">
        <a:off x="1068794" y="93840"/>
        <a:ext cx="7178188" cy="1336206"/>
      </dsp:txXfrm>
    </dsp:sp>
    <dsp:sp modelId="{25576271-C155-40B4-B6B1-EA8A280D15E9}">
      <dsp:nvSpPr>
        <dsp:cNvPr id="0" name=""/>
        <dsp:cNvSpPr/>
      </dsp:nvSpPr>
      <dsp:spPr>
        <a:xfrm rot="5400000">
          <a:off x="-229027" y="2070344"/>
          <a:ext cx="1526849" cy="106879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2.</a:t>
          </a:r>
          <a:endParaRPr lang="ru-RU" sz="3100" kern="1200" dirty="0"/>
        </a:p>
      </dsp:txBody>
      <dsp:txXfrm rot="-5400000">
        <a:off x="1" y="2375713"/>
        <a:ext cx="1068794" cy="458055"/>
      </dsp:txXfrm>
    </dsp:sp>
    <dsp:sp modelId="{2F22F24A-7096-4C2D-AA67-9B6E3957B912}">
      <dsp:nvSpPr>
        <dsp:cNvPr id="0" name=""/>
        <dsp:cNvSpPr/>
      </dsp:nvSpPr>
      <dsp:spPr>
        <a:xfrm rot="5400000">
          <a:off x="3990547" y="-1287693"/>
          <a:ext cx="1406969" cy="72504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b="1" i="1" kern="1200" dirty="0" smtClean="0">
              <a:effectLst/>
            </a:rPr>
            <a:t>интенсивность</a:t>
          </a:r>
          <a:r>
            <a:rPr lang="ru-RU" sz="2200" kern="1200" dirty="0" smtClean="0"/>
            <a:t> – показывает степень насыщенности ее условиями, влияниями, возможностями среды;</a:t>
          </a:r>
          <a:endParaRPr lang="ru-RU" sz="2200" kern="1200" dirty="0"/>
        </a:p>
      </dsp:txBody>
      <dsp:txXfrm rot="-5400000">
        <a:off x="1068795" y="1702742"/>
        <a:ext cx="7181791" cy="1269603"/>
      </dsp:txXfrm>
    </dsp:sp>
    <dsp:sp modelId="{1EC0CA22-C525-474A-8DD0-BBDEE562392D}">
      <dsp:nvSpPr>
        <dsp:cNvPr id="0" name=""/>
        <dsp:cNvSpPr/>
      </dsp:nvSpPr>
      <dsp:spPr>
        <a:xfrm rot="5400000">
          <a:off x="-229027" y="3840669"/>
          <a:ext cx="1526849" cy="106879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3.</a:t>
          </a:r>
          <a:endParaRPr lang="ru-RU" sz="3100" kern="1200" dirty="0"/>
        </a:p>
      </dsp:txBody>
      <dsp:txXfrm rot="-5400000">
        <a:off x="1" y="4146038"/>
        <a:ext cx="1068794" cy="458055"/>
      </dsp:txXfrm>
    </dsp:sp>
    <dsp:sp modelId="{FBD2810C-0DAA-49B7-8788-954945353A67}">
      <dsp:nvSpPr>
        <dsp:cNvPr id="0" name=""/>
        <dsp:cNvSpPr/>
      </dsp:nvSpPr>
      <dsp:spPr>
        <a:xfrm rot="5400000">
          <a:off x="3795822" y="482631"/>
          <a:ext cx="1796417" cy="72504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b="1" i="1" kern="1200" dirty="0" smtClean="0">
              <a:effectLst/>
            </a:rPr>
            <a:t>модальность</a:t>
          </a:r>
          <a:r>
            <a:rPr lang="ru-RU" sz="2200" kern="1200" dirty="0" smtClean="0"/>
            <a:t> – наличие или отсутствие условий и возможностей для развития активности человека и его личной свободы;</a:t>
          </a:r>
          <a:endParaRPr lang="ru-RU" sz="2200" kern="1200" dirty="0"/>
        </a:p>
      </dsp:txBody>
      <dsp:txXfrm rot="-5400000">
        <a:off x="1068794" y="3297353"/>
        <a:ext cx="7162780" cy="16210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F1B2EE-E605-4C34-A187-FE7428D668C8}">
      <dsp:nvSpPr>
        <dsp:cNvPr id="0" name=""/>
        <dsp:cNvSpPr/>
      </dsp:nvSpPr>
      <dsp:spPr>
        <a:xfrm rot="5400000">
          <a:off x="-223281" y="546856"/>
          <a:ext cx="1488540" cy="104197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4.</a:t>
          </a:r>
          <a:endParaRPr lang="ru-RU" sz="3000" kern="1200" dirty="0"/>
        </a:p>
      </dsp:txBody>
      <dsp:txXfrm rot="-5400000">
        <a:off x="0" y="844564"/>
        <a:ext cx="1041978" cy="446562"/>
      </dsp:txXfrm>
    </dsp:sp>
    <dsp:sp modelId="{1E40125F-E217-4B9E-97D3-32E8ACF2A2C0}">
      <dsp:nvSpPr>
        <dsp:cNvPr id="0" name=""/>
        <dsp:cNvSpPr/>
      </dsp:nvSpPr>
      <dsp:spPr>
        <a:xfrm rot="5400000">
          <a:off x="3813111" y="-2626663"/>
          <a:ext cx="1552658" cy="68680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b="1" i="1" kern="1200" dirty="0" smtClean="0">
              <a:effectLst/>
            </a:rPr>
            <a:t>степень осознанности</a:t>
          </a:r>
          <a:r>
            <a:rPr lang="ru-RU" sz="2200" b="1" kern="1200" dirty="0" smtClean="0">
              <a:effectLst/>
            </a:rPr>
            <a:t> </a:t>
          </a:r>
          <a:r>
            <a:rPr lang="ru-RU" sz="2200" kern="1200" dirty="0" smtClean="0"/>
            <a:t>– включенность в нее всех субъектов образовательного процесса; </a:t>
          </a:r>
          <a:endParaRPr lang="ru-RU" sz="2200" kern="1200" dirty="0"/>
        </a:p>
      </dsp:txBody>
      <dsp:txXfrm rot="-5400000">
        <a:off x="1155426" y="106817"/>
        <a:ext cx="6792235" cy="1401068"/>
      </dsp:txXfrm>
    </dsp:sp>
    <dsp:sp modelId="{25576271-C155-40B4-B6B1-EA8A280D15E9}">
      <dsp:nvSpPr>
        <dsp:cNvPr id="0" name=""/>
        <dsp:cNvSpPr/>
      </dsp:nvSpPr>
      <dsp:spPr>
        <a:xfrm rot="5400000">
          <a:off x="-223281" y="2161656"/>
          <a:ext cx="1488540" cy="104197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5.</a:t>
          </a:r>
          <a:endParaRPr lang="ru-RU" sz="3000" kern="1200" dirty="0"/>
        </a:p>
      </dsp:txBody>
      <dsp:txXfrm rot="-5400000">
        <a:off x="0" y="2459364"/>
        <a:ext cx="1041978" cy="446562"/>
      </dsp:txXfrm>
    </dsp:sp>
    <dsp:sp modelId="{2F22F24A-7096-4C2D-AA67-9B6E3957B912}">
      <dsp:nvSpPr>
        <dsp:cNvPr id="0" name=""/>
        <dsp:cNvSpPr/>
      </dsp:nvSpPr>
      <dsp:spPr>
        <a:xfrm rot="5400000">
          <a:off x="3825607" y="-1125312"/>
          <a:ext cx="1527666" cy="70949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b="1" i="1" kern="1200" dirty="0" smtClean="0">
              <a:solidFill>
                <a:schemeClr val="tx1"/>
              </a:solidFill>
              <a:effectLst/>
            </a:rPr>
            <a:t>устойчивость</a:t>
          </a:r>
          <a:r>
            <a:rPr lang="ru-RU" sz="22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200" kern="1200" dirty="0" smtClean="0">
              <a:solidFill>
                <a:schemeClr val="tx1"/>
              </a:solidFill>
            </a:rPr>
            <a:t>– стабильность во времени</a:t>
          </a:r>
          <a:r>
            <a:rPr lang="ru-RU" sz="2800" kern="1200" dirty="0" smtClean="0">
              <a:solidFill>
                <a:schemeClr val="tx1"/>
              </a:solidFill>
            </a:rPr>
            <a:t>; </a:t>
          </a:r>
          <a:endParaRPr lang="ru-RU" sz="2800" kern="1200" dirty="0">
            <a:solidFill>
              <a:schemeClr val="tx1"/>
            </a:solidFill>
          </a:endParaRPr>
        </a:p>
      </dsp:txBody>
      <dsp:txXfrm rot="-5400000">
        <a:off x="1041978" y="1732892"/>
        <a:ext cx="7020350" cy="1378516"/>
      </dsp:txXfrm>
    </dsp:sp>
    <dsp:sp modelId="{1EC0CA22-C525-474A-8DD0-BBDEE562392D}">
      <dsp:nvSpPr>
        <dsp:cNvPr id="0" name=""/>
        <dsp:cNvSpPr/>
      </dsp:nvSpPr>
      <dsp:spPr>
        <a:xfrm rot="5400000">
          <a:off x="-223281" y="3888294"/>
          <a:ext cx="1488540" cy="104197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6.</a:t>
          </a:r>
          <a:endParaRPr lang="ru-RU" sz="3000" kern="1200" dirty="0"/>
        </a:p>
      </dsp:txBody>
      <dsp:txXfrm rot="-5400000">
        <a:off x="0" y="4186002"/>
        <a:ext cx="1041978" cy="446562"/>
      </dsp:txXfrm>
    </dsp:sp>
    <dsp:sp modelId="{FBD2810C-0DAA-49B7-8788-954945353A67}">
      <dsp:nvSpPr>
        <dsp:cNvPr id="0" name=""/>
        <dsp:cNvSpPr/>
      </dsp:nvSpPr>
      <dsp:spPr>
        <a:xfrm rot="5400000">
          <a:off x="3713768" y="601326"/>
          <a:ext cx="1751345" cy="70949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b="1" i="1" kern="1200" dirty="0" smtClean="0">
              <a:solidFill>
                <a:schemeClr val="tx1"/>
              </a:solidFill>
              <a:effectLst/>
            </a:rPr>
            <a:t>эмоциональность</a:t>
          </a:r>
          <a:r>
            <a:rPr lang="ru-RU" sz="2200" b="1" kern="1200" dirty="0" smtClean="0">
              <a:solidFill>
                <a:schemeClr val="tx1"/>
              </a:solidFill>
              <a:effectLst/>
            </a:rPr>
            <a:t> –</a:t>
          </a:r>
          <a:r>
            <a:rPr lang="ru-RU" sz="2200" kern="1200" dirty="0" smtClean="0">
              <a:solidFill>
                <a:schemeClr val="tx1"/>
              </a:solidFill>
            </a:rPr>
            <a:t> соотношение в ней эмоционального и рационального компонентов; </a:t>
          </a:r>
          <a:endParaRPr lang="ru-RU" sz="2200" kern="1200" dirty="0">
            <a:solidFill>
              <a:schemeClr val="tx1"/>
            </a:solidFill>
          </a:endParaRPr>
        </a:p>
      </dsp:txBody>
      <dsp:txXfrm rot="-5400000">
        <a:off x="1041978" y="3358610"/>
        <a:ext cx="7009431" cy="15803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F1B2EE-E605-4C34-A187-FE7428D668C8}">
      <dsp:nvSpPr>
        <dsp:cNvPr id="0" name=""/>
        <dsp:cNvSpPr/>
      </dsp:nvSpPr>
      <dsp:spPr>
        <a:xfrm rot="5400000">
          <a:off x="-227072" y="490262"/>
          <a:ext cx="1513817" cy="105967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7.</a:t>
          </a:r>
          <a:endParaRPr lang="ru-RU" sz="3100" kern="1200" dirty="0"/>
        </a:p>
      </dsp:txBody>
      <dsp:txXfrm rot="-5400000">
        <a:off x="1" y="793025"/>
        <a:ext cx="1059672" cy="454145"/>
      </dsp:txXfrm>
    </dsp:sp>
    <dsp:sp modelId="{1E40125F-E217-4B9E-97D3-32E8ACF2A2C0}">
      <dsp:nvSpPr>
        <dsp:cNvPr id="0" name=""/>
        <dsp:cNvSpPr/>
      </dsp:nvSpPr>
      <dsp:spPr>
        <a:xfrm rot="5400000">
          <a:off x="3972230" y="-2891447"/>
          <a:ext cx="1468139" cy="72932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b="1" i="1" kern="1200" dirty="0" smtClean="0">
              <a:effectLst/>
            </a:rPr>
            <a:t>обобщенность (общность) </a:t>
          </a:r>
          <a:r>
            <a:rPr lang="ru-RU" sz="2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200" kern="1200" dirty="0" smtClean="0"/>
            <a:t>– наличие четкой концепции развития учреждения, ее утверждение на всех уровнях;</a:t>
          </a:r>
          <a:endParaRPr lang="ru-RU" sz="2200" kern="1200" dirty="0"/>
        </a:p>
      </dsp:txBody>
      <dsp:txXfrm rot="-5400000">
        <a:off x="1059673" y="92779"/>
        <a:ext cx="7221586" cy="1324801"/>
      </dsp:txXfrm>
    </dsp:sp>
    <dsp:sp modelId="{25576271-C155-40B4-B6B1-EA8A280D15E9}">
      <dsp:nvSpPr>
        <dsp:cNvPr id="0" name=""/>
        <dsp:cNvSpPr/>
      </dsp:nvSpPr>
      <dsp:spPr>
        <a:xfrm rot="5400000">
          <a:off x="-227072" y="2050956"/>
          <a:ext cx="1513817" cy="105967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8.</a:t>
          </a:r>
          <a:endParaRPr lang="ru-RU" sz="3100" kern="1200" dirty="0"/>
        </a:p>
      </dsp:txBody>
      <dsp:txXfrm rot="-5400000">
        <a:off x="1" y="2353719"/>
        <a:ext cx="1059672" cy="454145"/>
      </dsp:txXfrm>
    </dsp:sp>
    <dsp:sp modelId="{2F22F24A-7096-4C2D-AA67-9B6E3957B912}">
      <dsp:nvSpPr>
        <dsp:cNvPr id="0" name=""/>
        <dsp:cNvSpPr/>
      </dsp:nvSpPr>
      <dsp:spPr>
        <a:xfrm rot="5400000">
          <a:off x="4008819" y="-1330753"/>
          <a:ext cx="1394960" cy="72932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b="1" i="1" kern="1200" dirty="0" smtClean="0">
              <a:effectLst/>
            </a:rPr>
            <a:t>когерентность</a:t>
          </a:r>
          <a:r>
            <a:rPr lang="ru-RU" sz="2200" kern="1200" dirty="0" smtClean="0"/>
            <a:t> – согласованность влияния образовательной среды на личность с интересами личности;</a:t>
          </a:r>
          <a:endParaRPr lang="ru-RU" sz="2200" kern="1200" dirty="0"/>
        </a:p>
      </dsp:txBody>
      <dsp:txXfrm rot="-5400000">
        <a:off x="1059672" y="1686490"/>
        <a:ext cx="7225159" cy="1258768"/>
      </dsp:txXfrm>
    </dsp:sp>
    <dsp:sp modelId="{1EC0CA22-C525-474A-8DD0-BBDEE562392D}">
      <dsp:nvSpPr>
        <dsp:cNvPr id="0" name=""/>
        <dsp:cNvSpPr/>
      </dsp:nvSpPr>
      <dsp:spPr>
        <a:xfrm rot="5400000">
          <a:off x="-227072" y="3804712"/>
          <a:ext cx="1513817" cy="105967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9.</a:t>
          </a:r>
          <a:endParaRPr lang="ru-RU" sz="3100" kern="1200" dirty="0"/>
        </a:p>
      </dsp:txBody>
      <dsp:txXfrm rot="-5400000">
        <a:off x="1" y="4107475"/>
        <a:ext cx="1059672" cy="454145"/>
      </dsp:txXfrm>
    </dsp:sp>
    <dsp:sp modelId="{FBD2810C-0DAA-49B7-8788-954945353A67}">
      <dsp:nvSpPr>
        <dsp:cNvPr id="0" name=""/>
        <dsp:cNvSpPr/>
      </dsp:nvSpPr>
      <dsp:spPr>
        <a:xfrm rot="5400000">
          <a:off x="3815757" y="423002"/>
          <a:ext cx="1781084" cy="72932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b="1" i="1" kern="1200" dirty="0" smtClean="0">
              <a:effectLst/>
            </a:rPr>
            <a:t>социальная активность и мобильность </a:t>
          </a:r>
          <a:r>
            <a:rPr lang="ru-RU" sz="2200" kern="1200" dirty="0" smtClean="0"/>
            <a:t>– ориентированность потенциала среды к реальным меняющимся условиям жизнедеятельности.</a:t>
          </a:r>
          <a:endParaRPr lang="ru-RU" sz="2200" kern="1200" dirty="0"/>
        </a:p>
      </dsp:txBody>
      <dsp:txXfrm rot="-5400000">
        <a:off x="1059672" y="3266033"/>
        <a:ext cx="7206310" cy="16071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Владелец\Desktop\обложка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945563" cy="648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77803" y="763489"/>
            <a:ext cx="1187593" cy="72008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692275" y="865188"/>
            <a:ext cx="6696075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900" b="1" smtClean="0">
                <a:solidFill>
                  <a:schemeClr val="tx2"/>
                </a:solidFill>
                <a:latin typeface="Arial Narrow" pitchFamily="34" charset="0"/>
              </a:rPr>
              <a:t>ГОСУДАРСТВЕННОЕ АВТОНОМНОЕ УЧРЕЖДЕНИЕ ДОПОЛНИТЕЛЬНОГО ПРОФЕССИОНАЛЬНОГО ОБРАЗОВАНИЯ</a:t>
            </a:r>
          </a:p>
          <a:p>
            <a:pPr algn="ctr" eaLnBrk="1" hangingPunct="1">
              <a:defRPr/>
            </a:pPr>
            <a:r>
              <a:rPr lang="ru-RU" altLang="ru-RU" sz="1400" b="1" smtClean="0">
                <a:solidFill>
                  <a:schemeClr val="tx2"/>
                </a:solidFill>
                <a:latin typeface="Arial Narrow" pitchFamily="34" charset="0"/>
              </a:rPr>
              <a:t>“СМОЛЕНСКИЙ ОБЛАСТНОЙ ИНСТИТУТ РАЗВИТИЯ ОБРАЗОВАНИЯ”</a:t>
            </a:r>
          </a:p>
        </p:txBody>
      </p:sp>
      <p:graphicFrame>
        <p:nvGraphicFramePr>
          <p:cNvPr id="7" name="Объект 9"/>
          <p:cNvGraphicFramePr>
            <a:graphicFrameLocks noChangeAspect="1"/>
          </p:cNvGraphicFramePr>
          <p:nvPr/>
        </p:nvGraphicFramePr>
        <p:xfrm>
          <a:off x="5418138" y="6165850"/>
          <a:ext cx="3635375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orelDRAW" r:id="rId5" imgW="5193360" imgH="612360" progId="CorelDraw.Graphic.16">
                  <p:embed/>
                </p:oleObj>
              </mc:Choice>
              <mc:Fallback>
                <p:oleObj name="CorelDRAW" r:id="rId5" imgW="5193360" imgH="612360" progId="CorelDraw.Graphic.1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8138" y="6165850"/>
                        <a:ext cx="3635375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7BB37-29B3-4329-B67F-79D63765AB10}" type="datetimeFigureOut">
              <a:rPr lang="ru-RU" smtClean="0"/>
              <a:pPr>
                <a:defRPr/>
              </a:pPr>
              <a:t>19.08.2017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FA1D5-D7CA-416E-AFC8-0E40774E34B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37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F8468-9FF3-4933-9CF3-96F7064C2C49}" type="datetimeFigureOut">
              <a:rPr lang="ru-RU" smtClean="0"/>
              <a:pPr>
                <a:defRPr/>
              </a:pPr>
              <a:t>19.08.2017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34C3C-37A9-42AE-932E-354F266EABF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652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A32C8-B505-424B-8E2A-A791AB5EF420}" type="datetimeFigureOut">
              <a:rPr lang="ru-RU" smtClean="0"/>
              <a:pPr>
                <a:defRPr/>
              </a:pPr>
              <a:t>19.08.2017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E42C2-B740-4AD5-B057-E4600968FB8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398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FF343-F684-40A4-9D62-65EBC208F0B9}" type="datetimeFigureOut">
              <a:rPr lang="ru-RU" smtClean="0"/>
              <a:pPr>
                <a:defRPr/>
              </a:pPr>
              <a:t>19.08.2017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037A7-78EF-4B7C-A8D8-E6F88FC5E9C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909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0CD8-7D13-46A5-B13F-F7BB0A04A24F}" type="datetimeFigureOut">
              <a:rPr lang="ru-RU" smtClean="0"/>
              <a:t>19.08.2017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0AA7-66FC-4F4A-8757-620A0FB893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602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0CD8-7D13-46A5-B13F-F7BB0A04A24F}" type="datetimeFigureOut">
              <a:rPr lang="ru-RU" smtClean="0"/>
              <a:t>19.08.2017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0AA7-66FC-4F4A-8757-620A0FB893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245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0CD8-7D13-46A5-B13F-F7BB0A04A24F}" type="datetimeFigureOut">
              <a:rPr lang="ru-RU" smtClean="0"/>
              <a:t>19.08.2017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0AA7-66FC-4F4A-8757-620A0FB893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620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0CD8-7D13-46A5-B13F-F7BB0A04A24F}" type="datetimeFigureOut">
              <a:rPr lang="ru-RU" smtClean="0"/>
              <a:t>19.08.2017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0AA7-66FC-4F4A-8757-620A0FB893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05640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0CD8-7D13-46A5-B13F-F7BB0A04A24F}" type="datetimeFigureOut">
              <a:rPr lang="ru-RU" smtClean="0"/>
              <a:t>19.08.2017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0AA7-66FC-4F4A-8757-620A0FB893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7456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0CD8-7D13-46A5-B13F-F7BB0A04A24F}" type="datetimeFigureOut">
              <a:rPr lang="ru-RU" smtClean="0"/>
              <a:t>19.08.2017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0AA7-66FC-4F4A-8757-620A0FB893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0360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0CD8-7D13-46A5-B13F-F7BB0A04A24F}" type="datetimeFigureOut">
              <a:rPr lang="ru-RU" smtClean="0"/>
              <a:t>19.08.2017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0AA7-66FC-4F4A-8757-620A0FB893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976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Владелец\Desktop\обложка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945563" cy="674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638900" y="5318050"/>
            <a:ext cx="2314600" cy="14034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8E427-2B2A-4C96-BBBA-F09BF6F1D674}" type="datetimeFigureOut">
              <a:rPr lang="ru-RU" smtClean="0"/>
              <a:pPr>
                <a:defRPr/>
              </a:pPr>
              <a:t>19.08.2017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BDD3C-53D7-4383-A322-A88BE934FF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7837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0CD8-7D13-46A5-B13F-F7BB0A04A24F}" type="datetimeFigureOut">
              <a:rPr lang="ru-RU" smtClean="0"/>
              <a:t>19.08.2017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0AA7-66FC-4F4A-8757-620A0FB893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823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0CD8-7D13-46A5-B13F-F7BB0A04A24F}" type="datetimeFigureOut">
              <a:rPr lang="ru-RU" smtClean="0"/>
              <a:t>19.08.2017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0AA7-66FC-4F4A-8757-620A0FB893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3151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0CD8-7D13-46A5-B13F-F7BB0A04A24F}" type="datetimeFigureOut">
              <a:rPr lang="ru-RU" smtClean="0"/>
              <a:t>19.08.2017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0AA7-66FC-4F4A-8757-620A0FB893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2869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0CD8-7D13-46A5-B13F-F7BB0A04A24F}" type="datetimeFigureOut">
              <a:rPr lang="ru-RU" smtClean="0"/>
              <a:t>19.08.2017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0AA7-66FC-4F4A-8757-620A0FB893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6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12CC9-A462-4C2B-A644-990F6F1B0726}" type="datetimeFigureOut">
              <a:rPr lang="ru-RU" smtClean="0"/>
              <a:pPr>
                <a:defRPr/>
              </a:pPr>
              <a:t>19.08.2017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62FD88-887A-4B02-A686-AC955D6095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08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FF953-C62C-4171-9E6D-CD43840BDE39}" type="datetimeFigureOut">
              <a:rPr lang="ru-RU" smtClean="0"/>
              <a:pPr>
                <a:defRPr/>
              </a:pPr>
              <a:t>19.08.2017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5DEDC-C035-40E7-B82B-BA5A598916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69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FA5EB-875A-4C1F-B05F-38D957EB3CA6}" type="datetimeFigureOut">
              <a:rPr lang="ru-RU" smtClean="0"/>
              <a:pPr>
                <a:defRPr/>
              </a:pPr>
              <a:t>19.08.2017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6D4F0-BFE0-4F3B-808A-738FCC9F0C0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743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22F2B-3694-4D9C-A716-B0A3E0CE7D2B}" type="datetimeFigureOut">
              <a:rPr lang="ru-RU" smtClean="0"/>
              <a:pPr>
                <a:defRPr/>
              </a:pPr>
              <a:t>19.08.2017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972AC-101D-4920-B6E2-B145A667079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425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422CB-8382-4317-B736-5B0A969BCA9C}" type="datetimeFigureOut">
              <a:rPr lang="ru-RU" smtClean="0"/>
              <a:pPr>
                <a:defRPr/>
              </a:pPr>
              <a:t>19.08.2017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F49EE-026E-4D6B-AEF6-858FE5FDD67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963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07950" y="115888"/>
            <a:ext cx="8928100" cy="6626225"/>
          </a:xfrm>
          <a:prstGeom prst="roundRect">
            <a:avLst>
              <a:gd name="adj" fmla="val 7256"/>
            </a:avLst>
          </a:prstGeom>
          <a:gradFill>
            <a:gsLst>
              <a:gs pos="0">
                <a:srgbClr val="2D7AB0"/>
              </a:gs>
              <a:gs pos="50000">
                <a:schemeClr val="bg1"/>
              </a:gs>
              <a:gs pos="100000">
                <a:srgbClr val="2D7AB0"/>
              </a:gs>
            </a:gsLst>
            <a:lin ang="5400000" scaled="0"/>
          </a:gra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31800" y="260350"/>
            <a:ext cx="8604250" cy="6337300"/>
          </a:xfrm>
          <a:prstGeom prst="roundRect">
            <a:avLst>
              <a:gd name="adj" fmla="val 7256"/>
            </a:avLst>
          </a:prstGeom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 rotWithShape="1"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00392" y="6165304"/>
            <a:ext cx="831313" cy="504055"/>
          </a:xfrm>
          <a:prstGeom prst="rect">
            <a:avLst/>
          </a:prstGeom>
          <a:noFill/>
          <a:ln>
            <a:noFill/>
          </a:ln>
          <a:effectLst>
            <a:outerShdw blurRad="25400" dist="12700" dir="3600000" algn="ctr" rotWithShape="0">
              <a:schemeClr val="bg1"/>
            </a:outerShd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EFBB4-C5F4-448F-A6F7-B1A1745A418D}" type="datetimeFigureOut">
              <a:rPr lang="ru-RU" smtClean="0"/>
              <a:pPr>
                <a:defRPr/>
              </a:pPr>
              <a:t>19.08.2017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94153-79B4-4A3A-BA58-05B82BABD8F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547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52784-037D-43BB-8E24-D0CD1B9E7292}" type="datetimeFigureOut">
              <a:rPr lang="ru-RU" smtClean="0"/>
              <a:pPr>
                <a:defRPr/>
              </a:pPr>
              <a:t>19.08.2017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0F549-8B0A-4943-91C3-F85020284F2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783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2912CC9-A462-4C2B-A644-990F6F1B0726}" type="datetimeFigureOut">
              <a:rPr lang="ru-RU" smtClean="0"/>
              <a:pPr>
                <a:defRPr/>
              </a:pPr>
              <a:t>19.08.2017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C62FD88-887A-4B02-A686-AC955D6095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  <p:sldLayoutId id="214748387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10CD8-7D13-46A5-B13F-F7BB0A04A24F}" type="datetimeFigureOut">
              <a:rPr lang="ru-RU" smtClean="0"/>
              <a:t>19.08.2017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A0AA7-66FC-4F4A-8757-620A0FB893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480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44824"/>
            <a:ext cx="7786688" cy="170651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Times New Roman" pitchFamily="18" charset="0"/>
              </a:rPr>
              <a:t>Потенциал социокультурного пространства образовательных организаций и детских домов как средство достижения новых образовательных результатов</a:t>
            </a:r>
            <a:endParaRPr lang="ru-RU" sz="2400" b="1" dirty="0">
              <a:latin typeface="+mn-lt"/>
            </a:endParaRPr>
          </a:p>
        </p:txBody>
      </p:sp>
      <p:sp>
        <p:nvSpPr>
          <p:cNvPr id="819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4581128"/>
            <a:ext cx="4032448" cy="1224508"/>
          </a:xfrm>
        </p:spPr>
        <p:txBody>
          <a:bodyPr/>
          <a:lstStyle/>
          <a:p>
            <a:pPr algn="l" eaLnBrk="1" hangingPunct="1"/>
            <a:r>
              <a:rPr lang="ru-RU" altLang="ru-RU" sz="1600" dirty="0" smtClean="0">
                <a:solidFill>
                  <a:schemeClr val="tx1"/>
                </a:solidFill>
                <a:cs typeface="Times New Roman" pitchFamily="18" charset="0"/>
              </a:rPr>
              <a:t>Васицева Светлана Адольфовна,  </a:t>
            </a:r>
            <a:br>
              <a:rPr lang="ru-RU" altLang="ru-RU" sz="1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altLang="ru-RU" sz="1600" dirty="0" smtClean="0">
                <a:solidFill>
                  <a:schemeClr val="tx1"/>
                </a:solidFill>
                <a:cs typeface="Times New Roman" pitchFamily="18" charset="0"/>
              </a:rPr>
              <a:t>старший преподаватель кафедры воспитания и социализации детей и молодежи ГАУ ДПО СОИРО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Текст 4"/>
          <p:cNvSpPr>
            <a:spLocks noGrp="1"/>
          </p:cNvSpPr>
          <p:nvPr>
            <p:ph type="body" idx="1"/>
          </p:nvPr>
        </p:nvSpPr>
        <p:spPr>
          <a:xfrm>
            <a:off x="251520" y="332656"/>
            <a:ext cx="8572500" cy="864096"/>
          </a:xfrm>
        </p:spPr>
        <p:txBody>
          <a:bodyPr anchor="t"/>
          <a:lstStyle/>
          <a:p>
            <a:pPr algn="ctr" eaLnBrk="1" hangingPunct="1"/>
            <a:r>
              <a:rPr lang="ru-RU" altLang="ru-RU" sz="2200" dirty="0" smtClean="0"/>
              <a:t>Параметры экспертизы эффективности образовательной среды: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83485158"/>
              </p:ext>
            </p:extLst>
          </p:nvPr>
        </p:nvGraphicFramePr>
        <p:xfrm>
          <a:off x="251520" y="1412776"/>
          <a:ext cx="835292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15300" cy="4129683"/>
          </a:xfrm>
        </p:spPr>
        <p:txBody>
          <a:bodyPr anchor="t">
            <a:normAutofit/>
          </a:bodyPr>
          <a:lstStyle/>
          <a:p>
            <a:pPr>
              <a:defRPr/>
            </a:pPr>
            <a:r>
              <a:rPr lang="ru-RU" sz="220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Одним из направлений развития современной системы помощи детям с ограниченными возможностями здоровья </a:t>
            </a:r>
            <a:r>
              <a:rPr lang="ru-RU" sz="2200" b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является создание условий для достижения новых образовательных результатов</a:t>
            </a:r>
            <a:r>
              <a:rPr lang="ru-RU" sz="220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. </a:t>
            </a:r>
            <a:br>
              <a:rPr lang="ru-RU" sz="220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Это предусматривает, прежде всего, поддержку и совершенствование функционирующей государственной системы образования </a:t>
            </a:r>
            <a:r>
              <a:rPr lang="ru-RU" sz="2200" b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за счет введения инноваций на уровне вариативности форм организации, методов и средств обучения детей с ОВЗ и </a:t>
            </a:r>
            <a:r>
              <a:rPr lang="ru-RU" sz="2200" b="1" dirty="0" smtClean="0">
                <a:latin typeface="+mn-lt"/>
                <a:cs typeface="Times New Roman" pitchFamily="18" charset="0"/>
              </a:rPr>
              <a:t>нарушениями интеллекта</a:t>
            </a:r>
            <a:r>
              <a:rPr lang="ru-RU" sz="220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. </a:t>
            </a:r>
            <a:endParaRPr lang="ru-RU" sz="2200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273051"/>
            <a:ext cx="8358187" cy="207583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200" b="1" dirty="0" smtClean="0">
                <a:latin typeface="+mn-lt"/>
                <a:cs typeface="Times New Roman" pitchFamily="18" charset="0"/>
              </a:rPr>
              <a:t>Несмотря на положительные тенденции в развитии системы оказания помощи детям с ОВЗ в настоящее время, необходимо выделить проблемы, свойственные современным коррекционным школам и детским домам:</a:t>
            </a:r>
            <a:endParaRPr lang="ru-RU" sz="2200" b="1" dirty="0">
              <a:latin typeface="+mn-lt"/>
              <a:cs typeface="Times New Roman" pitchFamily="18" charset="0"/>
            </a:endParaRPr>
          </a:p>
        </p:txBody>
      </p:sp>
      <p:sp>
        <p:nvSpPr>
          <p:cNvPr id="11267" name="Текст 4"/>
          <p:cNvSpPr>
            <a:spLocks noGrp="1"/>
          </p:cNvSpPr>
          <p:nvPr>
            <p:ph type="body" idx="1"/>
          </p:nvPr>
        </p:nvSpPr>
        <p:spPr>
          <a:xfrm>
            <a:off x="539552" y="2276872"/>
            <a:ext cx="8285038" cy="2926656"/>
          </a:xfrm>
          <a:prstGeom prst="roundRect">
            <a:avLst>
              <a:gd name="adj" fmla="val 18852"/>
            </a:avLst>
          </a:prstGeom>
        </p:spPr>
        <p:txBody>
          <a:bodyPr/>
          <a:lstStyle/>
          <a:p>
            <a:pPr marL="723900" indent="-723900" eaLnBrk="1" hangingPunct="1">
              <a:buFontTx/>
              <a:buChar char="-"/>
            </a:pPr>
            <a:r>
              <a:rPr lang="ru-RU" altLang="ru-RU" sz="2200" b="0" dirty="0" smtClean="0"/>
              <a:t>Недостаточный уровень индивидуализации учебного процесса,  отсутствие апробированных технологий индивидуальной коррекционной работы с каждым обучающимся;</a:t>
            </a:r>
          </a:p>
          <a:p>
            <a:pPr marL="723900" indent="-723900" eaLnBrk="1" hangingPunct="1">
              <a:buFontTx/>
              <a:buChar char="-"/>
            </a:pPr>
            <a:r>
              <a:rPr lang="ru-RU" altLang="ru-RU" sz="2200" b="0" dirty="0" smtClean="0"/>
              <a:t>превалирование освоения навыков учебной деятельности над формированием и развитием жизненной компетентности, «житейского опыта».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Текст 4"/>
          <p:cNvSpPr>
            <a:spLocks noGrp="1"/>
          </p:cNvSpPr>
          <p:nvPr>
            <p:ph type="body" idx="1"/>
          </p:nvPr>
        </p:nvSpPr>
        <p:spPr>
          <a:xfrm>
            <a:off x="285750" y="620688"/>
            <a:ext cx="8643937" cy="2232248"/>
          </a:xfrm>
        </p:spPr>
        <p:txBody>
          <a:bodyPr anchor="t"/>
          <a:lstStyle/>
          <a:p>
            <a:pPr eaLnBrk="1" hangingPunct="1"/>
            <a:r>
              <a:rPr lang="ru-RU" altLang="ru-RU" sz="2200" b="0" dirty="0" smtClean="0"/>
              <a:t>Важнейшей задачей совершенствования системы обучения и воспитания детей с  ОВЗ в условиях  ОО, работающих по АООП является достраивание отсутствующих структурных элементов в данной системе – блоков оценки состояния ребенка, прогнозирования его развития, отбора содержания индивидуальных мер коррекционного воздействия.</a:t>
            </a:r>
          </a:p>
        </p:txBody>
      </p:sp>
      <p:pic>
        <p:nvPicPr>
          <p:cNvPr id="13315" name="Рисунок 6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72188" y="4357688"/>
            <a:ext cx="2714625" cy="221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57688" y="4929188"/>
            <a:ext cx="1262062" cy="126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Рисунок 10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50" y="4357688"/>
            <a:ext cx="3643313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Текст 4"/>
          <p:cNvSpPr>
            <a:spLocks noGrp="1"/>
          </p:cNvSpPr>
          <p:nvPr>
            <p:ph type="body" idx="1"/>
          </p:nvPr>
        </p:nvSpPr>
        <p:spPr>
          <a:xfrm>
            <a:off x="395536" y="332656"/>
            <a:ext cx="8572500" cy="1296144"/>
          </a:xfrm>
        </p:spPr>
        <p:txBody>
          <a:bodyPr anchor="t"/>
          <a:lstStyle/>
          <a:p>
            <a:pPr eaLnBrk="1" hangingPunct="1"/>
            <a:r>
              <a:rPr lang="ru-RU" altLang="ru-RU" sz="2200" dirty="0" smtClean="0"/>
              <a:t>Оценочно-прогностический индивидуальный подход имеет социальный эффект в обновлении качества образования (В.В. Коркунов)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half" idx="2"/>
          </p:nvPr>
        </p:nvSpPr>
        <p:spPr>
          <a:xfrm>
            <a:off x="467544" y="2060848"/>
            <a:ext cx="8329613" cy="3886200"/>
          </a:xfrm>
        </p:spPr>
        <p:txBody>
          <a:bodyPr/>
          <a:lstStyle/>
          <a:p>
            <a:pPr eaLnBrk="1" hangingPunct="1"/>
            <a:r>
              <a:rPr lang="ru-RU" altLang="ru-RU" sz="2200" dirty="0" smtClean="0"/>
              <a:t>выбор наиболее адекватных методов педагогического воздействия и отбор содержания индивидуальных мер коррекции и развития ребенка;</a:t>
            </a:r>
          </a:p>
          <a:p>
            <a:pPr eaLnBrk="1" hangingPunct="1"/>
            <a:r>
              <a:rPr lang="ru-RU" altLang="ru-RU" sz="2200" dirty="0" smtClean="0"/>
              <a:t>формирование основных компетентностей ребенка в соответствии с возрастом с целью достижения успешного профессионального самоопределения и социальной адаптации;</a:t>
            </a:r>
          </a:p>
          <a:p>
            <a:pPr eaLnBrk="1" hangingPunct="1"/>
            <a:r>
              <a:rPr lang="ru-RU" altLang="ru-RU" sz="2200" dirty="0" smtClean="0"/>
              <a:t>расширение социального окружения и обогащение социального опыта детей  через взаимодействие со школами общего назначения.</a:t>
            </a:r>
          </a:p>
          <a:p>
            <a:pPr eaLnBrk="1" hangingPunct="1"/>
            <a:endParaRPr lang="ru-RU" altLang="ru-RU" sz="2200" dirty="0" smtClean="0"/>
          </a:p>
          <a:p>
            <a:pPr eaLnBrk="1" hangingPunct="1"/>
            <a:endParaRPr lang="ru-RU" altLang="ru-RU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Текст 4"/>
          <p:cNvSpPr>
            <a:spLocks noGrp="1"/>
          </p:cNvSpPr>
          <p:nvPr>
            <p:ph type="body" idx="1"/>
          </p:nvPr>
        </p:nvSpPr>
        <p:spPr>
          <a:xfrm>
            <a:off x="571500" y="476672"/>
            <a:ext cx="8286750" cy="1440160"/>
          </a:xfrm>
        </p:spPr>
        <p:txBody>
          <a:bodyPr anchor="t"/>
          <a:lstStyle/>
          <a:p>
            <a:pPr eaLnBrk="1" hangingPunct="1"/>
            <a:r>
              <a:rPr lang="ru-RU" altLang="ru-RU" sz="2200" dirty="0" smtClean="0"/>
              <a:t> Эффективная образовательная среда означает среда развивающая и развивающаяся.  Она включает три основных компонента:</a:t>
            </a:r>
          </a:p>
        </p:txBody>
      </p:sp>
      <p:sp>
        <p:nvSpPr>
          <p:cNvPr id="15362" name="Содержимое 2"/>
          <p:cNvSpPr>
            <a:spLocks noGrp="1"/>
          </p:cNvSpPr>
          <p:nvPr>
            <p:ph sz="half" idx="2"/>
          </p:nvPr>
        </p:nvSpPr>
        <p:spPr>
          <a:xfrm>
            <a:off x="571500" y="1916832"/>
            <a:ext cx="6376764" cy="1644203"/>
          </a:xfrm>
        </p:spPr>
        <p:txBody>
          <a:bodyPr/>
          <a:lstStyle/>
          <a:p>
            <a:pPr eaLnBrk="1" hangingPunct="1"/>
            <a:r>
              <a:rPr lang="ru-RU" altLang="ru-RU" sz="2200" b="1" dirty="0" smtClean="0"/>
              <a:t> социальный;</a:t>
            </a:r>
          </a:p>
          <a:p>
            <a:pPr eaLnBrk="1" hangingPunct="1"/>
            <a:r>
              <a:rPr lang="ru-RU" altLang="ru-RU" sz="2200" b="1" dirty="0" smtClean="0"/>
              <a:t> пространственно-предметный;</a:t>
            </a:r>
          </a:p>
          <a:p>
            <a:pPr eaLnBrk="1" hangingPunct="1"/>
            <a:r>
              <a:rPr lang="ru-RU" altLang="ru-RU" sz="2200" b="1" dirty="0" smtClean="0"/>
              <a:t> психолого-дидактический.</a:t>
            </a:r>
          </a:p>
          <a:p>
            <a:pPr eaLnBrk="1" hangingPunct="1"/>
            <a:endParaRPr lang="ru-RU" altLang="ru-RU" sz="2200" b="1" dirty="0" smtClean="0"/>
          </a:p>
          <a:p>
            <a:pPr eaLnBrk="1" hangingPunct="1"/>
            <a:endParaRPr lang="ru-RU" altLang="ru-RU" sz="2200" b="1" dirty="0" smtClean="0"/>
          </a:p>
        </p:txBody>
      </p:sp>
      <p:pic>
        <p:nvPicPr>
          <p:cNvPr id="15364" name="Рисунок 15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4714875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Рисунок 1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28875" y="5000625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Рисунок 14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500" y="4643438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Рисунок 15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375" y="4929188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Рисунок 19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29500" y="2928938"/>
            <a:ext cx="1300163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Текст 4"/>
          <p:cNvSpPr>
            <a:spLocks noGrp="1"/>
          </p:cNvSpPr>
          <p:nvPr>
            <p:ph type="body" idx="1"/>
          </p:nvPr>
        </p:nvSpPr>
        <p:spPr>
          <a:xfrm>
            <a:off x="323528" y="332656"/>
            <a:ext cx="8572500" cy="792088"/>
          </a:xfrm>
        </p:spPr>
        <p:txBody>
          <a:bodyPr anchor="t"/>
          <a:lstStyle/>
          <a:p>
            <a:pPr eaLnBrk="1" hangingPunct="1"/>
            <a:r>
              <a:rPr lang="ru-RU" altLang="ru-RU" sz="2200" dirty="0" smtClean="0"/>
              <a:t>Основные характеристики социального компонента развивающей образовательной среды:</a:t>
            </a:r>
          </a:p>
        </p:txBody>
      </p:sp>
      <p:sp>
        <p:nvSpPr>
          <p:cNvPr id="16386" name="Содержимое 2"/>
          <p:cNvSpPr>
            <a:spLocks noGrp="1"/>
          </p:cNvSpPr>
          <p:nvPr>
            <p:ph sz="half" idx="2"/>
          </p:nvPr>
        </p:nvSpPr>
        <p:spPr>
          <a:xfrm>
            <a:off x="395536" y="1484784"/>
            <a:ext cx="8428484" cy="4714875"/>
          </a:xfrm>
        </p:spPr>
        <p:txBody>
          <a:bodyPr/>
          <a:lstStyle/>
          <a:p>
            <a:pPr eaLnBrk="1" hangingPunct="1"/>
            <a:r>
              <a:rPr lang="ru-RU" altLang="ru-RU" sz="2200" dirty="0" smtClean="0"/>
              <a:t> взаимопонимание и удовлетворенность всех субъектов образовательного процесса взаимоотношениями;</a:t>
            </a:r>
          </a:p>
          <a:p>
            <a:pPr eaLnBrk="1" hangingPunct="1"/>
            <a:r>
              <a:rPr lang="ru-RU" altLang="ru-RU" sz="2200" dirty="0" smtClean="0"/>
              <a:t> преобладающее позитивное настроение всех субъектов образовательного процесса;</a:t>
            </a:r>
          </a:p>
          <a:p>
            <a:pPr eaLnBrk="1" hangingPunct="1"/>
            <a:r>
              <a:rPr lang="ru-RU" altLang="ru-RU" sz="2200" dirty="0" smtClean="0"/>
              <a:t> авторитетность руководителей: директора, педагогов и родителей;</a:t>
            </a:r>
          </a:p>
          <a:p>
            <a:pPr eaLnBrk="1" hangingPunct="1"/>
            <a:r>
              <a:rPr lang="ru-RU" altLang="ru-RU" sz="2200" dirty="0" smtClean="0"/>
              <a:t> степень участия всех субъектов в управлении образовательным процессом;</a:t>
            </a:r>
          </a:p>
          <a:p>
            <a:pPr eaLnBrk="1" hangingPunct="1"/>
            <a:r>
              <a:rPr lang="ru-RU" altLang="ru-RU" sz="2200" dirty="0" smtClean="0"/>
              <a:t> сплоченность и сознательность всех субъектов образовательного процесса;</a:t>
            </a:r>
          </a:p>
          <a:p>
            <a:pPr eaLnBrk="1" hangingPunct="1"/>
            <a:r>
              <a:rPr lang="ru-RU" altLang="ru-RU" sz="2200" dirty="0" smtClean="0"/>
              <a:t> продуктивность взаимодействий в обучающем компоненте образовательного процесса.</a:t>
            </a:r>
          </a:p>
          <a:p>
            <a:pPr eaLnBrk="1" hangingPunct="1"/>
            <a:endParaRPr lang="ru-RU" altLang="ru-RU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Текст 4"/>
          <p:cNvSpPr>
            <a:spLocks noGrp="1"/>
          </p:cNvSpPr>
          <p:nvPr>
            <p:ph type="body" idx="1"/>
          </p:nvPr>
        </p:nvSpPr>
        <p:spPr>
          <a:xfrm>
            <a:off x="323528" y="332656"/>
            <a:ext cx="8572500" cy="911002"/>
          </a:xfrm>
        </p:spPr>
        <p:txBody>
          <a:bodyPr anchor="t"/>
          <a:lstStyle/>
          <a:p>
            <a:pPr algn="ctr" eaLnBrk="1" hangingPunct="1"/>
            <a:r>
              <a:rPr lang="ru-RU" altLang="ru-RU" sz="2200" dirty="0" smtClean="0"/>
              <a:t>Параметры экспертизы эффективности образовательной среды: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29853535"/>
              </p:ext>
            </p:extLst>
          </p:nvPr>
        </p:nvGraphicFramePr>
        <p:xfrm>
          <a:off x="467543" y="1340768"/>
          <a:ext cx="8319269" cy="51600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Текст 4"/>
          <p:cNvSpPr>
            <a:spLocks noGrp="1"/>
          </p:cNvSpPr>
          <p:nvPr>
            <p:ph type="body" idx="1"/>
          </p:nvPr>
        </p:nvSpPr>
        <p:spPr>
          <a:xfrm>
            <a:off x="285750" y="285750"/>
            <a:ext cx="8572500" cy="911002"/>
          </a:xfrm>
        </p:spPr>
        <p:txBody>
          <a:bodyPr anchor="t"/>
          <a:lstStyle/>
          <a:p>
            <a:pPr algn="ctr" eaLnBrk="1" hangingPunct="1"/>
            <a:r>
              <a:rPr lang="ru-RU" altLang="ru-RU" sz="2200" dirty="0" smtClean="0"/>
              <a:t>Параметры экспертизы эффективности образовательной среды: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97260060"/>
              </p:ext>
            </p:extLst>
          </p:nvPr>
        </p:nvGraphicFramePr>
        <p:xfrm>
          <a:off x="467544" y="1340768"/>
          <a:ext cx="8136904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2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Другая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</Template>
  <TotalTime>459</TotalTime>
  <Words>447</Words>
  <Application>Microsoft Office PowerPoint</Application>
  <PresentationFormat>Экран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Тема2</vt:lpstr>
      <vt:lpstr>Специальное оформление</vt:lpstr>
      <vt:lpstr>CorelDRAW</vt:lpstr>
      <vt:lpstr>Потенциал социокультурного пространства образовательных организаций и детских домов как средство достижения новых образовательных результатов</vt:lpstr>
      <vt:lpstr>Одним из направлений развития современной системы помощи детям с ограниченными возможностями здоровья является создание условий для достижения новых образовательных результатов.   Это предусматривает, прежде всего, поддержку и совершенствование функционирующей государственной системы образования за счет введения инноваций на уровне вариативности форм организации, методов и средств обучения детей с ОВЗ и нарушениями интеллекта. </vt:lpstr>
      <vt:lpstr>Несмотря на положительные тенденции в развитии системы оказания помощи детям с ОВЗ в настоящее время, необходимо выделить проблемы, свойственные современным коррекционным школам и детским домам: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RePack by Diakov</cp:lastModifiedBy>
  <cp:revision>41</cp:revision>
  <dcterms:created xsi:type="dcterms:W3CDTF">2012-08-10T17:37:48Z</dcterms:created>
  <dcterms:modified xsi:type="dcterms:W3CDTF">2017-08-18T23:20:54Z</dcterms:modified>
</cp:coreProperties>
</file>