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56" r:id="rId8"/>
    <p:sldId id="278" r:id="rId9"/>
    <p:sldId id="261" r:id="rId10"/>
    <p:sldId id="262" r:id="rId11"/>
    <p:sldId id="263" r:id="rId12"/>
    <p:sldId id="266" r:id="rId13"/>
    <p:sldId id="264" r:id="rId14"/>
    <p:sldId id="265" r:id="rId15"/>
    <p:sldId id="271" r:id="rId16"/>
    <p:sldId id="268" r:id="rId17"/>
    <p:sldId id="272" r:id="rId18"/>
    <p:sldId id="279" r:id="rId19"/>
    <p:sldId id="273" r:id="rId20"/>
    <p:sldId id="274" r:id="rId21"/>
    <p:sldId id="275" r:id="rId22"/>
    <p:sldId id="280" r:id="rId23"/>
    <p:sldId id="276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2D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Владелец\Desktop\облож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8945686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487F6-2AEF-44F0-897F-AD18C072CDCF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C5FC5-2CD6-490A-8CB3-FBA6A72524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803" y="763489"/>
            <a:ext cx="1187593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91680" y="864698"/>
            <a:ext cx="66967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Arial Narrow" pitchFamily="34" charset="0"/>
              </a:rPr>
              <a:t>ГОСУДАРСТВЕННОЕ АВТОНОМНОЕ УЧРЕЖДЕНИЕ</a:t>
            </a:r>
            <a:r>
              <a:rPr lang="ru-RU" sz="900" b="1" baseline="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900" b="1" dirty="0" smtClean="0">
                <a:solidFill>
                  <a:schemeClr val="tx2"/>
                </a:solidFill>
                <a:latin typeface="Arial Narrow" pitchFamily="34" charset="0"/>
              </a:rPr>
              <a:t>ДОПОЛНИТЕЛЬНОГО ПРОФЕССИОНАЛЬНОГО ОБРАЗОВАНИЯ</a:t>
            </a:r>
            <a:endParaRPr lang="ru-RU" sz="900" b="1" baseline="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“СМОЛЕНСКИЙ ОБЛАСТНОЙ ИНСТИТУТ РАЗВИТИЯ ОБРАЗОВАНИЯ”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97756"/>
              </p:ext>
            </p:extLst>
          </p:nvPr>
        </p:nvGraphicFramePr>
        <p:xfrm>
          <a:off x="5418474" y="6165304"/>
          <a:ext cx="3634717" cy="42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5" imgW="4074482" imgH="480060" progId="CorelDraw.Graphic.16">
                  <p:embed/>
                </p:oleObj>
              </mc:Choice>
              <mc:Fallback>
                <p:oleObj name="CorelDRAW" r:id="rId5" imgW="4074482" imgH="4800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8474" y="6165304"/>
                        <a:ext cx="3634717" cy="42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1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DD072-4B76-4A49-9D74-93B50C221685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7540F6-369F-4D48-9FC4-E0D0F21D80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5D156-792E-438A-8810-B0AA0676DC4F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1BAA9-B3A2-49BC-9209-6473733021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0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BFF74-37BF-442F-BD7F-4E59B2D93D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8900" y="5318050"/>
            <a:ext cx="2314600" cy="1403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6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55226-3C6F-4BA7-A71D-F4CE0307F991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8EB29-38A5-4007-8620-A50974C8F8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D3898-C276-4CDB-B84D-81CD8763C684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25E91-7031-44B4-9D32-F5161C2A25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0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EB75-E000-4061-88E0-3DABB3488DB0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B53C4-466C-4DB1-B032-8D920AC47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3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FE6DB-2AC5-4845-8576-F338EFC74B05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E37A7-2EA5-482C-9080-61EC2BC372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4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1B4E5F-EB29-41F2-A6F8-87E0330180A9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3A54A-B106-4B40-A1D3-42505E4627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7256"/>
            </a:avLst>
          </a:prstGeom>
          <a:gradFill>
            <a:gsLst>
              <a:gs pos="0">
                <a:srgbClr val="2D7AB0"/>
              </a:gs>
              <a:gs pos="50000">
                <a:schemeClr val="bg1"/>
              </a:gs>
              <a:gs pos="100000">
                <a:srgbClr val="2D7AB0"/>
              </a:gs>
            </a:gsLst>
            <a:lin ang="5400000" scaled="0"/>
          </a:gra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0000" y="261000"/>
            <a:ext cx="8604000" cy="6336000"/>
          </a:xfrm>
          <a:prstGeom prst="roundRect">
            <a:avLst>
              <a:gd name="adj" fmla="val 7256"/>
            </a:avLst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2" y="6165304"/>
            <a:ext cx="831313" cy="504055"/>
          </a:xfrm>
          <a:prstGeom prst="rect">
            <a:avLst/>
          </a:prstGeom>
          <a:noFill/>
          <a:ln>
            <a:noFill/>
          </a:ln>
          <a:effectLst>
            <a:outerShdw blurRad="25400" dist="12700" dir="36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659BD-F2AB-4157-984B-C2E693AB98C6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66AA-D5B7-4A65-A5B4-55D85BC5A1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0ACDF-58F8-4951-9D98-CC8AC9EBBDE0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6C423-8748-480F-A5A5-D9158E77DE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5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2D3762-081D-43F4-A694-3C89027E5ED9}" type="datetimeFigureOut">
              <a:rPr lang="ru-RU" smtClean="0"/>
              <a:pPr>
                <a:defRPr/>
              </a:pPr>
              <a:t>19.08.2017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B084F-AEE5-46FB-8456-8E05ABF8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charset="0"/>
              </a:rPr>
              <a:t/>
            </a:r>
            <a:br>
              <a:rPr lang="ru-RU" sz="3600" dirty="0" smtClean="0">
                <a:latin typeface="Arial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Расширение социокультурного пространства и обогащение социального опыта детей с ОВЗ через взаимодействие с другими объектами социума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</a:br>
            <a:endParaRPr lang="ru-RU" sz="3100" b="1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subTitle" idx="1"/>
          </p:nvPr>
        </p:nvSpPr>
        <p:spPr>
          <a:xfrm>
            <a:off x="1547813" y="5013325"/>
            <a:ext cx="6400800" cy="76676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Подготовили О.А. Богданова, С.А. Абросимова </a:t>
            </a:r>
          </a:p>
          <a:p>
            <a:pPr algn="l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СОГБОУ «Вяземская школа-интернат №1 для обучающихся с ограниченными возможностями здоровья»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9"/>
            <a:ext cx="8229600" cy="208823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«Как нет человека без самолюбия, так нет человека без любви к Отечеству, и эта любовь даёт воспитанию верный ключ к сердцу человека»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К. Ушинский </a:t>
            </a:r>
            <a:endParaRPr lang="ru-RU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3"/>
            <a:ext cx="8229600" cy="3672408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Патриотизм включает в себя: </a:t>
            </a: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чувство привязанности к своей семье и тем местам, где человек родился и вырос;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уважительное отношение к жителям своего города, к своему народу, его языку и культуре;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желание заботиться о других людях и об интересах Родины.</a:t>
            </a:r>
            <a:endParaRPr lang="ru-RU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104456"/>
          </a:xfrm>
        </p:spPr>
        <p:txBody>
          <a:bodyPr>
            <a:normAutofit/>
          </a:bodyPr>
          <a:lstStyle/>
          <a:p>
            <a:pPr marL="0" indent="363538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Патриотическое воспитание является важнейшей составляющей воспитательного процесса. </a:t>
            </a: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363538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Его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задачами являются: 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воспитание у детей любви к Родине и её историческому прошлому; 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формирование у воспитанников представления о России, как о многонациональном государстве; воспитание юного гражданина, здорового нравственно и физически, способного к защите Отечества.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Блоками воспитывающей деятельности обучающихся являются: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посещение музеев, воспитание на традициях семьи, родного края, занятия в секциях, кружках и клубах;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формирование патриотического воспитания во внеурочное время (открытые мероприятия, классные часы, соревнования, конкурсы).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экологическое воспитание (факультативы, экскурсии, мероприятия).</a:t>
            </a:r>
            <a:endParaRPr lang="ru-RU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Pictures\DR 2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ADMIN\Pictures\1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103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ADMIN\Pictures\1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275013"/>
            <a:ext cx="381635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ADMIN\Pictures\2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03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Pictures\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444" y="260350"/>
            <a:ext cx="3960813" cy="2952750"/>
          </a:xfrm>
        </p:spPr>
      </p:pic>
      <p:pic>
        <p:nvPicPr>
          <p:cNvPr id="27651" name="Picture 3" descr="C:\Users\ADMIN\Pictures\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6157" y="260350"/>
            <a:ext cx="3970337" cy="2952750"/>
          </a:xfrm>
        </p:spPr>
      </p:pic>
      <p:pic>
        <p:nvPicPr>
          <p:cNvPr id="27652" name="Picture 4" descr="C:\Users\ADMIN\Pictures\0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2" y="3357563"/>
            <a:ext cx="38893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ADMIN\Pictures\1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132" y="3321050"/>
            <a:ext cx="396081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\Pictures\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7961">
            <a:off x="4730750" y="379413"/>
            <a:ext cx="38639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ADMIN\Pictures\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64876">
            <a:off x="614363" y="496888"/>
            <a:ext cx="4021137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ADMIN\Pictures\1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5111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 descr="C:\Users\ADMIN\Pictures\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4040188" cy="2735263"/>
          </a:xfrm>
        </p:spPr>
      </p:pic>
      <p:pic>
        <p:nvPicPr>
          <p:cNvPr id="29702" name="Picture 4" descr="C:\Users\ADMIN\Pictures\1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33375"/>
            <a:ext cx="4041775" cy="2951163"/>
          </a:xfrm>
        </p:spPr>
      </p:pic>
      <p:pic>
        <p:nvPicPr>
          <p:cNvPr id="29701" name="Picture 3" descr="C:\Users\ADMIN\Pictures\1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396081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C:\Users\ADMIN\Pictures\1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068762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21602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Одним из важнейших направлений патриотического воспитания является краеведение.                        </a:t>
            </a:r>
          </a:p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Изучение истории родного края способствует росту самосознания граждан, формированию гордости за свою страну, малую Родину.                                                       </a:t>
            </a:r>
            <a:endParaRPr lang="ru-RU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2" descr="C:\Users\ADMIN\Pictures\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538" y="333375"/>
            <a:ext cx="4030662" cy="6172200"/>
          </a:xfrm>
        </p:spPr>
      </p:pic>
      <p:pic>
        <p:nvPicPr>
          <p:cNvPr id="31749" name="Picture 3" descr="C:\Users\ADMIN\Pictures\1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20659">
            <a:off x="4419203" y="395288"/>
            <a:ext cx="4175125" cy="3003550"/>
          </a:xfrm>
        </p:spPr>
      </p:pic>
      <p:pic>
        <p:nvPicPr>
          <p:cNvPr id="31750" name="Picture 5" descr="C:\Users\ADMIN\Pictures\1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9206">
            <a:off x="4362053" y="3589338"/>
            <a:ext cx="4125913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3240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Современная школа, как социальный институт, в настоящее время является тем социокультурным пространством, в котором ребенок не только приобретает знания, но и опыт жизни и взаимодействия с другими людьми и миром в целом. Эти процессы никогда не могут быть принципиально стандартизированы, соответственно, задается и реализуется множество образовательных моделей организации жизнедеятельности школьников в этом пространстве.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C:\Users\ADMIN\Pictures\1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4040188" cy="3028950"/>
          </a:xfrm>
        </p:spPr>
      </p:pic>
      <p:pic>
        <p:nvPicPr>
          <p:cNvPr id="32773" name="Picture 3" descr="C:\Users\ADMIN\Pictures\1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33375"/>
            <a:ext cx="4041775" cy="3030538"/>
          </a:xfrm>
        </p:spPr>
      </p:pic>
      <p:pic>
        <p:nvPicPr>
          <p:cNvPr id="32774" name="Picture 4" descr="C:\Users\ADMIN\Pictures\1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38893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 descr="C:\Users\ADMIN\Pictures\1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81635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6" name="Picture 2" descr="C:\Users\ADMIN\Pictures\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375" y="333375"/>
            <a:ext cx="4040188" cy="3024188"/>
          </a:xfrm>
        </p:spPr>
      </p:pic>
      <p:pic>
        <p:nvPicPr>
          <p:cNvPr id="33799" name="Picture 5" descr="C:\Users\ADMIN\Pictures\2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404664"/>
            <a:ext cx="3946525" cy="2814638"/>
          </a:xfrm>
        </p:spPr>
      </p:pic>
      <p:pic>
        <p:nvPicPr>
          <p:cNvPr id="33797" name="Picture 3" descr="C:\Users\ADMIN\Pictures\1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032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C:\Users\ADMIN\Pictures\2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3889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19442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Взаимодействие школы и семьи по формированию и развитию патриотического воспитания - это своеобразная формула гражданского патриотизма, в основе которой лежат чувства Родины, родства, солидарности. </a:t>
            </a:r>
            <a:endParaRPr lang="ru-RU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2" descr="C:\Users\ADMIN\Pictures\2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333375"/>
            <a:ext cx="4040188" cy="3240088"/>
          </a:xfrm>
        </p:spPr>
      </p:pic>
      <p:sp>
        <p:nvSpPr>
          <p:cNvPr id="3584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7" name="Picture 5" descr="C:\Users\ADMIN\Pictures\2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476" y="3232200"/>
            <a:ext cx="4038600" cy="3028950"/>
          </a:xfrm>
        </p:spPr>
      </p:pic>
      <p:pic>
        <p:nvPicPr>
          <p:cNvPr id="35845" name="Picture 3" descr="C:\Users\ADMIN\Pictures\2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41036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ADMIN\Pictures\2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1402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2952328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Повышение социальной активности</a:t>
            </a:r>
          </a:p>
          <a:p>
            <a:pPr algn="ctr" eaLnBrk="1" hangingPunct="1">
              <a:buFont typeface="Arial" charset="0"/>
              <a:buNone/>
            </a:pPr>
            <a:endParaRPr lang="ru-RU" sz="8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363538" eaLnBrk="1" hangingPunct="1">
              <a:buFont typeface="Arial" charset="0"/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Важным аспектом патриотического воспитания молодого гражданина является осознание необходимости участия в общественной жизни страны, своего города, своей школы.</a:t>
            </a:r>
          </a:p>
          <a:p>
            <a:pPr marL="0" indent="363538" eaLnBrk="1" hangingPunct="1">
              <a:buFont typeface="Arial" charset="0"/>
              <a:buNone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Достигнуть этого можно только при условии расширения социокультурного пространства и обогащения опыта детей через взаимодействие с объектами социума.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4896544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Расширение социокультурного образовательного пространства школы и взаимодействие социокультурных институтов социума выступает одним из значимых механизмов развития личности и феноменом педагогической действительности в условиях </a:t>
            </a:r>
            <a:r>
              <a:rPr lang="ru-RU" sz="2200" dirty="0" err="1" smtClean="0">
                <a:solidFill>
                  <a:srgbClr val="002060"/>
                </a:solidFill>
              </a:rPr>
              <a:t>гуманизации</a:t>
            </a:r>
            <a:r>
              <a:rPr lang="ru-RU" sz="2200" dirty="0" smtClean="0">
                <a:solidFill>
                  <a:srgbClr val="002060"/>
                </a:solidFill>
              </a:rPr>
              <a:t> образования.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На необходимость использования потенциала окружающих школу иных социокультурных институтов неоднократно указывали теоретики и практики советской педагогики - представители «педагогики среды» (H.H. Иорданский, С. А. Каменев, М. В. Крупенина, А. П. </a:t>
            </a:r>
            <a:r>
              <a:rPr lang="ru-RU" sz="2200" dirty="0" err="1" smtClean="0">
                <a:solidFill>
                  <a:srgbClr val="002060"/>
                </a:solidFill>
              </a:rPr>
              <a:t>Пинкевич</a:t>
            </a:r>
            <a:r>
              <a:rPr lang="ru-RU" sz="2200" dirty="0" smtClean="0">
                <a:solidFill>
                  <a:srgbClr val="002060"/>
                </a:solidFill>
              </a:rPr>
              <a:t>, С. Т. </a:t>
            </a:r>
            <a:r>
              <a:rPr lang="ru-RU" sz="2200" dirty="0" err="1" smtClean="0">
                <a:solidFill>
                  <a:srgbClr val="002060"/>
                </a:solidFill>
              </a:rPr>
              <a:t>Шацкий</a:t>
            </a:r>
            <a:r>
              <a:rPr lang="ru-RU" sz="2200" dirty="0" smtClean="0">
                <a:solidFill>
                  <a:srgbClr val="002060"/>
                </a:solidFill>
              </a:rPr>
              <a:t>, В.Н. Шульгин, Е. И. Тихеева и </a:t>
            </a:r>
            <a:r>
              <a:rPr lang="ru-RU" sz="2200" dirty="0" err="1" smtClean="0">
                <a:solidFill>
                  <a:srgbClr val="002060"/>
                </a:solidFill>
              </a:rPr>
              <a:t>др</a:t>
            </a:r>
            <a:r>
              <a:rPr lang="ru-RU" sz="2200" dirty="0" smtClean="0">
                <a:solidFill>
                  <a:srgbClr val="002060"/>
                </a:solidFill>
              </a:rPr>
              <a:t> ), педагоги и психологи- М.Я. Басов, Л.С. Выготский, А. Ю. </a:t>
            </a:r>
            <a:r>
              <a:rPr lang="ru-RU" sz="2200" dirty="0" err="1" smtClean="0">
                <a:solidFill>
                  <a:srgbClr val="002060"/>
                </a:solidFill>
              </a:rPr>
              <a:t>Залкинд</a:t>
            </a:r>
            <a:r>
              <a:rPr lang="ru-RU" sz="2200" dirty="0" smtClean="0">
                <a:solidFill>
                  <a:srgbClr val="002060"/>
                </a:solidFill>
              </a:rPr>
              <a:t>, А. Р. </a:t>
            </a:r>
            <a:r>
              <a:rPr lang="ru-RU" sz="2200" dirty="0" err="1" smtClean="0">
                <a:solidFill>
                  <a:srgbClr val="002060"/>
                </a:solidFill>
              </a:rPr>
              <a:t>Лурия</a:t>
            </a:r>
            <a:r>
              <a:rPr lang="ru-RU" sz="2200" dirty="0" smtClean="0">
                <a:solidFill>
                  <a:srgbClr val="002060"/>
                </a:solidFill>
              </a:rPr>
              <a:t>, С. С. Моложавый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Взаимодействие социокультурных институтов представляет собой совместную деятельность его участников по достижению общих целей и результатов в решении задач воспитания, обеспечивающую условия для интеграции их воспитательных возможностей. 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r>
              <a:rPr lang="ru-RU" sz="2200" dirty="0">
                <a:solidFill>
                  <a:srgbClr val="002060"/>
                </a:solidFill>
              </a:rPr>
              <a:t>Взаимодействие социокультурных институтов стимулирует развитие воспитательного пространства, а оно, в свою очередь, влияет на содержание и структуру взаимодействия, изменение позиций его участников.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Школе в большинстве случаев, по-прежнему, принадлежит ведущая роль в этом взаимодействии, однако оно является продуктивным, если организовано не только по принципу дополнительности, а на паритетных началах, поскольку, как отмечают специалисты, педагогический потенциал социальных институтов, относящихся к </a:t>
            </a:r>
            <a:r>
              <a:rPr lang="ru-RU" sz="2200" dirty="0" err="1">
                <a:solidFill>
                  <a:srgbClr val="002060"/>
                </a:solidFill>
              </a:rPr>
              <a:t>необразовательной</a:t>
            </a:r>
            <a:r>
              <a:rPr lang="ru-RU" sz="2200" dirty="0">
                <a:solidFill>
                  <a:srgbClr val="002060"/>
                </a:solidFill>
              </a:rPr>
              <a:t> сфере, сегодня во многом равноценен школьному, а иногда по воспитательному эффекту и возможностям может и превосходить его (Е М. </a:t>
            </a:r>
            <a:r>
              <a:rPr lang="ru-RU" sz="2200" dirty="0" err="1">
                <a:solidFill>
                  <a:srgbClr val="002060"/>
                </a:solidFill>
              </a:rPr>
              <a:t>Акулич</a:t>
            </a:r>
            <a:r>
              <a:rPr lang="ru-RU" sz="2200" dirty="0">
                <a:solidFill>
                  <a:srgbClr val="002060"/>
                </a:solidFill>
              </a:rPr>
              <a:t>, А. И. Остроухова, Н. Б. Крылова, В. С. Кузин, А. К. Лукина, Н. В. </a:t>
            </a:r>
            <a:r>
              <a:rPr lang="ru-RU" sz="2200" dirty="0" err="1">
                <a:solidFill>
                  <a:srgbClr val="002060"/>
                </a:solidFill>
              </a:rPr>
              <a:t>Нагорский</a:t>
            </a:r>
            <a:r>
              <a:rPr lang="ru-RU" sz="2200" dirty="0">
                <a:solidFill>
                  <a:srgbClr val="002060"/>
                </a:solidFill>
              </a:rPr>
              <a:t>, Т. В. </a:t>
            </a:r>
            <a:r>
              <a:rPr lang="ru-RU" sz="2200" dirty="0" err="1">
                <a:solidFill>
                  <a:srgbClr val="002060"/>
                </a:solidFill>
              </a:rPr>
              <a:t>Перезва</a:t>
            </a:r>
            <a:r>
              <a:rPr lang="ru-RU" sz="2200" dirty="0">
                <a:solidFill>
                  <a:srgbClr val="002060"/>
                </a:solidFill>
              </a:rPr>
              <a:t>, П. И. Семенов, С. Ю. Степанов).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27649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Организация взаимодействия образовательной организации для детей с ОВЗ с другими объектами социума, в том числе и в рамках сетевого взаимодействия, - это один из механизмов обогащения ее социокультурного пространства и условие для достижения новых образовательных результатов.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  <a:p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429500" cy="33123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Организация работы по 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гражданско-патриотическому воспитанию обучающихся СОГБОУ «Вяземская школа–интернат №1 для обучающихся с ограниченными возможностями здоровья»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 условиях взаимодействия с объектами социума  </a:t>
            </a: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869160"/>
            <a:ext cx="3168352" cy="625475"/>
          </a:xfrm>
        </p:spPr>
        <p:txBody>
          <a:bodyPr>
            <a:normAutofit fontScale="85000" lnSpcReduction="20000"/>
          </a:bodyPr>
          <a:lstStyle/>
          <a:p>
            <a:pPr algn="l" eaLnBrk="1" hangingPunct="1">
              <a:lnSpc>
                <a:spcPct val="80000"/>
              </a:lnSpc>
            </a:pPr>
            <a:endParaRPr lang="ru-RU" sz="1800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Учитель истории: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Абросимова С.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736304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cs typeface="Times New Roman" pitchFamily="18" charset="0"/>
              </a:rPr>
              <a:t>Цель: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 воспитание молодежи гражданами своей Родины, России, людьми, знающими и уважающими свои корни, культуру, традиции, обычаи своей страны, своего родного края. 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Задачи: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1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. Сформировать 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духовно-нравственные отношения и чувства сопричастности к родному краю, дому, семье, школе;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. Развивать 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познавательные, художественные и творческие способности детей;                  </a:t>
            </a:r>
            <a:endParaRPr lang="ru-RU" sz="22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3. Побудить </a:t>
            </a:r>
            <a:r>
              <a:rPr lang="ru-RU" sz="2200" dirty="0" smtClean="0">
                <a:solidFill>
                  <a:srgbClr val="002060"/>
                </a:solidFill>
                <a:cs typeface="Times New Roman" pitchFamily="18" charset="0"/>
              </a:rPr>
              <a:t>детей выражать свои чувства, эмоциональные впечатления через речь, творческое движение.</a:t>
            </a:r>
            <a:endParaRPr lang="ru-RU" sz="2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426</TotalTime>
  <Words>734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Тема1</vt:lpstr>
      <vt:lpstr>CorelDRAW</vt:lpstr>
      <vt:lpstr> Расширение социокультурного пространства и обогащение социального опыта детей с ОВЗ через взаимодействие с другими объектами социума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по   гражданско-патриотическому воспитанию обучающихся СОГБОУ «Вяземская школа–интернат №1 для обучающихся с ограниченными возможностями здоровья»  в условиях взаимодействия с объектами социума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41</cp:revision>
  <dcterms:created xsi:type="dcterms:W3CDTF">2017-02-18T21:56:29Z</dcterms:created>
  <dcterms:modified xsi:type="dcterms:W3CDTF">2017-08-18T23:11:08Z</dcterms:modified>
</cp:coreProperties>
</file>