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4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5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7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8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0" r:id="rId2"/>
    <p:sldMasterId id="2147483705" r:id="rId3"/>
    <p:sldMasterId id="2147483720" r:id="rId4"/>
    <p:sldMasterId id="2147483735" r:id="rId5"/>
    <p:sldMasterId id="2147483750" r:id="rId6"/>
    <p:sldMasterId id="2147483765" r:id="rId7"/>
    <p:sldMasterId id="2147483780" r:id="rId8"/>
    <p:sldMasterId id="2147483795" r:id="rId9"/>
  </p:sldMasterIdLst>
  <p:sldIdLst>
    <p:sldId id="268" r:id="rId10"/>
    <p:sldId id="258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ableStyles" Target="tableStyle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685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546039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992997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612335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92920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23835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395462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536302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50125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89390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75769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985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65840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46668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386379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73358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055130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040379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85364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2945019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325072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03225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0271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321992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579155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99575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923514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60588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996677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7368885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1968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1895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3247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771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728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7419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72637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794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9441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04692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9685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75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030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1876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00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84726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8422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4118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83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849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003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38949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203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74754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157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6002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6880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4586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479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139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78695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0508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79900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3873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56368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9423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35825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1942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71541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0712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487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8012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260861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0049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99345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691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317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16818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79049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26516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47383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9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37795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9714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031896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22377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617362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15741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127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98631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45139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90536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6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0499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3891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06586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34165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07407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553343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806542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752441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244035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9927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760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24232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244904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31978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14049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559715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2343143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946561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EFBE4-2CC2-4260-8E55-5037D5B3C72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70436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DD039D-4490-40E2-83A6-432276608E7D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333082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27944-0334-490F-93C4-DC98D223C155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935529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BC612-9DBE-4D9A-9279-BBC29AB9A68C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271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31646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96F6D1-938C-4938-BA61-0039AD2188BE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75846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D4C6B0-7628-4F0E-B3DD-DF753E7C94D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83069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94EAE-9DFA-4B82-B99A-4D9B4CB5E946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22299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39E11-6519-4C9C-8AB9-B5CF588D7460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84532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0DCE8-0772-4D8B-9E60-124283D6C669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797028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35D5E8-E871-475D-84CA-1077E6A962A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37234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536F6-AC44-4EC8-9A28-739812A72591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9446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2E3DD-B14C-4D66-8B8D-0D3664C02CF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08164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5A8C1-F35D-4E64-96C0-4552D18C940F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2574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D1BE9-FB18-49D9-871A-85EF52484992}" type="slidenum">
              <a:rPr lang="ru-RU" alt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610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0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0.xml"/><Relationship Id="rId13" Type="http://schemas.openxmlformats.org/officeDocument/2006/relationships/slideLayout" Target="../slideLayouts/slideLayout55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12" Type="http://schemas.openxmlformats.org/officeDocument/2006/relationships/slideLayout" Target="../slideLayouts/slideLayout54.xml"/><Relationship Id="rId2" Type="http://schemas.openxmlformats.org/officeDocument/2006/relationships/slideLayout" Target="../slideLayouts/slideLayout4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11" Type="http://schemas.openxmlformats.org/officeDocument/2006/relationships/slideLayout" Target="../slideLayouts/slideLayout53.xml"/><Relationship Id="rId5" Type="http://schemas.openxmlformats.org/officeDocument/2006/relationships/slideLayout" Target="../slideLayouts/slideLayout47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6.xml"/><Relationship Id="rId9" Type="http://schemas.openxmlformats.org/officeDocument/2006/relationships/slideLayout" Target="../slideLayouts/slideLayout51.xml"/><Relationship Id="rId14" Type="http://schemas.openxmlformats.org/officeDocument/2006/relationships/slideLayout" Target="../slideLayouts/slideLayout5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slideLayout" Target="../slideLayouts/slideLayout6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Relationship Id="rId14" Type="http://schemas.openxmlformats.org/officeDocument/2006/relationships/slideLayout" Target="../slideLayouts/slideLayout70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13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12" Type="http://schemas.openxmlformats.org/officeDocument/2006/relationships/slideLayout" Target="../slideLayouts/slideLayout82.xml"/><Relationship Id="rId2" Type="http://schemas.openxmlformats.org/officeDocument/2006/relationships/slideLayout" Target="../slideLayouts/slideLayout7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slideLayout" Target="../slideLayouts/slideLayout81.xml"/><Relationship Id="rId5" Type="http://schemas.openxmlformats.org/officeDocument/2006/relationships/slideLayout" Target="../slideLayouts/slideLayout75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Relationship Id="rId14" Type="http://schemas.openxmlformats.org/officeDocument/2006/relationships/slideLayout" Target="../slideLayouts/slideLayout8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2" Type="http://schemas.openxmlformats.org/officeDocument/2006/relationships/slideLayout" Target="../slideLayouts/slideLayout86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5" Type="http://schemas.openxmlformats.org/officeDocument/2006/relationships/slideLayout" Target="../slideLayouts/slideLayout89.xml"/><Relationship Id="rId15" Type="http://schemas.openxmlformats.org/officeDocument/2006/relationships/theme" Target="../theme/theme7.xml"/><Relationship Id="rId10" Type="http://schemas.openxmlformats.org/officeDocument/2006/relationships/slideLayout" Target="../slideLayouts/slideLayout94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6.xml"/><Relationship Id="rId13" Type="http://schemas.openxmlformats.org/officeDocument/2006/relationships/slideLayout" Target="../slideLayouts/slideLayout111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12" Type="http://schemas.openxmlformats.org/officeDocument/2006/relationships/slideLayout" Target="../slideLayouts/slideLayout110.xml"/><Relationship Id="rId2" Type="http://schemas.openxmlformats.org/officeDocument/2006/relationships/slideLayout" Target="../slideLayouts/slideLayout100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11" Type="http://schemas.openxmlformats.org/officeDocument/2006/relationships/slideLayout" Target="../slideLayouts/slideLayout109.xml"/><Relationship Id="rId5" Type="http://schemas.openxmlformats.org/officeDocument/2006/relationships/slideLayout" Target="../slideLayouts/slideLayout103.xml"/><Relationship Id="rId15" Type="http://schemas.openxmlformats.org/officeDocument/2006/relationships/theme" Target="../theme/theme8.xml"/><Relationship Id="rId10" Type="http://schemas.openxmlformats.org/officeDocument/2006/relationships/slideLayout" Target="../slideLayouts/slideLayout108.xml"/><Relationship Id="rId4" Type="http://schemas.openxmlformats.org/officeDocument/2006/relationships/slideLayout" Target="../slideLayouts/slideLayout102.xml"/><Relationship Id="rId9" Type="http://schemas.openxmlformats.org/officeDocument/2006/relationships/slideLayout" Target="../slideLayouts/slideLayout107.xml"/><Relationship Id="rId14" Type="http://schemas.openxmlformats.org/officeDocument/2006/relationships/slideLayout" Target="../slideLayouts/slideLayout112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2" Type="http://schemas.openxmlformats.org/officeDocument/2006/relationships/slideLayout" Target="../slideLayouts/slideLayout114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theme" Target="../theme/theme9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850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136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8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37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381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981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20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3762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F420482-FD21-4C17-9B39-F60D7D54AC03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2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4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4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8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02.xml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671900" y="1916832"/>
            <a:ext cx="5328592" cy="2232248"/>
          </a:xfrm>
        </p:spPr>
        <p:txBody>
          <a:bodyPr/>
          <a:lstStyle/>
          <a:p>
            <a:r>
              <a:rPr lang="ru-RU" sz="2800" b="1" dirty="0" err="1" smtClean="0">
                <a:solidFill>
                  <a:srgbClr val="002060"/>
                </a:solidFill>
              </a:rPr>
              <a:t>Тикомоделирование</a:t>
            </a:r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</a:rPr>
              <a:t/>
            </a:r>
            <a:br>
              <a:rPr lang="ru-RU" sz="2800" b="1" dirty="0" smtClean="0">
                <a:solidFill>
                  <a:srgbClr val="002060"/>
                </a:solidFill>
              </a:rPr>
            </a:br>
            <a:r>
              <a:rPr lang="ru-RU" sz="2000" b="1" dirty="0">
                <a:solidFill>
                  <a:srgbClr val="002060"/>
                </a:solidFill>
              </a:rPr>
              <a:t>(</a:t>
            </a:r>
            <a:r>
              <a:rPr lang="ru-RU" sz="2000" b="1" dirty="0" smtClean="0">
                <a:solidFill>
                  <a:srgbClr val="002060"/>
                </a:solidFill>
              </a:rPr>
              <a:t>Обобщение </a:t>
            </a:r>
            <a:r>
              <a:rPr lang="ru-RU" sz="2000" b="1" dirty="0" smtClean="0">
                <a:solidFill>
                  <a:srgbClr val="002060"/>
                </a:solidFill>
              </a:rPr>
              <a:t>опыта работы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с детьми с ОВЗ в рамках работы кружка «</a:t>
            </a:r>
            <a:r>
              <a:rPr lang="ru-RU" sz="2000" b="1" dirty="0" err="1" smtClean="0">
                <a:solidFill>
                  <a:srgbClr val="002060"/>
                </a:solidFill>
              </a:rPr>
              <a:t>Геометрика</a:t>
            </a:r>
            <a:r>
              <a:rPr lang="ru-RU" sz="2000" b="1" dirty="0" smtClean="0">
                <a:solidFill>
                  <a:srgbClr val="002060"/>
                </a:solidFill>
              </a:rPr>
              <a:t>»)</a:t>
            </a:r>
            <a:endParaRPr lang="ru-RU" sz="2000" b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E:\4 уч 1а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2009695"/>
            <a:ext cx="3232635" cy="4525963"/>
          </a:xfrm>
          <a:prstGeom prst="rect">
            <a:avLst/>
          </a:prstGeom>
          <a:noFill/>
          <a:ln w="38100">
            <a:solidFill>
              <a:srgbClr val="00B05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995936" y="4797152"/>
            <a:ext cx="46805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err="1" smtClean="0">
                <a:solidFill>
                  <a:srgbClr val="002060"/>
                </a:solidFill>
              </a:rPr>
              <a:t>Бурягина</a:t>
            </a:r>
            <a:r>
              <a:rPr lang="ru-RU" b="1" dirty="0" smtClean="0">
                <a:solidFill>
                  <a:srgbClr val="002060"/>
                </a:solidFill>
              </a:rPr>
              <a:t> Оксана </a:t>
            </a:r>
            <a:r>
              <a:rPr lang="ru-RU" b="1" dirty="0" smtClean="0">
                <a:solidFill>
                  <a:srgbClr val="002060"/>
                </a:solidFill>
              </a:rPr>
              <a:t>Сергеевна, </a:t>
            </a:r>
            <a:r>
              <a:rPr lang="ru-RU" dirty="0" smtClean="0">
                <a:solidFill>
                  <a:srgbClr val="002060"/>
                </a:solidFill>
              </a:rPr>
              <a:t>учитель </a:t>
            </a:r>
            <a:r>
              <a:rPr lang="ru-RU" dirty="0" smtClean="0">
                <a:solidFill>
                  <a:srgbClr val="002060"/>
                </a:solidFill>
              </a:rPr>
              <a:t>начальных </a:t>
            </a:r>
            <a:r>
              <a:rPr lang="ru-RU" dirty="0" smtClean="0">
                <a:solidFill>
                  <a:srgbClr val="002060"/>
                </a:solidFill>
              </a:rPr>
              <a:t>классов СОГБОУ </a:t>
            </a:r>
            <a:r>
              <a:rPr lang="ru-RU" dirty="0" smtClean="0">
                <a:solidFill>
                  <a:srgbClr val="002060"/>
                </a:solidFill>
              </a:rPr>
              <a:t>«Вяземская начальная школа-детский сад «Сказка» для детей с ограниченными возможностями здоровья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213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Как заказать конструктор ТИКО</a:t>
            </a:r>
            <a:endParaRPr lang="ru-RU" sz="28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643310" y="1988840"/>
            <a:ext cx="6408737" cy="138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Bookman Old Style" pitchFamily="18" charset="0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altLang="ru-RU" dirty="0"/>
              <a:t>Телефон:</a:t>
            </a:r>
          </a:p>
          <a:p>
            <a:pPr algn="l"/>
            <a:r>
              <a:rPr lang="ru-RU" altLang="ru-RU" dirty="0"/>
              <a:t>(812) 716 – 59 – 15                    </a:t>
            </a:r>
            <a:endParaRPr lang="en-US" altLang="ru-RU" dirty="0"/>
          </a:p>
          <a:p>
            <a:pPr algn="l"/>
            <a:r>
              <a:rPr lang="ru-RU" altLang="ru-RU" dirty="0"/>
              <a:t>(812) 716 – 36 – 87 </a:t>
            </a:r>
          </a:p>
        </p:txBody>
      </p:sp>
      <p:sp>
        <p:nvSpPr>
          <p:cNvPr id="37892" name="TextBox 3"/>
          <p:cNvSpPr txBox="1">
            <a:spLocks noChangeArrowheads="1"/>
          </p:cNvSpPr>
          <p:nvPr/>
        </p:nvSpPr>
        <p:spPr bwMode="auto">
          <a:xfrm>
            <a:off x="427409" y="3999706"/>
            <a:ext cx="6840537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Bookman Old Style" pitchFamily="18" charset="0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ru-RU" altLang="ru-RU" dirty="0"/>
              <a:t>Интернет – магазин:</a:t>
            </a:r>
          </a:p>
          <a:p>
            <a:pPr algn="l"/>
            <a:r>
              <a:rPr lang="en-US" altLang="ru-RU" dirty="0"/>
              <a:t>www.tico-rantis.ru</a:t>
            </a:r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91133830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6868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Что развивает ТИКО</a:t>
            </a:r>
            <a:r>
              <a:rPr lang="en-US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?</a:t>
            </a:r>
            <a:endParaRPr lang="ru-RU" altLang="ru-RU" sz="2800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60420" name="Rectangle 4"/>
          <p:cNvSpPr>
            <a:spLocks noChangeArrowheads="1"/>
          </p:cNvSpPr>
          <p:nvPr/>
        </p:nvSpPr>
        <p:spPr bwMode="auto">
          <a:xfrm>
            <a:off x="1042988" y="2565400"/>
            <a:ext cx="785177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7200" b="1" smtClean="0">
                <a:solidFill>
                  <a:srgbClr val="009999"/>
                </a:solidFill>
              </a:rPr>
              <a:t>И   </a:t>
            </a:r>
            <a:r>
              <a:rPr lang="ru-RU" altLang="ru-RU" sz="3200" b="1" smtClean="0">
                <a:solidFill>
                  <a:srgbClr val="009999"/>
                </a:solidFill>
              </a:rPr>
              <a:t>интеллектуальные умения</a:t>
            </a:r>
            <a:endParaRPr lang="ru-RU" altLang="ru-RU" sz="7200" b="1" smtClean="0">
              <a:solidFill>
                <a:srgbClr val="009999"/>
              </a:solidFill>
            </a:endParaRPr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042988" y="3716338"/>
            <a:ext cx="7912100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7200" b="1" smtClean="0">
                <a:solidFill>
                  <a:srgbClr val="00CC00"/>
                </a:solidFill>
              </a:rPr>
              <a:t>К   </a:t>
            </a:r>
            <a:r>
              <a:rPr lang="ru-RU" altLang="ru-RU" sz="3200" b="1" smtClean="0">
                <a:solidFill>
                  <a:srgbClr val="00CC00"/>
                </a:solidFill>
              </a:rPr>
              <a:t>коммуникативные умения</a:t>
            </a:r>
            <a:endParaRPr lang="ru-RU" altLang="ru-RU" sz="7200" b="1" smtClean="0">
              <a:solidFill>
                <a:srgbClr val="00CC00"/>
              </a:solidFill>
            </a:endParaRP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1042988" y="4941888"/>
            <a:ext cx="620395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7200" b="1" dirty="0" smtClean="0">
                <a:solidFill>
                  <a:srgbClr val="FF0000"/>
                </a:solidFill>
              </a:rPr>
              <a:t>О   </a:t>
            </a:r>
            <a:r>
              <a:rPr lang="ru-RU" altLang="ru-RU" sz="3200" b="1" dirty="0" smtClean="0">
                <a:solidFill>
                  <a:srgbClr val="FF0000"/>
                </a:solidFill>
              </a:rPr>
              <a:t>организаторские и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3200" b="1" dirty="0" smtClean="0">
                <a:solidFill>
                  <a:srgbClr val="FF0000"/>
                </a:solidFill>
              </a:rPr>
              <a:t>            оценочные умения</a:t>
            </a:r>
            <a:endParaRPr lang="ru-RU" altLang="ru-RU" sz="7200" b="1" dirty="0" smtClean="0">
              <a:solidFill>
                <a:srgbClr val="FF0000"/>
              </a:solidFill>
            </a:endParaRPr>
          </a:p>
        </p:txBody>
      </p: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1116013" y="1412875"/>
            <a:ext cx="6130925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7200" b="1" dirty="0" smtClean="0">
                <a:solidFill>
                  <a:srgbClr val="FF9900"/>
                </a:solidFill>
              </a:rPr>
              <a:t>Т   </a:t>
            </a:r>
            <a:r>
              <a:rPr lang="ru-RU" altLang="ru-RU" sz="3200" b="1" dirty="0" smtClean="0">
                <a:solidFill>
                  <a:srgbClr val="FF9900"/>
                </a:solidFill>
              </a:rPr>
              <a:t>творческие умения</a:t>
            </a:r>
            <a:endParaRPr lang="ru-RU" altLang="ru-RU" sz="7200" b="1" dirty="0" smtClean="0">
              <a:solidFill>
                <a:srgbClr val="FF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30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60421" grpId="0"/>
      <p:bldP spid="60422" grpId="0"/>
      <p:bldP spid="604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569" y="0"/>
            <a:ext cx="91440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Новые Федеральные Государственные Образовательные Стандарты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700808"/>
            <a:ext cx="8568952" cy="496788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Регулятивные умения</a:t>
            </a:r>
            <a:r>
              <a:rPr lang="ru-RU" altLang="ru-RU" sz="2000" b="1" dirty="0" smtClean="0">
                <a:solidFill>
                  <a:srgbClr val="002060"/>
                </a:solidFill>
                <a:latin typeface="Bookman Old Style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планировать и организовать собственную деятельность в процессе конструирования</a:t>
            </a:r>
            <a:r>
              <a:rPr lang="ru-RU" altLang="ru-RU" sz="2000" dirty="0" smtClean="0">
                <a:solidFill>
                  <a:schemeClr val="accent2"/>
                </a:solidFill>
                <a:latin typeface="Bookman Old Style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chemeClr val="hlink"/>
                </a:solidFill>
                <a:latin typeface="Bookman Old Style" pitchFamily="18" charset="0"/>
              </a:rPr>
              <a:t>Познавательные умения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изучать информацию о конструируемой фигуре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анализировать структуру фигуры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-   представлять фигуру в пространстве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800" b="1" dirty="0" smtClean="0">
                <a:solidFill>
                  <a:srgbClr val="FF0000"/>
                </a:solidFill>
                <a:latin typeface="Bookman Old Style" pitchFamily="18" charset="0"/>
              </a:rPr>
              <a:t>Коммуникативные умения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договариваться, взаимодействовать друг с другом в процессе совместного конструирования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b="1" dirty="0" smtClean="0">
                <a:solidFill>
                  <a:schemeClr val="accent2"/>
                </a:solidFill>
                <a:latin typeface="Bookman Old Style" pitchFamily="18" charset="0"/>
              </a:rPr>
              <a:t> </a:t>
            </a:r>
            <a:r>
              <a:rPr lang="ru-RU" altLang="ru-RU" sz="2800" b="1" dirty="0" smtClean="0">
                <a:solidFill>
                  <a:srgbClr val="009900"/>
                </a:solidFill>
                <a:latin typeface="Bookman Old Style" pitchFamily="18" charset="0"/>
              </a:rPr>
              <a:t>Личностные умения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2000" dirty="0" smtClean="0">
                <a:solidFill>
                  <a:schemeClr val="accent2"/>
                </a:solidFill>
                <a:latin typeface="Bookman Old Style" pitchFamily="18" charset="0"/>
              </a:rPr>
              <a:t>-   </a:t>
            </a:r>
            <a:r>
              <a:rPr lang="ru-RU" altLang="ru-RU" sz="2400" dirty="0" smtClean="0">
                <a:solidFill>
                  <a:schemeClr val="accent2"/>
                </a:solidFill>
                <a:latin typeface="Bookman Old Style" pitchFamily="18" charset="0"/>
              </a:rPr>
              <a:t>оценивать конструкцию фигуры, анализировать ее достоинства и недостатки</a:t>
            </a:r>
            <a:endParaRPr lang="ru-RU" altLang="ru-RU" sz="2400" b="1" dirty="0" smtClean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71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Конструктор ТИКО и его возможности в обучении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89138"/>
            <a:ext cx="3275856" cy="45259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 b="1" dirty="0" smtClean="0">
                <a:solidFill>
                  <a:schemeClr val="accent2"/>
                </a:solidFill>
                <a:latin typeface="Bookman Old Style" pitchFamily="18" charset="0"/>
              </a:rPr>
              <a:t>	</a:t>
            </a:r>
            <a:r>
              <a:rPr lang="ru-RU" altLang="ru-RU" sz="2400" b="1" dirty="0" smtClean="0">
                <a:solidFill>
                  <a:srgbClr val="CC0066"/>
                </a:solidFill>
                <a:latin typeface="Bookman Old Style" pitchFamily="18" charset="0"/>
              </a:rPr>
              <a:t>Учащимся </a:t>
            </a:r>
            <a:r>
              <a:rPr lang="ru-RU" altLang="ru-RU" sz="2400" b="1" dirty="0" smtClean="0">
                <a:solidFill>
                  <a:schemeClr val="accent2"/>
                </a:solidFill>
                <a:latin typeface="Bookman Old Style" pitchFamily="18" charset="0"/>
              </a:rPr>
              <a:t>конструктор </a:t>
            </a:r>
          </a:p>
          <a:p>
            <a:pPr eaLnBrk="1" hangingPunct="1">
              <a:buFontTx/>
              <a:buNone/>
            </a:pPr>
            <a:r>
              <a:rPr lang="ru-RU" altLang="ru-RU" sz="2400" b="1" dirty="0" smtClean="0">
                <a:solidFill>
                  <a:schemeClr val="accent2"/>
                </a:solidFill>
                <a:latin typeface="Bookman Old Style" pitchFamily="18" charset="0"/>
              </a:rPr>
              <a:t>	ТИКО предоставляет уникальную возможность – постигать геометрические тела и формы мануально.</a:t>
            </a:r>
          </a:p>
        </p:txBody>
      </p:sp>
      <p:pic>
        <p:nvPicPr>
          <p:cNvPr id="17412" name="Picture 7" descr="IMG_2278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03575" y="1844675"/>
            <a:ext cx="5724525" cy="4294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3762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2417" y="260648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Конструктор ТИКО и его возможности в обучении</a:t>
            </a:r>
            <a:b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endParaRPr lang="ru-RU" altLang="ru-RU" sz="2800" b="1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396413" cy="583247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	</a:t>
            </a:r>
            <a:r>
              <a:rPr lang="ru-RU" altLang="ru-RU" sz="2400" b="1" smtClean="0">
                <a:solidFill>
                  <a:srgbClr val="CC0066"/>
                </a:solidFill>
                <a:latin typeface="Bookman Old Style" pitchFamily="18" charset="0"/>
              </a:rPr>
              <a:t>Педагогам</a:t>
            </a: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 конструктор полезен, </a:t>
            </a:r>
            <a:endParaRPr lang="en-US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как средство для быстрого</a:t>
            </a:r>
            <a:r>
              <a:rPr lang="en-US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 </a:t>
            </a: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создания</a:t>
            </a:r>
            <a:endParaRPr lang="en-US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 наглядных пособий. </a:t>
            </a:r>
            <a:endParaRPr lang="en-US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endParaRPr lang="ru-RU" altLang="ru-RU" sz="2400" b="1" smtClean="0">
              <a:solidFill>
                <a:schemeClr val="accent2"/>
              </a:solidFill>
              <a:latin typeface="Bookman Old Style" pitchFamily="18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    Из ТИКО-деталей можно сконструировать практически весь спектр геометрических  </a:t>
            </a:r>
          </a:p>
          <a:p>
            <a:pPr algn="ctr" eaLnBrk="1" hangingPunct="1">
              <a:buFontTx/>
              <a:buNone/>
            </a:pPr>
            <a:r>
              <a:rPr lang="ru-RU" altLang="ru-RU" sz="2400" b="1" smtClean="0">
                <a:solidFill>
                  <a:schemeClr val="accent2"/>
                </a:solidFill>
                <a:latin typeface="Bookman Old Style" pitchFamily="18" charset="0"/>
              </a:rPr>
              <a:t>фигур и тел.</a:t>
            </a:r>
          </a:p>
        </p:txBody>
      </p:sp>
      <p:pic>
        <p:nvPicPr>
          <p:cNvPr id="18436" name="Picture 4" descr="1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363" y="3357563"/>
            <a:ext cx="1828800" cy="141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7" name="Picture 6" descr="1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2492375"/>
            <a:ext cx="18288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8" name="Picture 7" descr="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08850" y="2636838"/>
            <a:ext cx="159702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9" name="Picture 8" descr="равностор а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5875" y="3284538"/>
            <a:ext cx="1828800" cy="153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1696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5832499" cy="707008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Программа</a:t>
            </a:r>
            <a:endParaRPr lang="ru-RU" sz="28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103149" y="1488841"/>
            <a:ext cx="889303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Bookman Old Style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Bookman Old Style" pitchFamily="18" charset="0"/>
              </a:defRPr>
            </a:lvl9pPr>
          </a:lstStyle>
          <a:p>
            <a:pPr indent="363538"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программы «Кружок «</a:t>
            </a:r>
            <a:r>
              <a:rPr lang="ru-RU" alt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Геометрика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у учащихся с ОВЗ формируются начальные геометрические представления,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пользоваться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отдельными дидактическими пособиями, схемами, таблицами,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алгоритмами;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наглядно-действенное и наглядно-образное мышление и пространственное воображение, формируются процессы анализа и синтеза,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совершенствуются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операции установления причинно-следственных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связей; совершенствуются коммуникативные умения. 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«ТИКО» расширяются представления учащихся с ОВЗ о предметах и явлениях окружающего мира, закрепляются математические знания и умения: состав чисел, прямой и обратный счёт, решение задач практического характера и т.д.</a:t>
            </a:r>
          </a:p>
          <a:p>
            <a:pPr indent="363538"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в рамках программы – процесс творческий, осуществляемый через совместную деятельность педагога и детей, детей друг с другом. При этом дети с ОВЗ через развивающие практические занятия учатся преодолевать трудности, принимать самостоятельные решения, находить действенный способ достижения возникающей в ходе занятия учебной цели. </a:t>
            </a:r>
          </a:p>
          <a:p>
            <a:pPr indent="363538" algn="just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этом несомненная </a:t>
            </a:r>
            <a:r>
              <a:rPr lang="ru-RU" altLang="ru-RU" sz="2000" b="1" i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alt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программы.</a:t>
            </a:r>
          </a:p>
        </p:txBody>
      </p:sp>
    </p:spTree>
    <p:extLst>
      <p:ext uri="{BB962C8B-B14F-4D97-AF65-F5344CB8AC3E}">
        <p14:creationId xmlns:p14="http://schemas.microsoft.com/office/powerpoint/2010/main" val="22290152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/>
          <p:cNvSpPr>
            <a:spLocks noGrp="1"/>
          </p:cNvSpPr>
          <p:nvPr>
            <p:ph type="title"/>
          </p:nvPr>
        </p:nvSpPr>
        <p:spPr>
          <a:xfrm>
            <a:off x="470694" y="188640"/>
            <a:ext cx="8280400" cy="575816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altLang="ru-RU" sz="2800" b="1" dirty="0" smtClean="0">
                <a:solidFill>
                  <a:srgbClr val="002060"/>
                </a:solidFill>
                <a:latin typeface="Bookman Old Style" pitchFamily="18" charset="0"/>
              </a:rPr>
              <a:t>1 </a:t>
            </a:r>
            <a:r>
              <a:rPr lang="ru-RU" altLang="ru-RU" sz="2800" b="1" dirty="0">
                <a:solidFill>
                  <a:srgbClr val="002060"/>
                </a:solidFill>
                <a:latin typeface="Bookman Old Style" pitchFamily="18" charset="0"/>
              </a:rPr>
              <a:t>класс –плоскостное моделирование</a:t>
            </a:r>
          </a:p>
        </p:txBody>
      </p:sp>
      <p:pic>
        <p:nvPicPr>
          <p:cNvPr id="27651" name="Объект 4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71611" y="1219200"/>
            <a:ext cx="2881313" cy="2160588"/>
          </a:xfrm>
          <a:ln w="38100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27652" name="Объект 5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324374" y="1557338"/>
            <a:ext cx="2400300" cy="1800225"/>
          </a:xfrm>
          <a:ln w="38100">
            <a:solidFill>
              <a:srgbClr val="FFC000"/>
            </a:solidFill>
            <a:miter lim="800000"/>
            <a:headEnd/>
            <a:tailEnd/>
          </a:ln>
        </p:spPr>
      </p:pic>
      <p:pic>
        <p:nvPicPr>
          <p:cNvPr id="27653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72324" y="1196975"/>
            <a:ext cx="2941637" cy="2205038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4" name="Рисунок 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3727450"/>
            <a:ext cx="2201863" cy="2970213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5" name="Рисунок 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0838" y="3716338"/>
            <a:ext cx="2236787" cy="2981325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6" name="Рисунок 9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32138" y="4103688"/>
            <a:ext cx="2957512" cy="2217737"/>
          </a:xfrm>
          <a:prstGeom prst="rect">
            <a:avLst/>
          </a:prstGeom>
          <a:noFill/>
          <a:ln w="38100">
            <a:solidFill>
              <a:srgbClr val="FFC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4876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62950" cy="633412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1 класс </a:t>
            </a:r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–объёмное  </a:t>
            </a:r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моделирование</a:t>
            </a:r>
          </a:p>
        </p:txBody>
      </p:sp>
      <p:pic>
        <p:nvPicPr>
          <p:cNvPr id="29699" name="Объект 6"/>
          <p:cNvPicPr>
            <a:picLocks noGrp="1" noChangeAspect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3850" y="908050"/>
            <a:ext cx="3657600" cy="2743200"/>
          </a:xfrm>
          <a:ln w="3810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29700" name="Объект 9"/>
          <p:cNvPicPr>
            <a:picLocks noGrp="1" noChangeAspect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949825" y="908050"/>
            <a:ext cx="3654425" cy="2743200"/>
          </a:xfrm>
          <a:ln w="3810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29701" name="Рисунок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81188" y="3186113"/>
            <a:ext cx="2592387" cy="3455987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702" name="Рисунок 11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3800" y="3933825"/>
            <a:ext cx="3611563" cy="2708275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0733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274638"/>
            <a:ext cx="6592887" cy="706437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ru-RU" sz="2800" b="1" dirty="0">
                <a:solidFill>
                  <a:srgbClr val="002060"/>
                </a:solidFill>
                <a:latin typeface="Bookman Old Style" pitchFamily="18" charset="0"/>
              </a:rPr>
              <a:t>2 класс</a:t>
            </a:r>
            <a:endParaRPr lang="ru-RU" sz="2800" b="1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33795" name="Объект 7"/>
          <p:cNvPicPr>
            <a:picLocks noGrp="1" noChangeAspect="1"/>
          </p:cNvPicPr>
          <p:nvPr>
            <p:ph sz="half" idx="2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203575" y="1557338"/>
            <a:ext cx="2743200" cy="3657600"/>
          </a:xfrm>
          <a:ln w="3810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33796" name="Объект 6"/>
          <p:cNvPicPr>
            <a:picLocks noGrp="1" noChangeAspect="1"/>
          </p:cNvPicPr>
          <p:nvPr>
            <p:ph sz="half"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79388" y="1557338"/>
            <a:ext cx="2743200" cy="3657600"/>
          </a:xfrm>
          <a:ln w="38100">
            <a:solidFill>
              <a:srgbClr val="0070C0"/>
            </a:solidFill>
            <a:miter lim="800000"/>
            <a:headEnd/>
            <a:tailEnd/>
          </a:ln>
        </p:spPr>
      </p:pic>
      <p:pic>
        <p:nvPicPr>
          <p:cNvPr id="33797" name="Рисунок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1738" y="1563688"/>
            <a:ext cx="2749550" cy="3667125"/>
          </a:xfrm>
          <a:prstGeom prst="rect">
            <a:avLst/>
          </a:prstGeom>
          <a:noFill/>
          <a:ln w="38100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8" name="TextBox 9"/>
          <p:cNvSpPr txBox="1">
            <a:spLocks noChangeArrowheads="1"/>
          </p:cNvSpPr>
          <p:nvPr/>
        </p:nvSpPr>
        <p:spPr bwMode="auto">
          <a:xfrm>
            <a:off x="971550" y="5589588"/>
            <a:ext cx="7704138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2060"/>
                </a:solidFill>
                <a:latin typeface="Bookman Old Style" pitchFamily="18" charset="0"/>
                <a:ea typeface="+mj-ea"/>
                <a:cs typeface="+mj-cs"/>
              </a:defRPr>
            </a:lvl1pPr>
            <a:lvl2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altLang="ru-RU" dirty="0"/>
              <a:t>Объёмные поделки. Самостоятельная работа</a:t>
            </a:r>
          </a:p>
        </p:txBody>
      </p:sp>
    </p:spTree>
    <p:extLst>
      <p:ext uri="{BB962C8B-B14F-4D97-AF65-F5344CB8AC3E}">
        <p14:creationId xmlns:p14="http://schemas.microsoft.com/office/powerpoint/2010/main" val="203590867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304</Words>
  <Application>Microsoft Office PowerPoint</Application>
  <PresentationFormat>Экран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9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Оформление по умолчанию</vt:lpstr>
      <vt:lpstr>2_Оформление по умолчанию</vt:lpstr>
      <vt:lpstr>3_Оформление по умолчанию</vt:lpstr>
      <vt:lpstr>4_Оформление по умолчанию</vt:lpstr>
      <vt:lpstr>5_Оформление по умолчанию</vt:lpstr>
      <vt:lpstr>6_Оформление по умолчанию</vt:lpstr>
      <vt:lpstr>7_Оформление по умолчанию</vt:lpstr>
      <vt:lpstr>8_Оформление по умолчанию</vt:lpstr>
      <vt:lpstr>9_Оформление по умолчанию</vt:lpstr>
      <vt:lpstr>Тикомоделирование  (Обобщение опыта работы с детьми с ОВЗ в рамках работы кружка «Геометрика»)</vt:lpstr>
      <vt:lpstr>Что развивает ТИКО?</vt:lpstr>
      <vt:lpstr>Новые Федеральные Государственные Образовательные Стандарты </vt:lpstr>
      <vt:lpstr>Конструктор ТИКО и его возможности в обучении</vt:lpstr>
      <vt:lpstr>Конструктор ТИКО и его возможности в обучении </vt:lpstr>
      <vt:lpstr>Программа</vt:lpstr>
      <vt:lpstr>1 класс –плоскостное моделирование</vt:lpstr>
      <vt:lpstr>1 класс –объёмное  моделирование</vt:lpstr>
      <vt:lpstr>2 класс</vt:lpstr>
      <vt:lpstr>Как заказать конструктор ТИКО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 для объемного  моделирования ТИКО!</dc:title>
  <dc:creator>Оксана Бурягина</dc:creator>
  <cp:lastModifiedBy>RePack by Diakov</cp:lastModifiedBy>
  <cp:revision>9</cp:revision>
  <dcterms:created xsi:type="dcterms:W3CDTF">2017-08-11T16:24:26Z</dcterms:created>
  <dcterms:modified xsi:type="dcterms:W3CDTF">2017-08-18T23:02:07Z</dcterms:modified>
</cp:coreProperties>
</file>