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6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7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8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0" r:id="rId2"/>
    <p:sldMasterId id="2147483705" r:id="rId3"/>
    <p:sldMasterId id="2147483720" r:id="rId4"/>
    <p:sldMasterId id="2147483735" r:id="rId5"/>
    <p:sldMasterId id="2147483750" r:id="rId6"/>
    <p:sldMasterId id="2147483765" r:id="rId7"/>
    <p:sldMasterId id="2147483780" r:id="rId8"/>
    <p:sldMasterId id="2147483795" r:id="rId9"/>
  </p:sldMasterIdLst>
  <p:sldIdLst>
    <p:sldId id="268" r:id="rId10"/>
    <p:sldId id="258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D1BE9-FB18-49D9-871A-85EF5248499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68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DCE8-0772-4D8B-9E60-124283D6C66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4603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EFBE4-2CC2-4260-8E55-5037D5B3C72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9299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039D-4490-40E2-83A6-432276608E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12335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7944-0334-490F-93C4-DC98D223C15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92920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C612-9DBE-4D9A-9279-BBC29AB9A68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3835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F6D1-938C-4938-BA61-0039AD2188B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39546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4C6B0-7628-4F0E-B3DD-DF753E7C94D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36302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94EAE-9DFA-4B82-B99A-4D9B4CB5E9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0125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9E11-6519-4C9C-8AB9-B5CF588D746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9390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DCE8-0772-4D8B-9E60-124283D6C66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5769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5D5E8-E871-475D-84CA-1077E6A962A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98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5D5E8-E871-475D-84CA-1077E6A962A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65840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536F6-AC44-4EC8-9A28-739812A7259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46668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E3DD-B14C-4D66-8B8D-0D3664C02CF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86379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A8C1-F35D-4E64-96C0-4552D18C94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73358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D1BE9-FB18-49D9-871A-85EF5248499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05513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EFBE4-2CC2-4260-8E55-5037D5B3C72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40379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039D-4490-40E2-83A6-432276608E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85364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7944-0334-490F-93C4-DC98D223C15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94501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C612-9DBE-4D9A-9279-BBC29AB9A68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32507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F6D1-938C-4938-BA61-0039AD2188B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03225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4C6B0-7628-4F0E-B3DD-DF753E7C94D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027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536F6-AC44-4EC8-9A28-739812A7259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32199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94EAE-9DFA-4B82-B99A-4D9B4CB5E9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57915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9E11-6519-4C9C-8AB9-B5CF588D746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99575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DCE8-0772-4D8B-9E60-124283D6C66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92351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5D5E8-E871-475D-84CA-1077E6A962A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60588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536F6-AC44-4EC8-9A28-739812A7259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99667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E3DD-B14C-4D66-8B8D-0D3664C02CF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36888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A8C1-F35D-4E64-96C0-4552D18C94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196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E3DD-B14C-4D66-8B8D-0D3664C02CF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189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A8C1-F35D-4E64-96C0-4552D18C94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324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D1BE9-FB18-49D9-871A-85EF5248499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771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EFBE4-2CC2-4260-8E55-5037D5B3C72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72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039D-4490-40E2-83A6-432276608E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41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7944-0334-490F-93C4-DC98D223C15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263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C612-9DBE-4D9A-9279-BBC29AB9A68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79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EFBE4-2CC2-4260-8E55-5037D5B3C72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441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F6D1-938C-4938-BA61-0039AD2188B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4692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4C6B0-7628-4F0E-B3DD-DF753E7C94D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968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94EAE-9DFA-4B82-B99A-4D9B4CB5E9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75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9E11-6519-4C9C-8AB9-B5CF588D746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030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DCE8-0772-4D8B-9E60-124283D6C66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1876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5D5E8-E871-475D-84CA-1077E6A962A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0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536F6-AC44-4EC8-9A28-739812A7259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4726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E3DD-B14C-4D66-8B8D-0D3664C02CF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8422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A8C1-F35D-4E64-96C0-4552D18C94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4118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D1BE9-FB18-49D9-871A-85EF5248499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83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039D-4490-40E2-83A6-432276608E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849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EFBE4-2CC2-4260-8E55-5037D5B3C72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003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039D-4490-40E2-83A6-432276608E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8949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7944-0334-490F-93C4-DC98D223C15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720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C612-9DBE-4D9A-9279-BBC29AB9A68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475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F6D1-938C-4938-BA61-0039AD2188B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157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4C6B0-7628-4F0E-B3DD-DF753E7C94D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6002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94EAE-9DFA-4B82-B99A-4D9B4CB5E9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6880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9E11-6519-4C9C-8AB9-B5CF588D746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4586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DCE8-0772-4D8B-9E60-124283D6C66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479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5D5E8-E871-475D-84CA-1077E6A962A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13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7944-0334-490F-93C4-DC98D223C15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8695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536F6-AC44-4EC8-9A28-739812A7259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0508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E3DD-B14C-4D66-8B8D-0D3664C02CF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7990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A8C1-F35D-4E64-96C0-4552D18C94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3873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D1BE9-FB18-49D9-871A-85EF5248499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5636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EFBE4-2CC2-4260-8E55-5037D5B3C72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9423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039D-4490-40E2-83A6-432276608E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582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7944-0334-490F-93C4-DC98D223C15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1942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C612-9DBE-4D9A-9279-BBC29AB9A68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7154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F6D1-938C-4938-BA61-0039AD2188B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0712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4C6B0-7628-4F0E-B3DD-DF753E7C94D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48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C612-9DBE-4D9A-9279-BBC29AB9A68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8012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94EAE-9DFA-4B82-B99A-4D9B4CB5E9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6086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9E11-6519-4C9C-8AB9-B5CF588D746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0049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DCE8-0772-4D8B-9E60-124283D6C66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9934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5D5E8-E871-475D-84CA-1077E6A962A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6916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536F6-AC44-4EC8-9A28-739812A7259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317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E3DD-B14C-4D66-8B8D-0D3664C02CF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1681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A8C1-F35D-4E64-96C0-4552D18C94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79049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D1BE9-FB18-49D9-871A-85EF5248499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26516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EFBE4-2CC2-4260-8E55-5037D5B3C72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4738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039D-4490-40E2-83A6-432276608E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9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F6D1-938C-4938-BA61-0039AD2188B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37795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7944-0334-490F-93C4-DC98D223C15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9714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C612-9DBE-4D9A-9279-BBC29AB9A68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189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F6D1-938C-4938-BA61-0039AD2188B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2237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4C6B0-7628-4F0E-B3DD-DF753E7C94D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6173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94EAE-9DFA-4B82-B99A-4D9B4CB5E9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15741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9E11-6519-4C9C-8AB9-B5CF588D746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12708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DCE8-0772-4D8B-9E60-124283D6C66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98631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5D5E8-E871-475D-84CA-1077E6A962A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5139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536F6-AC44-4EC8-9A28-739812A7259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90536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E3DD-B14C-4D66-8B8D-0D3664C02CF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7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4C6B0-7628-4F0E-B3DD-DF753E7C94D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04992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A8C1-F35D-4E64-96C0-4552D18C94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38916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D1BE9-FB18-49D9-871A-85EF5248499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06586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EFBE4-2CC2-4260-8E55-5037D5B3C72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34165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039D-4490-40E2-83A6-432276608E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07407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7944-0334-490F-93C4-DC98D223C15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55334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C612-9DBE-4D9A-9279-BBC29AB9A68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06542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F6D1-938C-4938-BA61-0039AD2188B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75244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4C6B0-7628-4F0E-B3DD-DF753E7C94D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24403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94EAE-9DFA-4B82-B99A-4D9B4CB5E9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9927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9E11-6519-4C9C-8AB9-B5CF588D746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76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94EAE-9DFA-4B82-B99A-4D9B4CB5E9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24232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DCE8-0772-4D8B-9E60-124283D6C66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24490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5D5E8-E871-475D-84CA-1077E6A962A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31978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536F6-AC44-4EC8-9A28-739812A7259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404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E3DD-B14C-4D66-8B8D-0D3664C02CF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55971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A8C1-F35D-4E64-96C0-4552D18C94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34314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D1BE9-FB18-49D9-871A-85EF5248499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46561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EFBE4-2CC2-4260-8E55-5037D5B3C72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5704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039D-4490-40E2-83A6-432276608E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33082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7944-0334-490F-93C4-DC98D223C15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35529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C612-9DBE-4D9A-9279-BBC29AB9A68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27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9E11-6519-4C9C-8AB9-B5CF588D746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31646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F6D1-938C-4938-BA61-0039AD2188B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75846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4C6B0-7628-4F0E-B3DD-DF753E7C94D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83069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94EAE-9DFA-4B82-B99A-4D9B4CB5E9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22299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9E11-6519-4C9C-8AB9-B5CF588D746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84532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DCE8-0772-4D8B-9E60-124283D6C66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79702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5D5E8-E871-475D-84CA-1077E6A962A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37234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536F6-AC44-4EC8-9A28-739812A7259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79446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E3DD-B14C-4D66-8B8D-0D3664C02CF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08164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A8C1-F35D-4E64-96C0-4552D18C94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02574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D1BE9-FB18-49D9-871A-85EF5248499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61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slideLayout" Target="../slideLayouts/slideLayout9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slideLayout" Target="../slideLayouts/slideLayout111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00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slideLayout" Target="../slideLayouts/slideLayout11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11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420482-FD21-4C17-9B39-F60D7D54AC0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85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420482-FD21-4C17-9B39-F60D7D54AC0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13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420482-FD21-4C17-9B39-F60D7D54AC0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420482-FD21-4C17-9B39-F60D7D54AC0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3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420482-FD21-4C17-9B39-F60D7D54AC0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38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420482-FD21-4C17-9B39-F60D7D54AC0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98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420482-FD21-4C17-9B39-F60D7D54AC0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20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420482-FD21-4C17-9B39-F60D7D54AC0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76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420482-FD21-4C17-9B39-F60D7D54AC0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6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8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02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671900" y="1916832"/>
            <a:ext cx="5328592" cy="2232248"/>
          </a:xfrm>
        </p:spPr>
        <p:txBody>
          <a:bodyPr/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Тикомоделирование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(</a:t>
            </a:r>
            <a:r>
              <a:rPr lang="ru-RU" sz="2000" b="1" dirty="0" smtClean="0">
                <a:solidFill>
                  <a:srgbClr val="002060"/>
                </a:solidFill>
              </a:rPr>
              <a:t>Обобщение </a:t>
            </a:r>
            <a:r>
              <a:rPr lang="ru-RU" sz="2000" b="1" dirty="0" smtClean="0">
                <a:solidFill>
                  <a:srgbClr val="002060"/>
                </a:solidFill>
              </a:rPr>
              <a:t>опыта работы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с детьми с ОВЗ в рамках работы кружка «</a:t>
            </a:r>
            <a:r>
              <a:rPr lang="ru-RU" sz="2000" b="1" dirty="0" err="1" smtClean="0">
                <a:solidFill>
                  <a:srgbClr val="002060"/>
                </a:solidFill>
              </a:rPr>
              <a:t>Геометрика</a:t>
            </a:r>
            <a:r>
              <a:rPr lang="ru-RU" sz="2000" b="1" dirty="0" smtClean="0">
                <a:solidFill>
                  <a:srgbClr val="002060"/>
                </a:solidFill>
              </a:rPr>
              <a:t>»)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E:\4 уч 1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009695"/>
            <a:ext cx="3232635" cy="4525963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995936" y="4797152"/>
            <a:ext cx="4680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err="1" smtClean="0">
                <a:solidFill>
                  <a:srgbClr val="002060"/>
                </a:solidFill>
              </a:rPr>
              <a:t>Бурягина</a:t>
            </a:r>
            <a:r>
              <a:rPr lang="ru-RU" b="1" dirty="0" smtClean="0">
                <a:solidFill>
                  <a:srgbClr val="002060"/>
                </a:solidFill>
              </a:rPr>
              <a:t> Оксана </a:t>
            </a:r>
            <a:r>
              <a:rPr lang="ru-RU" b="1" dirty="0" smtClean="0">
                <a:solidFill>
                  <a:srgbClr val="002060"/>
                </a:solidFill>
              </a:rPr>
              <a:t>Сергеевна, </a:t>
            </a:r>
            <a:r>
              <a:rPr lang="ru-RU" dirty="0" smtClean="0">
                <a:solidFill>
                  <a:srgbClr val="002060"/>
                </a:solidFill>
              </a:rPr>
              <a:t>учитель </a:t>
            </a:r>
            <a:r>
              <a:rPr lang="ru-RU" dirty="0" smtClean="0">
                <a:solidFill>
                  <a:srgbClr val="002060"/>
                </a:solidFill>
              </a:rPr>
              <a:t>начальных </a:t>
            </a:r>
            <a:r>
              <a:rPr lang="ru-RU" dirty="0" smtClean="0">
                <a:solidFill>
                  <a:srgbClr val="002060"/>
                </a:solidFill>
              </a:rPr>
              <a:t>классов СОГБОУ </a:t>
            </a:r>
            <a:r>
              <a:rPr lang="ru-RU" dirty="0" smtClean="0">
                <a:solidFill>
                  <a:srgbClr val="002060"/>
                </a:solidFill>
              </a:rPr>
              <a:t>«Вяземская начальная школа-детский сад «Сказка» для детей с ограниченными возможностями здоровья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13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b="1" dirty="0">
                <a:solidFill>
                  <a:srgbClr val="002060"/>
                </a:solidFill>
                <a:latin typeface="Bookman Old Style" pitchFamily="18" charset="0"/>
              </a:rPr>
              <a:t>Как заказать конструктор ТИКО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643310" y="1988840"/>
            <a:ext cx="6408737" cy="138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060"/>
                </a:solidFill>
                <a:latin typeface="Bookman Old Style" pitchFamily="18" charset="0"/>
                <a:ea typeface="+mj-ea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altLang="ru-RU" dirty="0"/>
              <a:t>Телефон:</a:t>
            </a:r>
          </a:p>
          <a:p>
            <a:pPr algn="l"/>
            <a:r>
              <a:rPr lang="ru-RU" altLang="ru-RU" dirty="0"/>
              <a:t>(812) 716 – 59 – 15                    </a:t>
            </a:r>
            <a:endParaRPr lang="en-US" altLang="ru-RU" dirty="0"/>
          </a:p>
          <a:p>
            <a:pPr algn="l"/>
            <a:r>
              <a:rPr lang="ru-RU" altLang="ru-RU" dirty="0"/>
              <a:t>(812) 716 – 36 – 87 </a:t>
            </a:r>
          </a:p>
        </p:txBody>
      </p:sp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427409" y="3999706"/>
            <a:ext cx="6840537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060"/>
                </a:solidFill>
                <a:latin typeface="Bookman Old Style" pitchFamily="18" charset="0"/>
                <a:ea typeface="+mj-ea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altLang="ru-RU" dirty="0"/>
              <a:t>Интернет – магазин:</a:t>
            </a:r>
          </a:p>
          <a:p>
            <a:pPr algn="l"/>
            <a:r>
              <a:rPr lang="en-US" altLang="ru-RU" dirty="0"/>
              <a:t>www.tico-rantis.ru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113383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686800" cy="11430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Что развивает ТИКО</a:t>
            </a:r>
            <a:r>
              <a:rPr lang="en-US" alt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?</a:t>
            </a:r>
            <a:endParaRPr lang="ru-RU" altLang="ru-RU" sz="28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042988" y="2565400"/>
            <a:ext cx="78517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7200" b="1" smtClean="0">
                <a:solidFill>
                  <a:srgbClr val="009999"/>
                </a:solidFill>
              </a:rPr>
              <a:t>И   </a:t>
            </a:r>
            <a:r>
              <a:rPr lang="ru-RU" altLang="ru-RU" sz="3200" b="1" smtClean="0">
                <a:solidFill>
                  <a:srgbClr val="009999"/>
                </a:solidFill>
              </a:rPr>
              <a:t>интеллектуальные умения</a:t>
            </a:r>
            <a:endParaRPr lang="ru-RU" altLang="ru-RU" sz="7200" b="1" smtClean="0">
              <a:solidFill>
                <a:srgbClr val="009999"/>
              </a:solidFill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042988" y="3716338"/>
            <a:ext cx="79121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7200" b="1" smtClean="0">
                <a:solidFill>
                  <a:srgbClr val="00CC00"/>
                </a:solidFill>
              </a:rPr>
              <a:t>К   </a:t>
            </a:r>
            <a:r>
              <a:rPr lang="ru-RU" altLang="ru-RU" sz="3200" b="1" smtClean="0">
                <a:solidFill>
                  <a:srgbClr val="00CC00"/>
                </a:solidFill>
              </a:rPr>
              <a:t>коммуникативные умения</a:t>
            </a:r>
            <a:endParaRPr lang="ru-RU" altLang="ru-RU" sz="7200" b="1" smtClean="0">
              <a:solidFill>
                <a:srgbClr val="00CC00"/>
              </a:solidFill>
            </a:endParaRP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1042988" y="4941888"/>
            <a:ext cx="62039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7200" b="1" dirty="0" smtClean="0">
                <a:solidFill>
                  <a:srgbClr val="FF0000"/>
                </a:solidFill>
              </a:rPr>
              <a:t>О   </a:t>
            </a:r>
            <a:r>
              <a:rPr lang="ru-RU" altLang="ru-RU" sz="3200" b="1" dirty="0" smtClean="0">
                <a:solidFill>
                  <a:srgbClr val="FF0000"/>
                </a:solidFill>
              </a:rPr>
              <a:t>организаторские и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smtClean="0">
                <a:solidFill>
                  <a:srgbClr val="FF0000"/>
                </a:solidFill>
              </a:rPr>
              <a:t>            оценочные умения</a:t>
            </a:r>
            <a:endParaRPr lang="ru-RU" altLang="ru-RU" sz="7200" b="1" dirty="0" smtClean="0">
              <a:solidFill>
                <a:srgbClr val="FF0000"/>
              </a:solidFill>
            </a:endParaRP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1116013" y="1412875"/>
            <a:ext cx="61309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7200" b="1" dirty="0" smtClean="0">
                <a:solidFill>
                  <a:srgbClr val="FF9900"/>
                </a:solidFill>
              </a:rPr>
              <a:t>Т   </a:t>
            </a:r>
            <a:r>
              <a:rPr lang="ru-RU" altLang="ru-RU" sz="3200" b="1" dirty="0" smtClean="0">
                <a:solidFill>
                  <a:srgbClr val="FF9900"/>
                </a:solidFill>
              </a:rPr>
              <a:t>творческие умения</a:t>
            </a:r>
            <a:endParaRPr lang="ru-RU" altLang="ru-RU" sz="7200" b="1" dirty="0" smtClean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30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60421" grpId="0"/>
      <p:bldP spid="60422" grpId="0"/>
      <p:bldP spid="604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569" y="0"/>
            <a:ext cx="9144000" cy="11430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Новые Федеральные Государственные Образовательные Стандарты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00808"/>
            <a:ext cx="8568952" cy="496788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Регулятивные умения</a:t>
            </a:r>
            <a:r>
              <a:rPr lang="ru-RU" alt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2400" dirty="0" smtClean="0">
                <a:solidFill>
                  <a:schemeClr val="accent2"/>
                </a:solidFill>
                <a:latin typeface="Bookman Old Style" pitchFamily="18" charset="0"/>
              </a:rPr>
              <a:t>планировать и организовать собственную деятельность в процессе конструирования</a:t>
            </a:r>
            <a:r>
              <a:rPr lang="ru-RU" altLang="ru-RU" sz="2000" dirty="0" smtClean="0">
                <a:solidFill>
                  <a:schemeClr val="accent2"/>
                </a:solidFill>
                <a:latin typeface="Bookman Old Style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b="1" dirty="0" smtClean="0">
                <a:solidFill>
                  <a:schemeClr val="hlink"/>
                </a:solidFill>
                <a:latin typeface="Bookman Old Style" pitchFamily="18" charset="0"/>
              </a:rPr>
              <a:t>Познавательные умения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2400" dirty="0" smtClean="0">
                <a:solidFill>
                  <a:schemeClr val="accent2"/>
                </a:solidFill>
                <a:latin typeface="Bookman Old Style" pitchFamily="18" charset="0"/>
              </a:rPr>
              <a:t>изучать информацию о конструируемой фигуре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2400" dirty="0" smtClean="0">
                <a:solidFill>
                  <a:schemeClr val="accent2"/>
                </a:solidFill>
                <a:latin typeface="Bookman Old Style" pitchFamily="18" charset="0"/>
              </a:rPr>
              <a:t>анализировать структуру фигуры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dirty="0" smtClean="0">
                <a:solidFill>
                  <a:schemeClr val="accent2"/>
                </a:solidFill>
                <a:latin typeface="Bookman Old Style" pitchFamily="18" charset="0"/>
              </a:rPr>
              <a:t>-   представлять фигуру в пространстве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Коммуникативные умения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2400" dirty="0" smtClean="0">
                <a:solidFill>
                  <a:schemeClr val="accent2"/>
                </a:solidFill>
                <a:latin typeface="Bookman Old Style" pitchFamily="18" charset="0"/>
              </a:rPr>
              <a:t>договариваться, взаимодействовать друг с другом в процессе совместного конструирования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b="1" dirty="0" smtClean="0">
                <a:solidFill>
                  <a:schemeClr val="accent2"/>
                </a:solidFill>
                <a:latin typeface="Bookman Old Style" pitchFamily="18" charset="0"/>
              </a:rPr>
              <a:t> </a:t>
            </a:r>
            <a:r>
              <a:rPr lang="ru-RU" altLang="ru-RU" sz="2800" b="1" dirty="0" smtClean="0">
                <a:solidFill>
                  <a:srgbClr val="009900"/>
                </a:solidFill>
                <a:latin typeface="Bookman Old Style" pitchFamily="18" charset="0"/>
              </a:rPr>
              <a:t>Личностные умения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 smtClean="0">
                <a:solidFill>
                  <a:schemeClr val="accent2"/>
                </a:solidFill>
                <a:latin typeface="Bookman Old Style" pitchFamily="18" charset="0"/>
              </a:rPr>
              <a:t>-   </a:t>
            </a:r>
            <a:r>
              <a:rPr lang="ru-RU" altLang="ru-RU" sz="2400" dirty="0" smtClean="0">
                <a:solidFill>
                  <a:schemeClr val="accent2"/>
                </a:solidFill>
                <a:latin typeface="Bookman Old Style" pitchFamily="18" charset="0"/>
              </a:rPr>
              <a:t>оценивать конструкцию фигуры, анализировать ее достоинства и недостатки</a:t>
            </a:r>
            <a:endParaRPr lang="ru-RU" altLang="ru-RU" sz="2400" b="1" dirty="0" smtClean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71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Конструктор ТИКО и его возможности в обучении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9138"/>
            <a:ext cx="3275856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 b="1" dirty="0" smtClean="0">
                <a:solidFill>
                  <a:schemeClr val="accent2"/>
                </a:solidFill>
                <a:latin typeface="Bookman Old Style" pitchFamily="18" charset="0"/>
              </a:rPr>
              <a:t>	</a:t>
            </a:r>
            <a:r>
              <a:rPr lang="ru-RU" altLang="ru-RU" sz="2400" b="1" dirty="0" smtClean="0">
                <a:solidFill>
                  <a:srgbClr val="CC0066"/>
                </a:solidFill>
                <a:latin typeface="Bookman Old Style" pitchFamily="18" charset="0"/>
              </a:rPr>
              <a:t>Учащимся </a:t>
            </a:r>
            <a:r>
              <a:rPr lang="ru-RU" altLang="ru-RU" sz="2400" b="1" dirty="0" smtClean="0">
                <a:solidFill>
                  <a:schemeClr val="accent2"/>
                </a:solidFill>
                <a:latin typeface="Bookman Old Style" pitchFamily="18" charset="0"/>
              </a:rPr>
              <a:t>конструктор </a:t>
            </a:r>
          </a:p>
          <a:p>
            <a:pPr eaLnBrk="1" hangingPunct="1">
              <a:buFontTx/>
              <a:buNone/>
            </a:pPr>
            <a:r>
              <a:rPr lang="ru-RU" altLang="ru-RU" sz="2400" b="1" dirty="0" smtClean="0">
                <a:solidFill>
                  <a:schemeClr val="accent2"/>
                </a:solidFill>
                <a:latin typeface="Bookman Old Style" pitchFamily="18" charset="0"/>
              </a:rPr>
              <a:t>	ТИКО предоставляет уникальную возможность – постигать геометрические тела и формы мануально.</a:t>
            </a:r>
          </a:p>
        </p:txBody>
      </p:sp>
      <p:pic>
        <p:nvPicPr>
          <p:cNvPr id="17412" name="Picture 7" descr="IMG_227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03575" y="1844675"/>
            <a:ext cx="5724525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76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417" y="260648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Конструктор ТИКО и его возможности в обучении</a:t>
            </a:r>
            <a:br>
              <a:rPr lang="ru-RU" altLang="ru-RU" sz="28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endParaRPr lang="ru-RU" altLang="ru-RU" sz="28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9396413" cy="58324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ru-RU" sz="2400" b="1" smtClean="0">
                <a:solidFill>
                  <a:schemeClr val="accent2"/>
                </a:solidFill>
                <a:latin typeface="Bookman Old Style" pitchFamily="18" charset="0"/>
              </a:rPr>
              <a:t>	</a:t>
            </a:r>
            <a:r>
              <a:rPr lang="ru-RU" altLang="ru-RU" sz="2400" b="1" smtClean="0">
                <a:solidFill>
                  <a:srgbClr val="CC0066"/>
                </a:solidFill>
                <a:latin typeface="Bookman Old Style" pitchFamily="18" charset="0"/>
              </a:rPr>
              <a:t>Педагогам</a:t>
            </a:r>
            <a:r>
              <a:rPr lang="ru-RU" altLang="ru-RU" sz="2400" b="1" smtClean="0">
                <a:solidFill>
                  <a:schemeClr val="accent2"/>
                </a:solidFill>
                <a:latin typeface="Bookman Old Style" pitchFamily="18" charset="0"/>
              </a:rPr>
              <a:t> конструктор полезен, </a:t>
            </a:r>
            <a:endParaRPr lang="en-US" altLang="ru-RU" sz="2400" b="1" smtClean="0">
              <a:solidFill>
                <a:schemeClr val="accent2"/>
              </a:solidFill>
              <a:latin typeface="Bookman Old Style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2400" b="1" smtClean="0">
                <a:solidFill>
                  <a:schemeClr val="accent2"/>
                </a:solidFill>
                <a:latin typeface="Bookman Old Style" pitchFamily="18" charset="0"/>
              </a:rPr>
              <a:t>как средство для быстрого</a:t>
            </a:r>
            <a:r>
              <a:rPr lang="en-US" altLang="ru-RU" sz="2400" b="1" smtClean="0">
                <a:solidFill>
                  <a:schemeClr val="accent2"/>
                </a:solidFill>
                <a:latin typeface="Bookman Old Style" pitchFamily="18" charset="0"/>
              </a:rPr>
              <a:t> </a:t>
            </a:r>
            <a:r>
              <a:rPr lang="ru-RU" altLang="ru-RU" sz="2400" b="1" smtClean="0">
                <a:solidFill>
                  <a:schemeClr val="accent2"/>
                </a:solidFill>
                <a:latin typeface="Bookman Old Style" pitchFamily="18" charset="0"/>
              </a:rPr>
              <a:t>создания</a:t>
            </a:r>
            <a:endParaRPr lang="en-US" altLang="ru-RU" sz="2400" b="1" smtClean="0">
              <a:solidFill>
                <a:schemeClr val="accent2"/>
              </a:solidFill>
              <a:latin typeface="Bookman Old Style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2400" b="1" smtClean="0">
                <a:solidFill>
                  <a:schemeClr val="accent2"/>
                </a:solidFill>
                <a:latin typeface="Bookman Old Style" pitchFamily="18" charset="0"/>
              </a:rPr>
              <a:t> наглядных пособий. </a:t>
            </a:r>
            <a:endParaRPr lang="en-US" altLang="ru-RU" sz="2400" b="1" smtClean="0">
              <a:solidFill>
                <a:schemeClr val="accent2"/>
              </a:solidFill>
              <a:latin typeface="Bookman Old Style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sz="2400" b="1" smtClean="0">
              <a:solidFill>
                <a:schemeClr val="accent2"/>
              </a:solidFill>
              <a:latin typeface="Bookman Old Style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sz="2400" b="1" smtClean="0">
              <a:solidFill>
                <a:schemeClr val="accent2"/>
              </a:solidFill>
              <a:latin typeface="Bookman Old Style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sz="2400" b="1" smtClean="0">
              <a:solidFill>
                <a:schemeClr val="accent2"/>
              </a:solidFill>
              <a:latin typeface="Bookman Old Style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sz="2400" b="1" smtClean="0">
              <a:solidFill>
                <a:schemeClr val="accent2"/>
              </a:solidFill>
              <a:latin typeface="Bookman Old Style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sz="2400" b="1" smtClean="0">
              <a:solidFill>
                <a:schemeClr val="accent2"/>
              </a:solidFill>
              <a:latin typeface="Bookman Old Style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2400" b="1" smtClean="0">
                <a:solidFill>
                  <a:schemeClr val="accent2"/>
                </a:solidFill>
                <a:latin typeface="Bookman Old Style" pitchFamily="18" charset="0"/>
              </a:rPr>
              <a:t>    Из ТИКО-деталей можно сконструировать практически весь спектр геометрических  </a:t>
            </a:r>
          </a:p>
          <a:p>
            <a:pPr algn="ctr" eaLnBrk="1" hangingPunct="1">
              <a:buFontTx/>
              <a:buNone/>
            </a:pPr>
            <a:r>
              <a:rPr lang="ru-RU" altLang="ru-RU" sz="2400" b="1" smtClean="0">
                <a:solidFill>
                  <a:schemeClr val="accent2"/>
                </a:solidFill>
                <a:latin typeface="Bookman Old Style" pitchFamily="18" charset="0"/>
              </a:rPr>
              <a:t>фигур и тел.</a:t>
            </a:r>
          </a:p>
        </p:txBody>
      </p:sp>
      <p:pic>
        <p:nvPicPr>
          <p:cNvPr id="18436" name="Picture 4" descr="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63" y="3357563"/>
            <a:ext cx="1828800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6" descr="1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2492375"/>
            <a:ext cx="18288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7" descr="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850" y="2636838"/>
            <a:ext cx="15970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8" descr="равностор 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875" y="3284538"/>
            <a:ext cx="18288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696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5832499" cy="70700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b="1" dirty="0">
                <a:solidFill>
                  <a:srgbClr val="002060"/>
                </a:solidFill>
                <a:latin typeface="Bookman Old Style" pitchFamily="18" charset="0"/>
              </a:rPr>
              <a:t>Программа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03149" y="1488841"/>
            <a:ext cx="889303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indent="363538"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программы «Кружок «</a:t>
            </a:r>
            <a:r>
              <a:rPr lang="ru-RU" alt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Геометрика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у учащихся с ОВЗ формируются начальные геометрические представления,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пользоваться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отдельными дидактическими пособиями, схемами, таблицами,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алгоритмами;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 наглядно-действенное и наглядно-образное мышление и пространственное воображение, формируются процессы анализа и синтеза,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совершенствуются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установления причинно-следственных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связей; совершенствуются коммуникативные умения.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«ТИКО» расширяются представления учащихся с ОВЗ о предметах и явлениях окружающего мира, закрепляются математические знания и умения: состав чисел, прямой и обратный счёт, решение задач практического характера и т.д.</a:t>
            </a:r>
          </a:p>
          <a:p>
            <a:pPr indent="363538"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в рамках программы – процесс творческий, осуществляемый через совместную деятельность педагога и детей, детей друг с другом. При этом дети с ОВЗ через развивающие практические занятия учатся преодолевать трудности, принимать самостоятельные решения, находить действенный способ достижения возникающей в ходе занятия учебной цели. </a:t>
            </a:r>
          </a:p>
          <a:p>
            <a:pPr indent="363538"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несомненная </a:t>
            </a:r>
            <a:r>
              <a:rPr lang="ru-RU" altLang="ru-RU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22290152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70694" y="188640"/>
            <a:ext cx="8280400" cy="57581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1 </a:t>
            </a:r>
            <a:r>
              <a:rPr lang="ru-RU" altLang="ru-RU" sz="2800" b="1" dirty="0">
                <a:solidFill>
                  <a:srgbClr val="002060"/>
                </a:solidFill>
                <a:latin typeface="Bookman Old Style" pitchFamily="18" charset="0"/>
              </a:rPr>
              <a:t>класс –плоскостное моделирование</a:t>
            </a:r>
          </a:p>
        </p:txBody>
      </p:sp>
      <p:pic>
        <p:nvPicPr>
          <p:cNvPr id="27651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71611" y="1219200"/>
            <a:ext cx="2881313" cy="2160588"/>
          </a:xfrm>
          <a:ln w="3810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27652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24374" y="1557338"/>
            <a:ext cx="2400300" cy="1800225"/>
          </a:xfrm>
          <a:ln w="3810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27653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2324" y="1196975"/>
            <a:ext cx="2941637" cy="2205038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3727450"/>
            <a:ext cx="2201863" cy="2970213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5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0838" y="3716338"/>
            <a:ext cx="2236787" cy="2981325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2138" y="4103688"/>
            <a:ext cx="2957512" cy="2217737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876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62950" cy="63341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b="1" dirty="0">
                <a:solidFill>
                  <a:srgbClr val="002060"/>
                </a:solidFill>
                <a:latin typeface="Bookman Old Style" pitchFamily="18" charset="0"/>
              </a:rPr>
              <a:t>1 класс </a:t>
            </a:r>
            <a:r>
              <a:rPr lang="ru-RU" sz="2800" b="1" dirty="0">
                <a:solidFill>
                  <a:srgbClr val="002060"/>
                </a:solidFill>
                <a:latin typeface="Bookman Old Style" pitchFamily="18" charset="0"/>
              </a:rPr>
              <a:t>–объёмное  </a:t>
            </a:r>
            <a:r>
              <a:rPr lang="ru-RU" sz="2800" b="1" dirty="0">
                <a:solidFill>
                  <a:srgbClr val="002060"/>
                </a:solidFill>
                <a:latin typeface="Bookman Old Style" pitchFamily="18" charset="0"/>
              </a:rPr>
              <a:t>моделирование</a:t>
            </a:r>
          </a:p>
        </p:txBody>
      </p:sp>
      <p:pic>
        <p:nvPicPr>
          <p:cNvPr id="29699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908050"/>
            <a:ext cx="3657600" cy="2743200"/>
          </a:xfrm>
          <a:ln w="38100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2970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49825" y="908050"/>
            <a:ext cx="3654425" cy="2743200"/>
          </a:xfrm>
          <a:ln w="38100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29701" name="Рисунок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81188" y="3186113"/>
            <a:ext cx="2592387" cy="3455987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2" name="Рисунок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3800" y="3933825"/>
            <a:ext cx="3611563" cy="2708275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40733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6592887" cy="70643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b="1" dirty="0">
                <a:solidFill>
                  <a:srgbClr val="002060"/>
                </a:solidFill>
                <a:latin typeface="Bookman Old Style" pitchFamily="18" charset="0"/>
              </a:rPr>
              <a:t>2 класс</a:t>
            </a:r>
            <a:endParaRPr lang="ru-RU" sz="28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33795" name="Объект 7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03575" y="1557338"/>
            <a:ext cx="2743200" cy="3657600"/>
          </a:xfrm>
          <a:ln w="38100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33796" name="Объект 6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388" y="1557338"/>
            <a:ext cx="2743200" cy="3657600"/>
          </a:xfrm>
          <a:ln w="38100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33797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1738" y="1563688"/>
            <a:ext cx="2749550" cy="3667125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8" name="TextBox 9"/>
          <p:cNvSpPr txBox="1">
            <a:spLocks noChangeArrowheads="1"/>
          </p:cNvSpPr>
          <p:nvPr/>
        </p:nvSpPr>
        <p:spPr bwMode="auto">
          <a:xfrm>
            <a:off x="971550" y="5589588"/>
            <a:ext cx="770413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060"/>
                </a:solidFill>
                <a:latin typeface="Bookman Old Style" pitchFamily="18" charset="0"/>
                <a:ea typeface="+mj-ea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ru-RU" dirty="0"/>
              <a:t>Объёмные поделки. Самостоятельная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20359086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304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6_Оформление по умолчанию</vt:lpstr>
      <vt:lpstr>7_Оформление по умолчанию</vt:lpstr>
      <vt:lpstr>8_Оформление по умолчанию</vt:lpstr>
      <vt:lpstr>9_Оформление по умолчанию</vt:lpstr>
      <vt:lpstr>Тикомоделирование  (Обобщение опыта работы с детьми с ОВЗ в рамках работы кружка «Геометрика»)</vt:lpstr>
      <vt:lpstr>Что развивает ТИКО?</vt:lpstr>
      <vt:lpstr>Новые Федеральные Государственные Образовательные Стандарты </vt:lpstr>
      <vt:lpstr>Конструктор ТИКО и его возможности в обучении</vt:lpstr>
      <vt:lpstr>Конструктор ТИКО и его возможности в обучении </vt:lpstr>
      <vt:lpstr>Программа</vt:lpstr>
      <vt:lpstr>1 класс –плоскостное моделирование</vt:lpstr>
      <vt:lpstr>1 класс –объёмное  моделирование</vt:lpstr>
      <vt:lpstr>2 класс</vt:lpstr>
      <vt:lpstr>Как заказать конструктор ТИКО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 для объемного  моделирования ТИКО!</dc:title>
  <dc:creator>Оксана Бурягина</dc:creator>
  <cp:lastModifiedBy>RePack by Diakov</cp:lastModifiedBy>
  <cp:revision>9</cp:revision>
  <dcterms:created xsi:type="dcterms:W3CDTF">2017-08-11T16:24:26Z</dcterms:created>
  <dcterms:modified xsi:type="dcterms:W3CDTF">2017-08-18T23:02:07Z</dcterms:modified>
</cp:coreProperties>
</file>