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809061D-A8EA-4D53-8A97-EF58339F5879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AEE4568-B7B0-4651-9604-62EFFB1B4FD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Руководитель: Малахова А.А.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8104" y="551723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-2017 уч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год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111351"/>
            <a:ext cx="69127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cap="all" dirty="0">
                <a:solidFill>
                  <a:srgbClr val="93A299">
                    <a:lumMod val="50000"/>
                  </a:srgb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Анализ и </a:t>
            </a:r>
            <a:r>
              <a:rPr lang="ru-RU" sz="2800" b="1" cap="all" dirty="0" smtClean="0">
                <a:solidFill>
                  <a:srgbClr val="93A299">
                    <a:lumMod val="50000"/>
                  </a:srgb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перспективы </a:t>
            </a:r>
            <a:r>
              <a:rPr lang="ru-RU" sz="2800" b="1" cap="all" dirty="0">
                <a:solidFill>
                  <a:srgbClr val="93A299">
                    <a:lumMod val="50000"/>
                  </a:srgb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развития логопедической службы </a:t>
            </a:r>
            <a:r>
              <a:rPr lang="ru-RU" sz="2800" b="1" cap="all" dirty="0" err="1">
                <a:solidFill>
                  <a:srgbClr val="93A299">
                    <a:lumMod val="50000"/>
                  </a:srgb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Рославльского</a:t>
            </a:r>
            <a:r>
              <a:rPr lang="ru-RU" sz="2800" b="1" cap="all" dirty="0">
                <a:solidFill>
                  <a:srgbClr val="93A299">
                    <a:lumMod val="50000"/>
                  </a:srgb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района</a:t>
            </a:r>
            <a:endParaRPr lang="ru-RU" sz="2800" b="1" cap="all" dirty="0">
              <a:solidFill>
                <a:srgbClr val="93A299">
                  <a:lumMod val="50000"/>
                </a:srgb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434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консультативное направление</a:t>
            </a:r>
            <a:r>
              <a:rPr lang="ru-RU" sz="3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373563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проводились индивидуальные консультации родителей и педагогов по вопросам обследования, коррекции речи и неуспеваемости некоторых обучающихся по родному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языку;</a:t>
            </a:r>
          </a:p>
          <a:p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редставлялись рекомендации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педагогам и родителям по индивидуальной работе с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детьми;</a:t>
            </a:r>
          </a:p>
          <a:p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участвовали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работе ПМП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консилиумов образовательных организаций;</a:t>
            </a:r>
          </a:p>
          <a:p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тесно контактировали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 ТПМПК «Южная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»;</a:t>
            </a:r>
          </a:p>
          <a:p>
            <a:pPr>
              <a:lnSpc>
                <a:spcPct val="115000"/>
              </a:lnSpc>
              <a:spcAft>
                <a:spcPts val="600"/>
              </a:spcAft>
              <a:tabLst>
                <a:tab pos="4227195" algn="l"/>
              </a:tabLst>
            </a:pP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особое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внимание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уделяли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общению с родителями детей с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ОВЗ</a:t>
            </a:r>
            <a:endParaRPr lang="ru-RU" sz="2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8377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самообразование </a:t>
            </a:r>
            <a:r>
              <a:rPr lang="ru-RU" sz="3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 </a:t>
            </a:r>
            <a:r>
              <a:rPr lang="ru-RU" sz="36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повышение </a:t>
            </a:r>
            <a:r>
              <a:rPr lang="ru-RU" sz="3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квалификации</a:t>
            </a:r>
            <a:r>
              <a:rPr lang="ru-RU" sz="3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Учителя-логопеды Малахова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А.А., </a:t>
            </a:r>
            <a:r>
              <a:rPr lang="ru-RU" sz="22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Перегонцева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О.А. и </a:t>
            </a:r>
            <a:r>
              <a:rPr lang="ru-RU" sz="22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Протасенкова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Н.В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участвовали в региональном заочном конкурсе инновационных программ, проектов, методических разработок педагогов образовательных организаций, осуществляющих обучение детей с ОВЗ (2016 г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.).</a:t>
            </a:r>
          </a:p>
          <a:p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Малахова А.А.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участвовала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работе Круглого стола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«Моделирование информационно-образовательной среды общеобразовательной организации в процессе дистанционного образования детей-инвалидов и обучающихся с ограниченными возможностями здоровья с различными нозологиями» (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8.12.2016 г.)</a:t>
            </a:r>
          </a:p>
          <a:p>
            <a:pPr marL="114300" indent="0"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8810651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самообразование и повышение квалификации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2900536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в дистанционном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обсуждении материалов проекта по мониторингу системы образования, организованного по заказу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России (17.05.2017)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приняли учителя-логопеды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Малахова А.А., </a:t>
            </a:r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Протасенкова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Н.В..</a:t>
            </a:r>
          </a:p>
          <a:p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 районных заседаниях МО учителя-логопеды делились опытом инновационной работы</a:t>
            </a:r>
            <a:endParaRPr lang="ru-RU" sz="2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ru-RU" sz="22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970021"/>
            <a:ext cx="2016224" cy="2688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53069"/>
            <a:ext cx="1965822" cy="2621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362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19" y="260648"/>
            <a:ext cx="8639497" cy="21602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Запланированная работа на 2016 – 2017 учебный год </a:t>
            </a:r>
            <a:r>
              <a:rPr lang="ru-RU" sz="2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выполнена </a:t>
            </a:r>
            <a:r>
              <a:rPr lang="ru-RU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полном объеме.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Вместе с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тем, были выявлены трудности,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 которыми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приходилось сталкиваться специалистам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75" y="2822669"/>
            <a:ext cx="4716016" cy="353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140968"/>
            <a:ext cx="4679057" cy="3509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503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Положительные моменты работы: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744416"/>
          </a:xfrm>
        </p:spPr>
        <p:txBody>
          <a:bodyPr>
            <a:noAutofit/>
          </a:bodyPr>
          <a:lstStyle/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своевременное выявление речевых проблем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 детей при проведении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диагностических исследований;</a:t>
            </a:r>
          </a:p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расширение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просветительско-профилактической деятельности среди родителей и педагогов;</a:t>
            </a:r>
          </a:p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положительный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настрой учащихся на проведение дополнительных занятий, желание детей выполнять задания;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аличие кабинета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оборудованного развивающими пособиями, дидактическими играми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8910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Отрицательные моменты в работе: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38437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частые пропуски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логопедических занятий некоторыми учащимися;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еаккуратное выполнение домашних заданий; 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равнодушное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отношение к исправлению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речевого дефекта со стороны обучающихся,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родителей;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недостаточное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занятий для детей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 ОВЗ (1 час в неделю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140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8372"/>
            <a:ext cx="8496944" cy="10764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Дополнительная задача: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96044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Организовать информационно-просветительскую деятельность по вопросам инклюзивного образования со всеми участниками образовательного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процесса. </a:t>
            </a:r>
          </a:p>
          <a:p>
            <a:pPr marL="11430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 частности:</a:t>
            </a:r>
          </a:p>
          <a:p>
            <a:pPr marL="11430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информирование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родителей (законных представителей) по медицинским, социальным, правовым и другим вопросам;</a:t>
            </a:r>
          </a:p>
          <a:p>
            <a:pPr marL="11430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психолого-педагогическое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просвещение педагогических работников по вопросам развития, обучения и воспитания данной категории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07830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60672" cy="1039427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38364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9"/>
            <a:ext cx="8640960" cy="25202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endParaRPr lang="ru-RU" sz="28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ru-RU" sz="2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Коррекционно-логопедическая </a:t>
            </a:r>
            <a:r>
              <a:rPr lang="ru-RU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работа с ребенком в районе </a:t>
            </a:r>
            <a:r>
              <a:rPr lang="ru-RU" sz="2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строится </a:t>
            </a:r>
            <a:r>
              <a:rPr lang="ru-RU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 запросу родителей, результатам коллегиального заключения </a:t>
            </a:r>
            <a:r>
              <a:rPr lang="ru-RU" sz="28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ПМПк</a:t>
            </a:r>
            <a:r>
              <a:rPr lang="ru-RU" sz="28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и </a:t>
            </a:r>
            <a:r>
              <a:rPr lang="ru-RU" sz="2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рекомендациям ПМПК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996952"/>
            <a:ext cx="3955504" cy="284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1696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36724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Для оказания своевременной помощи детям дошкольного и младшего школьного возраста с нарушениями речи в районе эффективно функционируют 6 специальных групп и 22 логопедических пункта при общеобразовательных организациях, в которых работают 22 квалифицированных учителя-логопеда и </a:t>
            </a:r>
            <a:r>
              <a:rPr lang="ru-RU" sz="3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 специалиста </a:t>
            </a:r>
            <a:r>
              <a:rPr lang="ru-RU" sz="3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без квалификации.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49080"/>
            <a:ext cx="3240360" cy="2273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867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ru-RU" sz="22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Годовой отчет по результатам работы логопедической службы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</a:t>
            </a:r>
            <a:r>
              <a:rPr lang="ru-RU" sz="22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2016-2017 учебном году (школьники</a:t>
            </a:r>
            <a:r>
              <a:rPr lang="ru-RU" sz="22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549977"/>
              </p:ext>
            </p:extLst>
          </p:nvPr>
        </p:nvGraphicFramePr>
        <p:xfrm>
          <a:off x="683566" y="1556792"/>
          <a:ext cx="7992888" cy="4997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9795"/>
                <a:gridCol w="647880"/>
                <a:gridCol w="541960"/>
                <a:gridCol w="902679"/>
                <a:gridCol w="902679"/>
                <a:gridCol w="758510"/>
                <a:gridCol w="1059795"/>
                <a:gridCol w="1059795"/>
                <a:gridCol w="1059795"/>
              </a:tblGrid>
              <a:tr h="22679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 устной  речи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 письменной  речи</a:t>
                      </a:r>
                      <a:endParaRPr lang="ru-RU" sz="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ОНР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ФФН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фонема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тическое</a:t>
                      </a: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ние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фонети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ческое</a:t>
                      </a: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ние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заи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ние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0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 письма  и  чтения,  обуслов</a:t>
                      </a:r>
                      <a:endParaRPr lang="ru-RU" sz="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ленное</a:t>
                      </a:r>
                      <a:endParaRPr lang="ru-RU" sz="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ОНР</a:t>
                      </a:r>
                      <a:endParaRPr lang="ru-RU" sz="7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нарушение  письма  и  чтения,  </a:t>
                      </a:r>
                      <a:r>
                        <a:rPr lang="ru-RU" sz="900" cap="small" spc="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обуслов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ленное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cap="small" spc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ФН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  <a:tr h="178473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Зачис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лено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 vert="vert270"/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7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  <a:tr h="343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  <a:tr h="515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2-3-4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классы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  <a:tr h="178473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Выпу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щено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  <a:tr h="343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  <a:tr h="515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2-3-4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классы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  <a:tr h="178473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Остав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лено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 vert="vert270"/>
                </a:tc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  <a:tr h="343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  <a:tr h="5154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2-3-4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классы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2445" marR="424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933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Годовой отчет по результатам работы логопедической службы</a:t>
            </a:r>
            <a:r>
              <a:rPr lang="ru-RU" sz="2000" dirty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ru-RU" sz="2000" dirty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</a:t>
            </a:r>
            <a:r>
              <a:rPr lang="ru-RU" sz="2000" dirty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2000" i="1" dirty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2016-2017</a:t>
            </a:r>
            <a:r>
              <a:rPr lang="ru-RU" sz="2000" dirty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учебном году </a:t>
            </a:r>
            <a:r>
              <a:rPr lang="ru-RU" sz="2000" dirty="0" smtClean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(дошкольники</a:t>
            </a:r>
            <a:r>
              <a:rPr lang="ru-RU" sz="2000" dirty="0">
                <a:solidFill>
                  <a:srgbClr val="93A299">
                    <a:lumMod val="75000"/>
                  </a:srgb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171039"/>
              </p:ext>
            </p:extLst>
          </p:nvPr>
        </p:nvGraphicFramePr>
        <p:xfrm>
          <a:off x="467544" y="1844824"/>
          <a:ext cx="8280921" cy="2591191"/>
        </p:xfrm>
        <a:graphic>
          <a:graphicData uri="http://schemas.openxmlformats.org/drawingml/2006/table">
            <a:tbl>
              <a:tblPr firstRow="1" firstCol="1" bandRow="1"/>
              <a:tblGrid>
                <a:gridCol w="1522971"/>
                <a:gridCol w="1127822"/>
                <a:gridCol w="1139796"/>
                <a:gridCol w="1116596"/>
                <a:gridCol w="1119590"/>
                <a:gridCol w="1127073"/>
                <a:gridCol w="1127073"/>
              </a:tblGrid>
              <a:tr h="6709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Обследовано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Зачислено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Выпущено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Оставлено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всего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Чистая речь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Значит. улучшен.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незначит. улучшен.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361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415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Тема РМО на 2016-2018 учебный год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2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</a:t>
            </a:r>
            <a:r>
              <a:rPr lang="ru-RU" sz="32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Специфика профессиональной деятельности учителя-логопеда в инклюзивном образовательном пространстве</a:t>
            </a:r>
            <a:r>
              <a:rPr lang="ru-RU" sz="32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5074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8603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968552"/>
          </a:xfrm>
        </p:spPr>
        <p:txBody>
          <a:bodyPr>
            <a:normAutofit fontScale="85000" lnSpcReduction="10000"/>
          </a:bodyPr>
          <a:lstStyle/>
          <a:p>
            <a:pPr lvl="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Повысить уровень теоретической подготовки по теме </a:t>
            </a:r>
            <a:r>
              <a:rPr lang="ru-RU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года; </a:t>
            </a: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познакомиться с современными требованиями инклюзивного образования, новинками педагогической и научной литературы.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Овладеть и эффективно применять в практической и профессиональной деятельности  требования  ФГОС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начального общего образования обучающихся с ограниченными возможностями здоровья</a:t>
            </a: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Разработать примерные программы индивидуального логопедического сопровождения ребенка с ОВЗ как часть адаптированной образовательной программы.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Пропагандировать лучший  опыт   учителей-логопедов по устранению различных форм речевых нарушений.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Оказывать методическую помощь начинающим  учителям-логопедам.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-342900"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Стимулировать творческую активность и инициативу </a:t>
            </a:r>
            <a:r>
              <a:rPr lang="ru-RU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педагогов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2201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приоритетные  направления деятельности </a:t>
            </a:r>
            <a:r>
              <a:rPr lang="ru-RU" sz="3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РМО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83664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психолого-педагогическое сопровождения детей с ОВЗ;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адаптированных образовательных программ;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консультативная деятельность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самообразование и повышение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квалификации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725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040560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«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Коррекционно-развивающая программа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для обучающихся начальных классов по профилактике и коррекции нарушений устной и письменной речи» (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составленная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 основе «Инструктивно-методического письма о работе учителя-логопеда при общеобразовательной школе» под редакцией А.В. </a:t>
            </a:r>
            <a:r>
              <a:rPr lang="ru-RU" sz="22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Ястребовой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  Т.П. Бессоновой (г. Москва, 1996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год).</a:t>
            </a:r>
            <a:endParaRPr lang="ru-RU" sz="22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2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Программа 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логопедического сопровождения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ребёнка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 ОВЗ (нарушением опорно-двигательного аппарата) по преодолению общего недоразвития речи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)».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22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Программа 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логопедического сопровождения 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ребёнка </a:t>
            </a:r>
            <a:r>
              <a:rPr lang="ru-RU" sz="2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 ОВЗ (с  нарушением зрения и слуха) по преодолению нарушений чтения и письма, обусловленных общим недоразвитием речи</a:t>
            </a:r>
            <a:r>
              <a:rPr lang="ru-RU" sz="22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)»</a:t>
            </a:r>
            <a:endParaRPr lang="ru-RU" sz="2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08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304</TotalTime>
  <Words>746</Words>
  <Application>Microsoft Office PowerPoint</Application>
  <PresentationFormat>Экран (4:3)</PresentationFormat>
  <Paragraphs>173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Аптека</vt:lpstr>
      <vt:lpstr>Презентация PowerPoint</vt:lpstr>
      <vt:lpstr>Презентация PowerPoint</vt:lpstr>
      <vt:lpstr>Презентация PowerPoint</vt:lpstr>
      <vt:lpstr>Годовой отчет по результатам работы логопедической службы в 2016-2017 учебном году (школьники)</vt:lpstr>
      <vt:lpstr>Годовой отчет по результатам работы логопедической службы в 2016-2017 учебном году (дошкольники)</vt:lpstr>
      <vt:lpstr>Тема РМО на 2016-2018 учебный год</vt:lpstr>
      <vt:lpstr>Задачи:</vt:lpstr>
      <vt:lpstr>приоритетные  направления деятельности РМО </vt:lpstr>
      <vt:lpstr>программы</vt:lpstr>
      <vt:lpstr>консультативное направление </vt:lpstr>
      <vt:lpstr>самообразование и повышение квалификации </vt:lpstr>
      <vt:lpstr>самообразование и повышение квалификации </vt:lpstr>
      <vt:lpstr>Презентация PowerPoint</vt:lpstr>
      <vt:lpstr>Положительные моменты работы: </vt:lpstr>
      <vt:lpstr>Отрицательные моменты в работе: </vt:lpstr>
      <vt:lpstr>Дополнительная задача: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МО учителей-логопедов Рославльского района</dc:title>
  <dc:creator>direktor</dc:creator>
  <cp:lastModifiedBy>Пользователь</cp:lastModifiedBy>
  <cp:revision>26</cp:revision>
  <dcterms:created xsi:type="dcterms:W3CDTF">2017-08-14T09:22:20Z</dcterms:created>
  <dcterms:modified xsi:type="dcterms:W3CDTF">2017-08-21T13:43:36Z</dcterms:modified>
</cp:coreProperties>
</file>