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4"/>
  </p:notesMasterIdLst>
  <p:sldIdLst>
    <p:sldId id="256" r:id="rId2"/>
    <p:sldId id="257" r:id="rId3"/>
    <p:sldId id="292" r:id="rId4"/>
    <p:sldId id="271" r:id="rId5"/>
    <p:sldId id="293" r:id="rId6"/>
    <p:sldId id="270" r:id="rId7"/>
    <p:sldId id="274" r:id="rId8"/>
    <p:sldId id="294" r:id="rId9"/>
    <p:sldId id="295" r:id="rId10"/>
    <p:sldId id="297" r:id="rId11"/>
    <p:sldId id="298" r:id="rId12"/>
    <p:sldId id="300" r:id="rId13"/>
    <p:sldId id="299" r:id="rId14"/>
    <p:sldId id="303" r:id="rId15"/>
    <p:sldId id="282" r:id="rId16"/>
    <p:sldId id="285" r:id="rId17"/>
    <p:sldId id="286" r:id="rId18"/>
    <p:sldId id="287" r:id="rId19"/>
    <p:sldId id="301" r:id="rId20"/>
    <p:sldId id="291" r:id="rId21"/>
    <p:sldId id="304" r:id="rId22"/>
    <p:sldId id="305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217"/>
    <a:srgbClr val="4A20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654" autoAdjust="0"/>
    <p:restoredTop sz="94660"/>
  </p:normalViewPr>
  <p:slideViewPr>
    <p:cSldViewPr>
      <p:cViewPr>
        <p:scale>
          <a:sx n="76" d="100"/>
          <a:sy n="76" d="100"/>
        </p:scale>
        <p:origin x="-972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74F131-66AE-4310-86A2-148ACCDE8706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E52D83-7849-453F-9F23-16354583C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920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52D83-7849-453F-9F23-16354583C02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805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3794" y="5052545"/>
            <a:ext cx="7202661" cy="882119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Павлова Людмила Анатольевна,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учитель –логопед МБДОУ «Детский сад №20 «Светлячок»,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город Сафоново Смоленской области</a:t>
            </a:r>
            <a:endParaRPr lang="ru-RU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96752"/>
            <a:ext cx="7344816" cy="2448272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3200" dirty="0" smtClean="0">
                <a:solidFill>
                  <a:srgbClr val="4A206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Психолого-педагогическое сопровождение детей с различными нозологиями в инклюзивно-образовательном пространстве дошкольного учреждения</a:t>
            </a:r>
            <a:br>
              <a:rPr lang="ru-RU" sz="3200" dirty="0" smtClean="0">
                <a:solidFill>
                  <a:srgbClr val="4A206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solidFill>
                  <a:srgbClr val="4A206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 из опыта работы)</a:t>
            </a:r>
            <a:endParaRPr lang="ru-RU" sz="3200" dirty="0">
              <a:solidFill>
                <a:srgbClr val="4A206A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41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33277"/>
            <a:ext cx="7776864" cy="764704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Психолого-медико-педагогические консилиумы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980728"/>
            <a:ext cx="8424936" cy="5877272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Плановые  - </a:t>
            </a: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раз/ квартал по итогам диагностики.</a:t>
            </a:r>
            <a:r>
              <a:rPr lang="ru-RU" alt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Стартовый- </a:t>
            </a:r>
            <a:r>
              <a:rPr lang="ru-RU" alt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сентябрь-октябрь; промежуточные </a:t>
            </a:r>
            <a:r>
              <a:rPr lang="ru-RU" alt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ноябрь, </a:t>
            </a:r>
            <a:r>
              <a:rPr lang="ru-RU" alt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февраль; итоговый </a:t>
            </a:r>
            <a:r>
              <a:rPr lang="ru-RU" alt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май</a:t>
            </a:r>
            <a:r>
              <a:rPr lang="ru-RU" alt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Определяются пути 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психолого-медико-педагогического сопровождения детей с проблемами в </a:t>
            </a: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развитии; вырабатываются согласованные решения 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определению образовательного коррекционно-развивающего маршрута </a:t>
            </a: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ребенка; даётся динамическая оценка 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состояния ребенка и </a:t>
            </a: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намечаются пути коррекции 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ранее намеченной программы</a:t>
            </a: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ru-RU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Внеплановые </a:t>
            </a: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–по запросам специалистов.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Решаются вопросы 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принятии каких-либо экстренных мер по выявленным </a:t>
            </a: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обстоятельствам; об изменении 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ранее проводимой коррекционно-развивающей программы в случае её неэффективности.</a:t>
            </a:r>
          </a:p>
          <a:p>
            <a:pPr algn="l"/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45031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0"/>
            <a:ext cx="8280920" cy="1916832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Этапы </a:t>
            </a:r>
            <a:r>
              <a:rPr lang="ru-RU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работы по сопровождению  детей с ограниченными возможностями здоровья, посещающих дошкольное образовательное учреждение</a:t>
            </a:r>
            <a:endParaRPr lang="ru-R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55576" y="1916832"/>
            <a:ext cx="7992888" cy="4941168"/>
          </a:xfrm>
        </p:spPr>
        <p:txBody>
          <a:bodyPr>
            <a:no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I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этап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сопровождения ребёнка – первичное обследование специалистами.</a:t>
            </a: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II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этап –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конкретизация и уточнение представлений  о характере и особенностях  развития ребёнка, определение комплекса мероприятий, методов и приёмов работы с вынесением решения создания индивидуальной программы</a:t>
            </a: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III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этап –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реализация решений консилиума в действии. Завершающая ступень данного этапа: итоговое обследование</a:t>
            </a:r>
            <a:r>
              <a:rPr lang="ru-RU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 </a:t>
            </a:r>
            <a:endParaRPr lang="ru-RU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10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747464"/>
            <a:ext cx="6512511" cy="45719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332656"/>
            <a:ext cx="7704856" cy="6525344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основании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окального акта ДОУ «Положения об индивидуальном образовательном маршруте детей</a:t>
            </a: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ОВЗ ДОУ», рекомендаций ПМПК, рекомендаций и заключений специалистов </a:t>
            </a:r>
            <a:r>
              <a:rPr lang="ru-RU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ПМПк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ДОУ разрабатывается и утверждается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индивидуальный 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образовательный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маршрут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(ИОМ) ребёнка.</a:t>
            </a:r>
          </a:p>
          <a:p>
            <a:pPr marL="4572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just"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Ознакомление с  содержанием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ИОМ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родителей.</a:t>
            </a:r>
          </a:p>
          <a:p>
            <a:pPr marL="45720" indent="0" algn="just">
              <a:buNone/>
            </a:pPr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ИОМ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заполняется 1 раз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квартал по результатам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промежуточного диагностирования, с которыми обязательно знакомим  родителей  ребенка.</a:t>
            </a:r>
          </a:p>
        </p:txBody>
      </p:sp>
    </p:spTree>
    <p:extLst>
      <p:ext uri="{BB962C8B-B14F-4D97-AF65-F5344CB8AC3E}">
        <p14:creationId xmlns:p14="http://schemas.microsoft.com/office/powerpoint/2010/main" val="268701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033195" y="116632"/>
            <a:ext cx="5966666" cy="45719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213940"/>
              </p:ext>
            </p:extLst>
          </p:nvPr>
        </p:nvGraphicFramePr>
        <p:xfrm>
          <a:off x="1478294" y="2133655"/>
          <a:ext cx="6763706" cy="11255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9030"/>
                <a:gridCol w="911542"/>
                <a:gridCol w="961906"/>
                <a:gridCol w="2562464"/>
                <a:gridCol w="759382"/>
                <a:gridCol w="759382"/>
              </a:tblGrid>
              <a:tr h="11255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специалист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89" marR="364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Основные задачи коррекционно-развивающей работы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89" marR="364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Раздел основной общеобразователь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ной программы дошкольного образования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89" marR="364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Формы работы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(названия игр)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89" marR="364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Взаимодейст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вие с родителями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89" marR="364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Динамика за месяц (положительная, отрицательная, нет динамики, волнообразная)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89" marR="36489" marT="0" marB="0"/>
                </a:tc>
              </a:tr>
            </a:tbl>
          </a:graphicData>
        </a:graphic>
      </p:graphicFrame>
      <p:sp>
        <p:nvSpPr>
          <p:cNvPr id="7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512" y="131573"/>
            <a:ext cx="8712967" cy="655564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1325" algn="l"/>
              </a:tabLst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Индивидуальный образовательный маршрут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1325" algn="l"/>
              </a:tabLst>
            </a:pPr>
            <a:r>
              <a:rPr kumimoji="0" lang="ru-RU" alt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Дата заполнения: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1325" algn="l"/>
              </a:tabLst>
            </a:pPr>
            <a:r>
              <a:rPr kumimoji="0" lang="ru-RU" alt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1.   Общие</a:t>
            </a:r>
            <a:r>
              <a:rPr kumimoji="0" lang="ru-RU" altLang="ru-RU" sz="16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данные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1325" algn="l"/>
              </a:tabLs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Ф.И.О. ребенка______________________________________  Дата рождения_________ 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1325" algn="l"/>
              </a:tabLs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Группа здоровья __________Возрастная группа ____________ 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1325" algn="l"/>
              </a:tabLs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Результаты  обследования : ________________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1325" algn="l"/>
              </a:tabLs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Разделы основной общеобразовательной программы, усвоенные на низком уровне:</a:t>
            </a:r>
            <a:r>
              <a:rPr lang="ru-RU" altLang="ru-RU" sz="1600" dirty="0" smtClean="0">
                <a:cs typeface="Arial" panose="020B0604020202020204" pitchFamily="34" charset="0"/>
              </a:rPr>
              <a:t>_________________________________________________________________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1325" algn="l"/>
              </a:tabLs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Рекомендации ПМПК_________________________________________________________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1325" algn="l"/>
              </a:tabLs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Рекомендации педагога - психолога детского сада воспитателю (по результатам диагностики):______________________________________________________________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1325" algn="l"/>
              </a:tabLs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Рекомендации учителя-логопеда    детского сада воспитателю: _______________________________________________________________________	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1325" algn="l"/>
              </a:tabLs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Дополнительнаяинформация____________________________________________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1325" algn="l"/>
              </a:tabLst>
            </a:pPr>
            <a:r>
              <a:rPr kumimoji="0" lang="ru-RU" alt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2. Организационная часть ИОМ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1325" algn="l"/>
              </a:tabLs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Цель</a:t>
            </a:r>
            <a:r>
              <a:rPr kumimoji="0" lang="ru-RU" alt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_____________________________________________________________________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1325" algn="l"/>
              </a:tabLs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Средства развития: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игра.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1325" algn="l"/>
              </a:tabLs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Форма организации: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индивидуальная совместная деятельность.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1325" algn="l"/>
              </a:tabLs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Периодичность: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__________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1325" algn="l"/>
              </a:tabLs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Длительность: __________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1325" algn="l"/>
              </a:tabLs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Планируемый результат:</a:t>
            </a:r>
            <a:r>
              <a:rPr lang="ru-RU" altLang="ru-RU" sz="1600" dirty="0" smtClean="0">
                <a:cs typeface="Arial" panose="020B0604020202020204" pitchFamily="34" charset="0"/>
              </a:rPr>
              <a:t>_________________________________________________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41325" algn="l"/>
              </a:tabLst>
            </a:pPr>
            <a:r>
              <a:rPr kumimoji="0" lang="ru-RU" alt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3. Содержательная часть ИОМ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1325" algn="l"/>
              </a:tabLs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Планирование коррекционно-развивающей работы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1325" algn="l"/>
              </a:tabLs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__________________________________________________________________________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1325" algn="l"/>
              </a:tabLs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Специалист   /Задачи корр. </a:t>
            </a:r>
            <a:r>
              <a:rPr lang="ru-RU" altLang="ru-RU" sz="1600" b="1" dirty="0" smtClean="0">
                <a:cs typeface="Arial" panose="020B0604020202020204" pitchFamily="34" charset="0"/>
              </a:rPr>
              <a:t>р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аботы   / Раздел</a:t>
            </a:r>
            <a:r>
              <a:rPr kumimoji="0" lang="ru-RU" alt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 ООП    /   Формы работы (игры)</a:t>
            </a:r>
            <a:endParaRPr kumimoji="0" lang="ru-RU" alt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413142" y="3244334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563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16632"/>
            <a:ext cx="7992887" cy="1584176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Формы взаимодействия </a:t>
            </a:r>
            <a:r>
              <a:rPr lang="ru-RU" sz="28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специалистов психолого-педагогического сопровождения </a:t>
            </a:r>
            <a:endParaRPr lang="ru-RU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467544" y="980728"/>
            <a:ext cx="8352927" cy="5877272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комплексный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сбор данных о ребенке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совместная диагностика специалистами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анализ динамики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результатов сопровождения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командой специалистов;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составление индивидуальных программ, коррекционно-развивающих занятий;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совместное составление рекомендаций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педагогам и родителям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проведение индивидуального и группового консультирования педагогов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родителей;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взаимное консультирование специалистов: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асширенное заседание </a:t>
            </a:r>
            <a:r>
              <a:rPr lang="ru-RU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ПМПк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выступление на педсоветах, методических объединениях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творческой лаборатории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«Особый ребенок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»,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заседаниях которой рассматриваются 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трудности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работе с детьми ОВЗ.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74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1822"/>
            <a:ext cx="7992888" cy="1395018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Формы взаимодействия специалистов психолого-педагогического сопровождения </a:t>
            </a:r>
            <a:endParaRPr lang="ru-R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196752"/>
            <a:ext cx="8568952" cy="5661248"/>
          </a:xfrm>
        </p:spPr>
        <p:txBody>
          <a:bodyPr>
            <a:noAutofit/>
          </a:bodyPr>
          <a:lstStyle/>
          <a:p>
            <a:pPr marL="4572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</a:p>
          <a:p>
            <a:pPr marL="4572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Педагог-психолог, учитель-логопед: 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разработка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нормативно-правовой базы по работе с детьми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ОВЗ; 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разработка рекомендаций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созданию предметно-развивающей среды (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ПРС) в группах;  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участие в комплексной проверке готовности ПРС к учебному году, созданию условий по активизации словарной работы;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проведение  открытых индивидуальных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групповых занятий, интегрированных занятий 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использованием всей предметно-развивающей среды ДОУ, ;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проведение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семинара «Организация работы с детьми ОВЗ в общеразвивающих группах ДОУ»; 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lv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5154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064896" cy="648072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Работа с родителями</a:t>
            </a:r>
            <a:r>
              <a:rPr lang="ru-RU" sz="28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8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836712"/>
            <a:ext cx="7920880" cy="6021288"/>
          </a:xfrm>
        </p:spPr>
        <p:txBody>
          <a:bodyPr>
            <a:normAutofit/>
          </a:bodyPr>
          <a:lstStyle/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обеспечения психолого-педагогической поддержки семей и повышения компетентности родителей в вопросах развития и образования, охраны и укрепления здоровья детей, для позитивного восприятия на присутствие в детском коллективе   детей с ОВЗ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используются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нетрадиционные формы работы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течение 5-лет издается газета ДОУ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Светлячок», рассказывающая о жизни дошкольного учреждения, с рекомендациями всех специалистов ДОУ;</a:t>
            </a:r>
          </a:p>
          <a:p>
            <a:pPr marL="4572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 свою работу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Консультативный 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пункт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ДОУ.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96689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766249" cy="576064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Консультативный пункт</a:t>
            </a:r>
            <a:r>
              <a:rPr lang="ru-RU" sz="2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764704"/>
            <a:ext cx="7992888" cy="609329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целью  оказания консультативной и методической помощи семьям, воспитывающим  детей дошкольного возраста на дому.</a:t>
            </a:r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Задачи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оказание 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психолого-педагогической помощи; содействие в социализации детей ; </a:t>
            </a:r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информированности родителей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just"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Консультирование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родителей проводится одним или несколькими специалистами одновременно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" indent="0" algn="just">
              <a:buNone/>
            </a:pP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just">
              <a:buNone/>
            </a:pP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с родителями, воспитывающими детей на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дому,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проводится в индивидуальной форме.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425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404664"/>
            <a:ext cx="7704856" cy="6453336"/>
          </a:xfrm>
        </p:spPr>
        <p:txBody>
          <a:bodyPr/>
          <a:lstStyle/>
          <a:p>
            <a:pPr marL="0" indent="0" algn="l">
              <a:buNone/>
            </a:pPr>
            <a:r>
              <a:rPr lang="ru-RU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Периодичность групповых занятий </a:t>
            </a:r>
            <a:r>
              <a:rPr lang="ru-RU" sz="2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 родителями </a:t>
            </a:r>
            <a:r>
              <a:rPr lang="ru-RU" sz="2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 Консультативном пункте</a:t>
            </a:r>
            <a:r>
              <a:rPr lang="ru-RU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 раз </a:t>
            </a:r>
            <a:r>
              <a:rPr lang="ru-RU" sz="2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ru-RU" sz="2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месяц, </a:t>
            </a:r>
            <a:r>
              <a:rPr lang="ru-RU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периодичность индивидуальных занятий </a:t>
            </a:r>
            <a:r>
              <a:rPr lang="ru-RU" sz="2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определяется  потребностью родителей </a:t>
            </a:r>
            <a:r>
              <a:rPr lang="ru-RU" sz="2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ru-RU" sz="2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Примерная </a:t>
            </a:r>
            <a:r>
              <a:rPr lang="ru-RU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тематика</a:t>
            </a:r>
            <a:r>
              <a:rPr lang="ru-RU" sz="2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подгрупповых занятий определяется специалистами детского сада, </a:t>
            </a:r>
            <a:r>
              <a:rPr lang="ru-RU" sz="2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соответствии с запросами родителей. </a:t>
            </a:r>
            <a:r>
              <a:rPr lang="ru-RU" sz="2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Индивидуальные </a:t>
            </a:r>
            <a:r>
              <a:rPr lang="ru-RU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занятия </a:t>
            </a:r>
            <a:r>
              <a:rPr lang="ru-RU" sz="2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проводятся специалистами детского сада 1 раз </a:t>
            </a:r>
            <a:r>
              <a:rPr lang="ru-RU" sz="2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ru-RU" sz="2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неделю в соответствии с установленным графиком. </a:t>
            </a:r>
            <a:r>
              <a:rPr lang="ru-RU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Продолжительность занятия </a:t>
            </a:r>
            <a:r>
              <a:rPr lang="ru-RU" sz="2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 детьми определяется возрастными и индивидуальными особенностями, но не более 20 минут. </a:t>
            </a:r>
            <a:r>
              <a:rPr lang="ru-RU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Консультирование родителей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длится </a:t>
            </a:r>
            <a:r>
              <a:rPr lang="ru-RU" sz="2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sz="2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30 минут</a:t>
            </a:r>
            <a:r>
              <a:rPr lang="ru-RU" sz="2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 2016/2017 год за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помощью </a:t>
            </a:r>
            <a:r>
              <a:rPr lang="ru-RU" sz="2400" b="0" dirty="0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400" b="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Консультативный пункт </a:t>
            </a:r>
            <a:r>
              <a:rPr lang="ru-RU" sz="2400" b="0" dirty="0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обратилось 7 семей.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30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6858000"/>
          </a:xfrm>
        </p:spPr>
        <p:txBody>
          <a:bodyPr/>
          <a:lstStyle/>
          <a:p>
            <a:pPr marL="0" indent="0" algn="l">
              <a:buNone/>
            </a:pPr>
            <a:r>
              <a:rPr lang="ru-RU" sz="2400" b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Проводимая в ДОУ работа по комплексному сопровождению детей показала, что в  группах создан эмоционально-положительный настрой, у детей </a:t>
            </a:r>
            <a:r>
              <a:rPr lang="ru-RU" sz="2400" b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увеличился интерес </a:t>
            </a:r>
            <a:r>
              <a:rPr lang="ru-RU" sz="2400" b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 знаниям Дети с ОВЗ более активно участвуют в коммуникативной жизни группы. </a:t>
            </a:r>
            <a:br>
              <a:rPr lang="ru-RU" sz="2400" b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 год работы </a:t>
            </a:r>
            <a:r>
              <a:rPr lang="ru-RU" sz="2400" b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создано тесное </a:t>
            </a:r>
            <a:r>
              <a:rPr lang="ru-RU" sz="2400" b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взаимодействие между специалистами и </a:t>
            </a:r>
            <a:r>
              <a:rPr lang="ru-RU" sz="2400" b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воспитателями: налажен обмен </a:t>
            </a:r>
            <a:r>
              <a:rPr lang="ru-RU" sz="2400" b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информацией, актуальными рекомендациями по сопровождению детей. </a:t>
            </a:r>
            <a:r>
              <a:rPr lang="ru-RU" sz="2400" b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Обмен </a:t>
            </a:r>
            <a:r>
              <a:rPr lang="ru-RU" sz="2400" b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информацией </a:t>
            </a:r>
            <a:r>
              <a:rPr lang="ru-RU" sz="2400" b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специалистов друг  с </a:t>
            </a:r>
            <a:r>
              <a:rPr lang="ru-RU" sz="2400" b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другом помогает лучше узнать ребенка, найти </a:t>
            </a:r>
            <a:r>
              <a:rPr lang="ru-RU" sz="2400" b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его </a:t>
            </a:r>
            <a:r>
              <a:rPr lang="ru-RU" sz="2400" b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сильные </a:t>
            </a:r>
            <a:r>
              <a:rPr lang="ru-RU" sz="2400" b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стороны, найти приемы </a:t>
            </a:r>
            <a:r>
              <a:rPr lang="ru-RU" sz="2400" b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400" b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методы, которые следует </a:t>
            </a:r>
            <a:r>
              <a:rPr lang="ru-RU" sz="2400" b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использовать с конкретным ребенком.</a:t>
            </a:r>
            <a:br>
              <a:rPr lang="ru-RU" sz="2400" b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Вовлечение родителей в коррекционно- педагогическое воздействие повлекло за собой рост их активности, повышение педагогической компетентности.</a:t>
            </a:r>
            <a:r>
              <a:rPr lang="ru-RU" sz="2000" b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b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37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683568" y="764704"/>
            <a:ext cx="8064896" cy="5688632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Цель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инклюзивного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образования: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ctr"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получение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образовательного и социального опыта вместе со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сверстниками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ctr">
              <a:buNone/>
            </a:pPr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98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5" y="188640"/>
            <a:ext cx="8208912" cy="6669360"/>
          </a:xfrm>
        </p:spPr>
        <p:txBody>
          <a:bodyPr/>
          <a:lstStyle/>
          <a:p>
            <a:pPr marL="0" indent="0" algn="l">
              <a:buNone/>
            </a:pPr>
            <a:r>
              <a:rPr lang="ru-RU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Источники: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1.Федеральный </a:t>
            </a:r>
            <a:r>
              <a:rPr lang="ru-RU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закон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РФ </a:t>
            </a:r>
            <a:r>
              <a:rPr lang="ru-RU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от 29 декабря 2012 г. N 273-ФЗ3 «Об образовании в Российской Федерации».</a:t>
            </a:r>
            <a:br>
              <a:rPr lang="ru-RU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Приказ </a:t>
            </a:r>
            <a:r>
              <a:rPr lang="ru-RU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Минобрнауки</a:t>
            </a:r>
            <a:r>
              <a:rPr lang="ru-RU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РФ от 30 августа 2013 г. № 1014 «Об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образования»</a:t>
            </a:r>
            <a:br>
              <a:rPr lang="ru-RU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Приказ </a:t>
            </a:r>
            <a:r>
              <a:rPr lang="ru-RU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Минобрнауки</a:t>
            </a:r>
            <a:r>
              <a:rPr lang="ru-RU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РФ от 8 апреля 2014 г. N 293 «Об утверждении Порядка приема на обучение по образовательным программам дошкольного образования»</a:t>
            </a:r>
            <a:br>
              <a:rPr lang="ru-RU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Приказ </a:t>
            </a:r>
            <a:r>
              <a:rPr lang="ru-RU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Минздравсоцразвития</a:t>
            </a:r>
            <a:r>
              <a:rPr lang="ru-RU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РФ от 26.08.2010 № 761н «Об утверждении Единого квалификационного справочника должностей руководителей, специалистов и </a:t>
            </a:r>
            <a:r>
              <a:rPr lang="ru-RU" sz="20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других </a:t>
            </a:r>
            <a:r>
              <a:rPr lang="ru-RU" sz="200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служащих» </a:t>
            </a:r>
            <a:r>
              <a:rPr lang="ru-RU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0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ЕКС</a:t>
            </a:r>
            <a:r>
              <a:rPr lang="ru-RU" sz="200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r>
              <a:rPr lang="ru-RU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Истоки: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ПООП ДО/ </a:t>
            </a:r>
            <a:r>
              <a:rPr lang="ru-RU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Л. Г. Парамонова. М.: Сфера, 2013. 320с.</a:t>
            </a:r>
            <a:r>
              <a:rPr lang="ru-RU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47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1" y="161345"/>
            <a:ext cx="8136904" cy="6408712"/>
          </a:xfrm>
        </p:spPr>
        <p:txBody>
          <a:bodyPr/>
          <a:lstStyle/>
          <a:p>
            <a:pPr marL="0" indent="0" algn="l">
              <a:buNone/>
            </a:pPr>
            <a:r>
              <a:rPr lang="ru-RU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Комплексное сопровождение детей дошкольного возраста/ Под ред. </a:t>
            </a:r>
            <a:r>
              <a:rPr lang="ru-RU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Шипициной</a:t>
            </a:r>
            <a:r>
              <a:rPr lang="ru-RU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Л.М..-СПб.:Речь,2001 </a:t>
            </a:r>
            <a:br>
              <a:rPr lang="ru-RU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7.»Деятельность специалистов сопровождения при включении обучающихся с ограниченными возможностями здоровья и детей инвалидов в образовательное пространство». Методические материалы для специалистов сопровождения: учителей-логопедов, учителей-дефектологов, педагогов-психологов, </a:t>
            </a:r>
            <a:r>
              <a:rPr lang="ru-RU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тьюторов</a:t>
            </a:r>
            <a:r>
              <a:rPr lang="ru-RU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и социальных педагогов образовательных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организаций» МГПУ, </a:t>
            </a:r>
            <a:r>
              <a:rPr lang="ru-RU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ИСОиКР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МГППУ</a:t>
            </a:r>
            <a:r>
              <a:rPr lang="ru-RU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ИПИО., М., 2014 г.</a:t>
            </a:r>
            <a:br>
              <a:rPr lang="ru-RU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8. Инклюзивное образование в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ДОУ //</a:t>
            </a:r>
            <a:r>
              <a:rPr lang="ru-RU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000" b="0" u="sng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https://</a:t>
            </a:r>
            <a:r>
              <a:rPr lang="ru-RU" sz="2000" b="0" u="sng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docviewer.yandex.ru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78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6595135" cy="5184576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4000" dirty="0" smtClean="0"/>
              <a:t>Благодарю </a:t>
            </a:r>
            <a:r>
              <a:rPr lang="ru-RU" sz="4000" dirty="0"/>
              <a:t>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926706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3" y="476672"/>
            <a:ext cx="7560841" cy="6048672"/>
          </a:xfrm>
        </p:spPr>
        <p:txBody>
          <a:bodyPr/>
          <a:lstStyle/>
          <a:p>
            <a:pPr marL="0" lvl="0" indent="0" algn="l">
              <a:buNone/>
            </a:pPr>
            <a:r>
              <a:rPr lang="ru-RU" b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Распространение  </a:t>
            </a:r>
            <a:r>
              <a:rPr lang="ru-RU" sz="240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нашей стране процесса </a:t>
            </a:r>
            <a:r>
              <a:rPr lang="ru-RU" sz="2400" dirty="0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интеграции</a:t>
            </a:r>
            <a:r>
              <a:rPr lang="en-US" sz="240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40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инклюзии детей с ограниченными возможностями психического или физического здоровья в образовательных учреждениях является не только отражением времени, </a:t>
            </a:r>
            <a:r>
              <a:rPr lang="ru-RU" sz="2400" dirty="0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но </a:t>
            </a:r>
            <a:r>
              <a:rPr lang="ru-RU" sz="240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 представляет собой реализацию прав детей на образование в соответствии с «Законом об образовании» Российской </a:t>
            </a:r>
            <a:r>
              <a:rPr lang="ru-RU" sz="2400" dirty="0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Федерации.</a:t>
            </a:r>
            <a:endParaRPr lang="ru-RU" sz="2400" dirty="0">
              <a:ln w="0"/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36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8829600"/>
            <a:ext cx="6512511" cy="28803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88640"/>
            <a:ext cx="7992888" cy="6336704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сегодняшний день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наше дошкольное учреждение принимает 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детей с особыми образовательными потребностями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(ООП) независимо 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их социального положения, физического, эмоционального и интеллектуального развития.  </a:t>
            </a:r>
            <a:endParaRPr lang="ru-RU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Массовые 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группы ДОУ  посещают дети с различными речевыми нарушениями, дети с ЗПР, с нарушением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зрения.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4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60020"/>
            <a:ext cx="7376607" cy="146878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Нормативно-правовая документация  ДОУ по психолого-педагогическому сопровождению детей с ОВЗ</a:t>
            </a:r>
            <a:endParaRPr lang="ru-RU" sz="2800" dirty="0">
              <a:ln w="0"/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412776"/>
            <a:ext cx="8280920" cy="544522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altLang="ru-RU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altLang="ru-RU" sz="3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Письмо МО РФ от 27.03.2000 № 27/901-6 «О психолого-медико-педагогическом консилиуме (</a:t>
            </a:r>
            <a:r>
              <a:rPr lang="ru-RU" altLang="ru-RU" sz="3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ПМПк</a:t>
            </a:r>
            <a:r>
              <a:rPr lang="ru-RU" altLang="ru-RU" sz="3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образовательного учреждения</a:t>
            </a:r>
            <a:r>
              <a:rPr lang="ru-RU" altLang="ru-RU" sz="3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  <a:endParaRPr lang="ru-RU" altLang="ru-RU" sz="3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altLang="ru-RU" sz="3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Положение </a:t>
            </a:r>
            <a:r>
              <a:rPr lang="ru-RU" altLang="ru-RU" sz="3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altLang="ru-RU" sz="3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ПМПк</a:t>
            </a:r>
            <a:r>
              <a:rPr lang="ru-RU" altLang="ru-RU" sz="3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altLang="ru-RU" sz="3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ДОУ.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altLang="ru-RU" sz="3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</a:t>
            </a:r>
            <a:r>
              <a:rPr lang="ru-RU" altLang="ru-RU" sz="3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создании </a:t>
            </a:r>
            <a:r>
              <a:rPr lang="ru-RU" altLang="ru-RU" sz="3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ПМПконсилиума</a:t>
            </a:r>
            <a:r>
              <a:rPr lang="ru-RU" altLang="ru-RU" sz="3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ДОУ</a:t>
            </a:r>
            <a:r>
              <a:rPr lang="ru-RU" altLang="ru-RU" sz="3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altLang="ru-RU" sz="3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об утверждении персонального состава </a:t>
            </a:r>
            <a:r>
              <a:rPr lang="ru-RU" altLang="ru-RU" sz="3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ПМПк</a:t>
            </a:r>
            <a:r>
              <a:rPr lang="ru-RU" altLang="ru-RU" sz="3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учебный год, плана работы.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altLang="ru-RU" sz="3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Должностные инструкции (обязанности педагогов в рамках работы </a:t>
            </a:r>
            <a:r>
              <a:rPr lang="ru-RU" altLang="ru-RU" sz="3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ПМПк</a:t>
            </a:r>
            <a:r>
              <a:rPr lang="ru-RU" altLang="ru-RU" sz="3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altLang="ru-RU" sz="3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Договор между образовательным учреждением (в лице руководителя ДОУ) и родителями (законными представителями) воспитанника о его психолого-медико-педагогическом </a:t>
            </a:r>
            <a:r>
              <a:rPr lang="ru-RU" altLang="ru-RU" sz="3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сопровождении.</a:t>
            </a:r>
            <a:endParaRPr lang="ru-RU" altLang="ru-RU" sz="3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alt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831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395536" y="332656"/>
            <a:ext cx="8424936" cy="1152128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Задачи по организации </a:t>
            </a:r>
            <a:r>
              <a:rPr lang="ru-RU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работы с  детьми с </a:t>
            </a:r>
            <a:r>
              <a:rPr lang="ru-RU" sz="28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ОВЗ</a:t>
            </a:r>
            <a:endParaRPr lang="ru-RU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57" y="1340768"/>
            <a:ext cx="8352931" cy="5517232"/>
          </a:xfrm>
        </p:spPr>
        <p:txBody>
          <a:bodyPr>
            <a:normAutofit fontScale="40000" lnSpcReduction="20000"/>
          </a:bodyPr>
          <a:lstStyle/>
          <a:p>
            <a:pPr marL="45720" indent="0">
              <a:buNone/>
            </a:pPr>
            <a:endParaRPr lang="en-US" sz="3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6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своевременное </a:t>
            </a:r>
            <a:r>
              <a:rPr lang="ru-RU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выявление детей с ОВЗ и определение их особых образовательных потребностей, обусловленных недостатками в физическом и </a:t>
            </a:r>
            <a:r>
              <a:rPr lang="ru-RU" sz="6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психическом развитии;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условий, способствующих освоению детьми с ОВЗ программы и их интеграции в ДОО;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осуществление индивидуально ориентированной </a:t>
            </a:r>
            <a:r>
              <a:rPr lang="ru-RU" sz="6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психолого</a:t>
            </a:r>
            <a:r>
              <a:rPr lang="ru-RU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6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медико</a:t>
            </a:r>
            <a:r>
              <a:rPr lang="ru-RU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педагогической помощи детям с ОВЗ </a:t>
            </a:r>
            <a:r>
              <a:rPr lang="ru-RU" sz="6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соответствии с рекомендациями ПМПК);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реализация системы мероприятий по социальной адаптации детей с ОВЗ и формированию здорового образа жизни;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оказание консультативной и методической помощи родителям </a:t>
            </a:r>
            <a:r>
              <a:rPr lang="ru-RU" sz="6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детей с ОВЗ по медицинским, социальным, правовым и другим </a:t>
            </a:r>
            <a:r>
              <a:rPr lang="ru-RU" sz="6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вопросам.</a:t>
            </a:r>
            <a:endParaRPr lang="ru-RU" sz="6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696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6408712"/>
          </a:xfrm>
        </p:spPr>
        <p:txBody>
          <a:bodyPr/>
          <a:lstStyle/>
          <a:p>
            <a:pPr marL="0" indent="0" algn="l">
              <a:buNone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Создать </a:t>
            </a:r>
            <a:r>
              <a:rPr lang="ru-RU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благоприятные условия </a:t>
            </a:r>
            <a:r>
              <a:rPr lang="ru-RU" sz="2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для развития каждого ребенка возможно лишь благодаря координации усилий административных, педагогических, медицинских специалистов </a:t>
            </a:r>
            <a:r>
              <a:rPr lang="ru-RU" sz="2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 родителей.</a:t>
            </a:r>
            <a:br>
              <a:rPr lang="ru-RU" sz="2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Функции сопровождения</a:t>
            </a:r>
            <a:r>
              <a:rPr lang="ru-RU" sz="2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 нашем дошкольном учреждении возложены на психолого-медико-педагогический консилиум, который дает возможность педагогам и  специалистам активно взаимодействовать друг с другом</a:t>
            </a:r>
            <a:r>
              <a:rPr lang="ru-RU" sz="2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ru-RU" sz="24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Решение о необходимости сопровождения </a:t>
            </a:r>
            <a:r>
              <a:rPr lang="ru-RU" sz="2400" b="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осуществляется по заявлению родителей (законных  представителей) ребенка с ОВЗ и на основании заключения психолого-медико-педагогической </a:t>
            </a:r>
            <a:r>
              <a:rPr lang="ru-RU" sz="2400" b="0" dirty="0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комиссии.</a:t>
            </a:r>
            <a:r>
              <a:rPr lang="ru-RU" sz="2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08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188640"/>
            <a:ext cx="7560840" cy="936104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Задачи, </a:t>
            </a:r>
            <a:r>
              <a:rPr lang="ru-RU" altLang="ru-RU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решаемые ДОУ </a:t>
            </a:r>
            <a:r>
              <a:rPr lang="ru-RU" alt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 рамках </a:t>
            </a:r>
            <a:r>
              <a:rPr lang="ru-RU" altLang="ru-RU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ПМПк</a:t>
            </a:r>
            <a:endParaRPr lang="ru-RU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55576" y="1844824"/>
            <a:ext cx="7560840" cy="4752528"/>
          </a:xfrm>
        </p:spPr>
        <p:txBody>
          <a:bodyPr>
            <a:normAutofit/>
          </a:bodyPr>
          <a:lstStyle/>
          <a:p>
            <a:pPr marL="609600" indent="-609600" algn="l">
              <a:spcBef>
                <a:spcPts val="0"/>
              </a:spcBef>
              <a:spcAft>
                <a:spcPts val="0"/>
              </a:spcAft>
            </a:pPr>
            <a:r>
              <a:rPr lang="ru-RU" alt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n-US" alt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утверждение индивидуального </a:t>
            </a:r>
            <a:endParaRPr lang="en-US" altLang="ru-RU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algn="l">
              <a:spcBef>
                <a:spcPts val="0"/>
              </a:spcBef>
              <a:spcAft>
                <a:spcPts val="0"/>
              </a:spcAft>
            </a:pPr>
            <a:r>
              <a:rPr lang="en-US" alt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alt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образовательного </a:t>
            </a:r>
            <a:r>
              <a:rPr lang="ru-RU" alt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маршрута с </a:t>
            </a:r>
            <a:r>
              <a:rPr lang="ru-RU" alt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учетом </a:t>
            </a:r>
            <a:endParaRPr lang="en-US" altLang="ru-RU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algn="l">
              <a:spcBef>
                <a:spcPts val="0"/>
              </a:spcBef>
              <a:spcAft>
                <a:spcPts val="0"/>
              </a:spcAft>
            </a:pPr>
            <a:r>
              <a:rPr lang="en-US" alt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alt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рекомендаций </a:t>
            </a:r>
            <a:r>
              <a:rPr lang="ru-RU" alt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всех специалистов</a:t>
            </a:r>
            <a:r>
              <a:rPr lang="ru-RU" alt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alt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algn="l">
              <a:spcBef>
                <a:spcPts val="0"/>
              </a:spcBef>
              <a:spcAft>
                <a:spcPts val="0"/>
              </a:spcAft>
            </a:pPr>
            <a:r>
              <a:rPr lang="ru-RU" alt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утверждение схем и программ </a:t>
            </a:r>
            <a:endParaRPr lang="en-US" altLang="ru-RU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algn="l">
              <a:spcBef>
                <a:spcPts val="0"/>
              </a:spcBef>
              <a:spcAft>
                <a:spcPts val="0"/>
              </a:spcAft>
            </a:pPr>
            <a:r>
              <a:rPr lang="en-US" alt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alt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сопровождения </a:t>
            </a:r>
            <a:r>
              <a:rPr lang="ru-RU" alt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коррекции, ознакомление и </a:t>
            </a:r>
            <a:endParaRPr lang="en-US" altLang="ru-RU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algn="l">
              <a:spcBef>
                <a:spcPts val="0"/>
              </a:spcBef>
              <a:spcAft>
                <a:spcPts val="0"/>
              </a:spcAft>
            </a:pPr>
            <a:r>
              <a:rPr lang="en-US" alt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alt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согласование </a:t>
            </a:r>
            <a:r>
              <a:rPr lang="ru-RU" alt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их с родителями (законными </a:t>
            </a:r>
            <a:endParaRPr lang="en-US" altLang="ru-RU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algn="l">
              <a:spcBef>
                <a:spcPts val="0"/>
              </a:spcBef>
              <a:spcAft>
                <a:spcPts val="0"/>
              </a:spcAft>
            </a:pPr>
            <a:r>
              <a:rPr lang="en-US" alt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alt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представителями);</a:t>
            </a:r>
            <a:endParaRPr lang="ru-RU" alt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algn="l">
              <a:spcBef>
                <a:spcPts val="0"/>
              </a:spcBef>
              <a:spcAft>
                <a:spcPts val="0"/>
              </a:spcAft>
            </a:pPr>
            <a:r>
              <a:rPr lang="ru-RU" alt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включение родителей в деятельность </a:t>
            </a:r>
            <a:endParaRPr lang="en-US" altLang="ru-RU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algn="l">
              <a:spcBef>
                <a:spcPts val="0"/>
              </a:spcBef>
              <a:spcAft>
                <a:spcPts val="0"/>
              </a:spcAft>
            </a:pPr>
            <a:r>
              <a:rPr lang="en-US" alt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alt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службы </a:t>
            </a:r>
            <a:r>
              <a:rPr lang="ru-RU" alt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сопровождения</a:t>
            </a:r>
            <a:r>
              <a:rPr lang="ru-RU" alt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alt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algn="l">
              <a:spcBef>
                <a:spcPts val="0"/>
              </a:spcBef>
              <a:spcAft>
                <a:spcPts val="0"/>
              </a:spcAft>
            </a:pPr>
            <a:r>
              <a:rPr lang="ru-RU" alt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ru-RU" alt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</a:t>
            </a:r>
            <a:r>
              <a:rPr lang="ru-RU" alt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компетентности специалистов в </a:t>
            </a:r>
            <a:endParaRPr lang="en-US" altLang="ru-RU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algn="l">
              <a:spcBef>
                <a:spcPts val="0"/>
              </a:spcBef>
              <a:spcAft>
                <a:spcPts val="0"/>
              </a:spcAft>
            </a:pPr>
            <a:r>
              <a:rPr lang="en-US" alt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alt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смежных </a:t>
            </a:r>
            <a:r>
              <a:rPr lang="ru-RU" alt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основной профессиональной </a:t>
            </a:r>
            <a:endParaRPr lang="en-US" altLang="ru-RU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algn="l">
              <a:spcBef>
                <a:spcPts val="0"/>
              </a:spcBef>
              <a:spcAft>
                <a:spcPts val="0"/>
              </a:spcAft>
            </a:pPr>
            <a:r>
              <a:rPr lang="en-US" alt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alt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деятельностью </a:t>
            </a:r>
            <a:r>
              <a:rPr lang="ru-RU" alt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направлениях.</a:t>
            </a:r>
          </a:p>
        </p:txBody>
      </p:sp>
    </p:spTree>
    <p:extLst>
      <p:ext uri="{BB962C8B-B14F-4D97-AF65-F5344CB8AC3E}">
        <p14:creationId xmlns:p14="http://schemas.microsoft.com/office/powerpoint/2010/main" val="45781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100269" cy="980728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Состав </a:t>
            </a:r>
            <a:r>
              <a:rPr lang="ru-RU" sz="2800" dirty="0" err="1" smtClean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ПМПк</a:t>
            </a:r>
            <a:r>
              <a:rPr lang="ru-RU" sz="2800" dirty="0" smtClean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ДОУ</a:t>
            </a:r>
            <a:endParaRPr lang="ru-RU" sz="2800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1340768"/>
            <a:ext cx="7848872" cy="5256584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altLang="ru-RU" sz="24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Председатель консилиума:</a:t>
            </a:r>
          </a:p>
          <a:p>
            <a:pPr marL="342900" indent="-3429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заместитель заведующей ДОУ по воспитательной и методической работе.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altLang="ru-RU" sz="24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Члены консилиума</a:t>
            </a:r>
            <a:r>
              <a:rPr lang="ru-RU" altLang="ru-RU" sz="2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воспитатель ДОУ, представляющий ребенка </a:t>
            </a:r>
            <a:r>
              <a:rPr lang="ru-RU" alt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ПМПк</a:t>
            </a: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воспитатели ДОУ с большим опытом работы;</a:t>
            </a:r>
          </a:p>
          <a:p>
            <a:pPr marL="342900" indent="-3429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alt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педагог-психолог</a:t>
            </a: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alt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учитель-логопед;</a:t>
            </a:r>
            <a:endParaRPr lang="ru-RU" alt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alt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врач-педиатр, </a:t>
            </a: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медицинская сестра </a:t>
            </a:r>
            <a:r>
              <a:rPr lang="ru-RU" alt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согласованию</a:t>
            </a:r>
            <a:r>
              <a:rPr lang="ru-RU" alt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342900" indent="-3429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alt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узыкальный руководитель;</a:t>
            </a:r>
          </a:p>
          <a:p>
            <a:pPr marL="342900" indent="-3429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alt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нструктор по физическому воспитанию.</a:t>
            </a:r>
            <a:endParaRPr lang="ru-RU" alt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90000"/>
              </a:lnSpc>
            </a:pPr>
            <a:endParaRPr lang="ru-RU" alt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478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1567</TotalTime>
  <Words>1042</Words>
  <Application>Microsoft Office PowerPoint</Application>
  <PresentationFormat>Экран (4:3)</PresentationFormat>
  <Paragraphs>140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Воздушный поток</vt:lpstr>
      <vt:lpstr> Психолого-педагогическое сопровождение детей с различными нозологиями в инклюзивно-образовательном пространстве дошкольного учреждения  ( из опыта работы)</vt:lpstr>
      <vt:lpstr>Презентация PowerPoint</vt:lpstr>
      <vt:lpstr>  Распространение  в нашей стране процесса интеграции и инклюзии детей с ограниченными возможностями психического или физического здоровья в образовательных учреждениях является не только отражением времени, но и представляет собой реализацию прав детей на образование в соответствии с «Законом об образовании» Российской Федерации.</vt:lpstr>
      <vt:lpstr>Презентация PowerPoint</vt:lpstr>
      <vt:lpstr>Нормативно-правовая документация  ДОУ по психолого-педагогическому сопровождению детей с ОВЗ</vt:lpstr>
      <vt:lpstr>Задачи по организации работы с  детьми с ОВЗ</vt:lpstr>
      <vt:lpstr>Создать благоприятные условия для развития каждого ребенка возможно лишь благодаря координации усилий административных, педагогических, медицинских специалистов и родителей.   Функции сопровождения в нашем дошкольном учреждении возложены на психолого-медико-педагогический консилиум, который дает возможность педагогам и  специалистам активно взаимодействовать друг с другом.  Решение о необходимости сопровождения осуществляется по заявлению родителей (законных  представителей) ребенка с ОВЗ и на основании заключения психолого-медико-педагогической комиссии. </vt:lpstr>
      <vt:lpstr>Задачи, решаемые ДОУ в рамках ПМПк</vt:lpstr>
      <vt:lpstr>Состав ПМПк   ДОУ</vt:lpstr>
      <vt:lpstr>Психолого-медико-педагогические консилиумы</vt:lpstr>
      <vt:lpstr>    Этапы работы по сопровождению  детей с ограниченными возможностями здоровья, посещающих дошкольное образовательное учреждение</vt:lpstr>
      <vt:lpstr>Презентация PowerPoint</vt:lpstr>
      <vt:lpstr>Презентация PowerPoint</vt:lpstr>
      <vt:lpstr>Формы взаимодействия специалистов психолого-педагогического сопровождения </vt:lpstr>
      <vt:lpstr>Формы взаимодействия специалистов психолого-педагогического сопровождения </vt:lpstr>
      <vt:lpstr>Работа с родителями:</vt:lpstr>
      <vt:lpstr>Консультативный пункт </vt:lpstr>
      <vt:lpstr>Периодичность групповых занятий с родителями на Консультативном пункте 1 раз / месяц, периодичность индивидуальных занятий определяется  потребностью родителей .  Примерная тематика подгрупповых занятий определяется специалистами детского сада,  в соответствии с запросами родителей.  Индивидуальные занятия проводятся специалистами детского сада 1 раз / неделю в соответствии с установленным графиком. Продолжительность занятия с детьми определяется возрастными и индивидуальными особенностями, но не более 20 минут. Консультирование родителей длится до 30 минут. За 2016/2017 год за помощью в Консультативный пункт обратилось 7 семей. </vt:lpstr>
      <vt:lpstr>Проводимая в ДОУ работа по комплексному сопровождению детей показала, что в  группах создан эмоционально-положительный настрой, у детей увеличился интерес к знаниям Дети с ОВЗ более активно участвуют в коммуникативной жизни группы.   За год работы создано тесное взаимодействие между специалистами и воспитателями: налажен обмен информацией, актуальными рекомендациями по сопровождению детей.  Обмен информацией специалистов друг  с другом помогает лучше узнать ребенка, найти его сильные стороны, найти приемы и методы, которые следует использовать с конкретным ребенком. Вовлечение родителей в коррекционно- педагогическое воздействие повлекло за собой рост их активности, повышение педагогической компетентности. </vt:lpstr>
      <vt:lpstr>                                  Источники:   1.Федеральный закон РФ от 29 декабря 2012 г. N 273-ФЗ3 «Об образовании в Российской Федерации». 2. Приказ Минобрнауки РФ от 30 августа 2013 г. № 1014 «Об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образования» 3. Приказ Минобрнауки РФ от 8 апреля 2014 г. N 293 «Об утверждении Порядка приема на обучение по образовательным программам дошкольного образования» 4. Приказ Минздравсоцразвития РФ от 26.08.2010 № 761н «Об утверждении Единого квалификационного справочника должностей руководителей, специалистов и других служащих» (ЕКС). 5. Истоки: ПООП ДО/ Л. Г. Парамонова. М.: Сфера, 2013. 320с. </vt:lpstr>
      <vt:lpstr>   6. Комплексное сопровождение детей дошкольного возраста/ Под ред. Шипициной Л.М..-СПб.:Речь,2001  7.»Деятельность специалистов сопровождения при включении обучающихся с ограниченными возможностями здоровья и детей инвалидов в образовательное пространство». Методические материалы для специалистов сопровождения: учителей-логопедов, учителей-дефектологов, педагогов-психологов, тьюторов и социальных педагогов образовательных организаций» МГПУ, ИСОиКР, МГППУ, ИПИО., М., 2014 г. 8. Инклюзивное образование в ДОУ // https://docviewer.yandex.ru</vt:lpstr>
      <vt:lpstr>   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147</cp:revision>
  <dcterms:created xsi:type="dcterms:W3CDTF">2017-01-15T16:08:51Z</dcterms:created>
  <dcterms:modified xsi:type="dcterms:W3CDTF">2017-08-21T13:21:47Z</dcterms:modified>
</cp:coreProperties>
</file>