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2" r:id="rId2"/>
    <p:sldId id="269" r:id="rId3"/>
    <p:sldId id="258" r:id="rId4"/>
    <p:sldId id="259" r:id="rId5"/>
    <p:sldId id="263" r:id="rId6"/>
    <p:sldId id="268" r:id="rId7"/>
    <p:sldId id="27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895" autoAdjust="0"/>
  </p:normalViewPr>
  <p:slideViewPr>
    <p:cSldViewPr>
      <p:cViewPr varScale="1">
        <p:scale>
          <a:sx n="50" d="100"/>
          <a:sy n="50" d="100"/>
        </p:scale>
        <p:origin x="-6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D6C2DB-3B64-496E-A954-1C9E547E04E2}" type="datetimeFigureOut">
              <a:rPr lang="ru-RU" smtClean="0"/>
              <a:pPr/>
              <a:t>15.08.2017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30D98C-2F65-4144-95CF-D5DEC2260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031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dirty="0" smtClean="0"/>
              <a:t>Обеспечение профессионализма и высокой квалификации при работе с каждым ребенком </a:t>
            </a:r>
          </a:p>
        </p:txBody>
      </p:sp>
      <p:sp>
        <p:nvSpPr>
          <p:cNvPr id="26628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0CD56C8-9FD0-4359-9ED7-7F7656EA64F8}" type="slidenum">
              <a:rPr lang="en-US" sz="1200">
                <a:latin typeface="Calibri" pitchFamily="34" charset="0"/>
              </a:rPr>
              <a:pPr algn="r"/>
              <a:t>1</a:t>
            </a:fld>
            <a:endParaRPr lang="en-US" sz="1200" dirty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dirty="0" smtClean="0"/>
              <a:t>Обеспечение профессионализма и высокой квалификации при работе с каждым ребенком </a:t>
            </a:r>
          </a:p>
        </p:txBody>
      </p:sp>
      <p:sp>
        <p:nvSpPr>
          <p:cNvPr id="26628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0CD56C8-9FD0-4359-9ED7-7F7656EA64F8}" type="slidenum">
              <a:rPr lang="en-US" sz="1200">
                <a:latin typeface="Calibri" pitchFamily="34" charset="0"/>
              </a:rPr>
              <a:pPr algn="r"/>
              <a:t>2</a:t>
            </a:fld>
            <a:endParaRPr lang="en-US" sz="1200" dirty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Обеспечение профессионализма и высокой квалификации при работе с каждым ребенком </a:t>
            </a:r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F61CB01-218F-40D7-A698-AFEBA7C2E08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Обеспечение профессионализма и высокой квалификации при работе с каждым ребенком </a:t>
            </a:r>
          </a:p>
        </p:txBody>
      </p:sp>
      <p:sp>
        <p:nvSpPr>
          <p:cNvPr id="26628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0CD56C8-9FD0-4359-9ED7-7F7656EA64F8}" type="slidenum">
              <a:rPr lang="en-US" sz="1200">
                <a:latin typeface="Calibri" pitchFamily="34" charset="0"/>
              </a:rPr>
              <a:pPr algn="r"/>
              <a:t>5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Обеспечение профессионализма и высокой квалификации при работе с каждым ребенком </a:t>
            </a:r>
          </a:p>
        </p:txBody>
      </p:sp>
      <p:sp>
        <p:nvSpPr>
          <p:cNvPr id="26628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0CD56C8-9FD0-4359-9ED7-7F7656EA64F8}" type="slidenum">
              <a:rPr lang="en-US" sz="1200">
                <a:latin typeface="Calibri" pitchFamily="34" charset="0"/>
              </a:rPr>
              <a:pPr algn="r"/>
              <a:t>6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Обеспечение профессионализма и высокой квалификации при работе с каждым ребенком </a:t>
            </a:r>
          </a:p>
        </p:txBody>
      </p:sp>
      <p:sp>
        <p:nvSpPr>
          <p:cNvPr id="26628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0CD56C8-9FD0-4359-9ED7-7F7656EA64F8}" type="slidenum">
              <a:rPr lang="en-US" sz="1200">
                <a:latin typeface="Calibri" pitchFamily="34" charset="0"/>
              </a:rPr>
              <a:pPr algn="r"/>
              <a:t>7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rgbClr val="2D7AB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Владелец\Desktop\обложка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16633"/>
            <a:ext cx="8945686" cy="6480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D024-CB5A-4220-AFF5-5321BC1981DC}" type="datetimeFigureOut">
              <a:rPr lang="ru-RU" smtClean="0"/>
              <a:pPr/>
              <a:t>15.08.2017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AD56F-C6E9-4554-866A-C0040DF544DC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762"/>
          <a:stretch/>
        </p:blipFill>
        <p:spPr bwMode="auto">
          <a:xfrm>
            <a:off x="777803" y="763489"/>
            <a:ext cx="1187593" cy="72008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691680" y="864698"/>
            <a:ext cx="6696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b="1" dirty="0" smtClean="0">
                <a:solidFill>
                  <a:schemeClr val="tx2"/>
                </a:solidFill>
                <a:latin typeface="Arial Narrow" pitchFamily="34" charset="0"/>
              </a:rPr>
              <a:t>ГОСУДАРСТВЕННОЕ АВТОНОМНОЕ УЧРЕЖДЕНИЕ</a:t>
            </a:r>
            <a:r>
              <a:rPr lang="ru-RU" sz="900" b="1" baseline="0" dirty="0" smtClean="0">
                <a:solidFill>
                  <a:schemeClr val="tx2"/>
                </a:solidFill>
                <a:latin typeface="Arial Narrow" pitchFamily="34" charset="0"/>
              </a:rPr>
              <a:t> </a:t>
            </a:r>
            <a:r>
              <a:rPr lang="ru-RU" sz="900" b="1" dirty="0" smtClean="0">
                <a:solidFill>
                  <a:schemeClr val="tx2"/>
                </a:solidFill>
                <a:latin typeface="Arial Narrow" pitchFamily="34" charset="0"/>
              </a:rPr>
              <a:t>ДОПОЛНИТЕЛЬНОГО ПРОФЕССИОНАЛЬНОГО ОБРАЗОВАНИЯ</a:t>
            </a:r>
            <a:endParaRPr lang="ru-RU" sz="900" b="1" baseline="0" dirty="0" smtClean="0">
              <a:solidFill>
                <a:schemeClr val="tx2"/>
              </a:solidFill>
              <a:latin typeface="Arial Narrow" pitchFamily="34" charset="0"/>
            </a:endParaRPr>
          </a:p>
          <a:p>
            <a:pPr algn="ctr"/>
            <a:r>
              <a:rPr lang="ru-RU" sz="900" b="1" dirty="0" smtClean="0">
                <a:solidFill>
                  <a:schemeClr val="tx2"/>
                </a:solidFill>
                <a:latin typeface="Arial Narrow" pitchFamily="34" charset="0"/>
              </a:rPr>
              <a:t>(ПОВЫШЕНИЯ КВАЛИФИКАЦИИ) СПЕЦИАЛИСТОВ</a:t>
            </a:r>
          </a:p>
          <a:p>
            <a:pPr algn="ctr"/>
            <a:r>
              <a:rPr lang="ru-RU" sz="1400" b="1" dirty="0" smtClean="0">
                <a:solidFill>
                  <a:schemeClr val="tx2"/>
                </a:solidFill>
                <a:latin typeface="Arial Narrow" pitchFamily="34" charset="0"/>
              </a:rPr>
              <a:t>“СМОЛЕНСКИЙ ОБЛАСТНОЙ ИНСТИТУТ РАЗВИТИЯ ОБРАЗОВАНИЯ”</a:t>
            </a:r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7797756"/>
              </p:ext>
            </p:extLst>
          </p:nvPr>
        </p:nvGraphicFramePr>
        <p:xfrm>
          <a:off x="5418474" y="6165304"/>
          <a:ext cx="3634717" cy="4276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CorelDRAW" r:id="rId5" imgW="4074482" imgH="480060" progId="CorelDraw.Graphic.16">
                  <p:embed/>
                </p:oleObj>
              </mc:Choice>
              <mc:Fallback>
                <p:oleObj name="CorelDRAW" r:id="rId5" imgW="4074482" imgH="480060" progId="CorelDraw.Graphic.16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418474" y="6165304"/>
                        <a:ext cx="3634717" cy="4276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413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D024-CB5A-4220-AFF5-5321BC1981DC}" type="datetimeFigureOut">
              <a:rPr lang="ru-RU" smtClean="0"/>
              <a:pPr/>
              <a:t>15.08.2017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AD56F-C6E9-4554-866A-C0040DF544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91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D024-CB5A-4220-AFF5-5321BC1981DC}" type="datetimeFigureOut">
              <a:rPr lang="ru-RU" smtClean="0"/>
              <a:pPr/>
              <a:t>15.08.2017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AD56F-C6E9-4554-866A-C0040DF544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203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:\Users\Владелец\Desktop\обложк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16634"/>
            <a:ext cx="8945686" cy="6741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D024-CB5A-4220-AFF5-5321BC1981DC}" type="datetimeFigureOut">
              <a:rPr lang="ru-RU" smtClean="0"/>
              <a:pPr/>
              <a:t>15.08.2017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AD56F-C6E9-4554-866A-C0040DF544DC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59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7762"/>
          <a:stretch/>
        </p:blipFill>
        <p:spPr bwMode="auto">
          <a:xfrm>
            <a:off x="6638900" y="5318050"/>
            <a:ext cx="2314600" cy="14034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7666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D024-CB5A-4220-AFF5-5321BC1981DC}" type="datetimeFigureOut">
              <a:rPr lang="ru-RU" smtClean="0"/>
              <a:pPr/>
              <a:t>15.08.2017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AD56F-C6E9-4554-866A-C0040DF544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630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D024-CB5A-4220-AFF5-5321BC1981DC}" type="datetimeFigureOut">
              <a:rPr lang="ru-RU" smtClean="0"/>
              <a:pPr/>
              <a:t>15.08.2017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AD56F-C6E9-4554-866A-C0040DF544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406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D024-CB5A-4220-AFF5-5321BC1981DC}" type="datetimeFigureOut">
              <a:rPr lang="ru-RU" smtClean="0"/>
              <a:pPr/>
              <a:t>15.08.2017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AD56F-C6E9-4554-866A-C0040DF544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33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D024-CB5A-4220-AFF5-5321BC1981DC}" type="datetimeFigureOut">
              <a:rPr lang="ru-RU" smtClean="0"/>
              <a:pPr/>
              <a:t>15.08.2017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AD56F-C6E9-4554-866A-C0040DF544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245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gradFill>
          <a:gsLst>
            <a:gs pos="0">
              <a:schemeClr val="accent2"/>
            </a:gs>
            <a:gs pos="50000">
              <a:schemeClr val="bg1"/>
            </a:gs>
            <a:gs pos="100000">
              <a:schemeClr val="accent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D024-CB5A-4220-AFF5-5321BC1981DC}" type="datetimeFigureOut">
              <a:rPr lang="ru-RU" smtClean="0"/>
              <a:pPr/>
              <a:t>15.08.2017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AD56F-C6E9-4554-866A-C0040DF544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7504" y="116632"/>
            <a:ext cx="8928992" cy="6624736"/>
          </a:xfrm>
          <a:prstGeom prst="roundRect">
            <a:avLst>
              <a:gd name="adj" fmla="val 7256"/>
            </a:avLst>
          </a:prstGeom>
          <a:gradFill>
            <a:gsLst>
              <a:gs pos="0">
                <a:srgbClr val="2D7AB0"/>
              </a:gs>
              <a:gs pos="50000">
                <a:schemeClr val="bg1"/>
              </a:gs>
              <a:gs pos="100000">
                <a:srgbClr val="2D7AB0"/>
              </a:gs>
            </a:gsLst>
            <a:lin ang="5400000" scaled="0"/>
          </a:gra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70000" y="261000"/>
            <a:ext cx="8604000" cy="6336000"/>
          </a:xfrm>
          <a:prstGeom prst="roundRect">
            <a:avLst>
              <a:gd name="adj" fmla="val 7256"/>
            </a:avLst>
          </a:prstGeom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762"/>
          <a:stretch/>
        </p:blipFill>
        <p:spPr bwMode="auto">
          <a:xfrm>
            <a:off x="8100392" y="6165304"/>
            <a:ext cx="831313" cy="504055"/>
          </a:xfrm>
          <a:prstGeom prst="rect">
            <a:avLst/>
          </a:prstGeom>
          <a:noFill/>
          <a:ln>
            <a:noFill/>
          </a:ln>
          <a:effectLst>
            <a:outerShdw blurRad="25400" dist="12700" dir="3600000" algn="ctr" rotWithShape="0">
              <a:schemeClr val="bg1"/>
            </a:outerShdw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240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D024-CB5A-4220-AFF5-5321BC1981DC}" type="datetimeFigureOut">
              <a:rPr lang="ru-RU" smtClean="0"/>
              <a:pPr/>
              <a:t>15.08.2017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AD56F-C6E9-4554-866A-C0040DF544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9676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D024-CB5A-4220-AFF5-5321BC1981DC}" type="datetimeFigureOut">
              <a:rPr lang="ru-RU" smtClean="0"/>
              <a:pPr/>
              <a:t>15.08.2017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AD56F-C6E9-4554-866A-C0040DF544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850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7D024-CB5A-4220-AFF5-5321BC1981DC}" type="datetimeFigureOut">
              <a:rPr lang="ru-RU" smtClean="0"/>
              <a:pPr/>
              <a:t>15.08.2017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AD56F-C6E9-4554-866A-C0040DF544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506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82675" y="198438"/>
            <a:ext cx="8061325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 </a:t>
            </a:r>
            <a:endParaRPr lang="ru-RU" sz="3600" b="1" dirty="0" smtClean="0">
              <a:solidFill>
                <a:srgbClr val="7A951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5" name="Содержимое 2"/>
          <p:cNvSpPr>
            <a:spLocks noGrp="1"/>
          </p:cNvSpPr>
          <p:nvPr>
            <p:ph idx="4294967295"/>
          </p:nvPr>
        </p:nvSpPr>
        <p:spPr>
          <a:xfrm>
            <a:off x="467545" y="1124744"/>
            <a:ext cx="8352928" cy="453650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Организация социокультурной деятельности с обучающимися группы риска в образовательном </a:t>
            </a: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пространстве</a:t>
            </a:r>
          </a:p>
          <a:p>
            <a:pPr algn="ctr">
              <a:buNone/>
            </a:pPr>
            <a:endParaRPr lang="ru-RU" sz="2600" b="1" dirty="0">
              <a:solidFill>
                <a:schemeClr val="accent2">
                  <a:lumMod val="50000"/>
                </a:schemeClr>
              </a:solidFill>
              <a:cs typeface="Times New Roman" pitchFamily="18" charset="0"/>
            </a:endParaRPr>
          </a:p>
          <a:p>
            <a:pPr algn="ctr">
              <a:buNone/>
            </a:pPr>
            <a:endParaRPr lang="ru-RU" sz="2600" b="1" dirty="0">
              <a:solidFill>
                <a:schemeClr val="accent2">
                  <a:lumMod val="50000"/>
                </a:schemeClr>
              </a:solidFill>
              <a:cs typeface="Times New Roman" pitchFamily="18" charset="0"/>
            </a:endParaRPr>
          </a:p>
          <a:p>
            <a:pPr algn="ctr">
              <a:buNone/>
            </a:pPr>
            <a:endParaRPr lang="ru-RU" sz="2600" b="1" dirty="0" smtClean="0">
              <a:solidFill>
                <a:schemeClr val="accent2">
                  <a:lumMod val="50000"/>
                </a:schemeClr>
              </a:solidFill>
              <a:cs typeface="Times New Roman" pitchFamily="18" charset="0"/>
            </a:endParaRPr>
          </a:p>
          <a:p>
            <a:pPr marL="4210050" indent="19050">
              <a:buNone/>
            </a:pP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Выполнила: </a:t>
            </a: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Чуева Светлана Николаевна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, социальный педагог 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МБОУ 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«Средняя школа № 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1» города Смоленска</a:t>
            </a:r>
            <a:endParaRPr lang="ru-RU" sz="1800" dirty="0" smtClean="0">
              <a:solidFill>
                <a:schemeClr val="accent2">
                  <a:lumMod val="50000"/>
                </a:schemeClr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Картинки по запросу картинки национальная стратегия действий в интересах детей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063" y="3140968"/>
            <a:ext cx="4824536" cy="345638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81063" y="441325"/>
            <a:ext cx="8262937" cy="515938"/>
          </a:xfrm>
        </p:spPr>
        <p:txBody>
          <a:bodyPr rtlCol="0">
            <a:normAutofit fontScale="90000"/>
          </a:bodyPr>
          <a:lstStyle/>
          <a:p>
            <a:pPr lvl="0">
              <a:defRPr/>
            </a:pPr>
            <a:r>
              <a:rPr lang="ru-RU" b="1" dirty="0" smtClean="0"/>
              <a:t> 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700" dirty="0"/>
              <a:t/>
            </a:r>
            <a:br>
              <a:rPr lang="ru-RU" sz="2700" dirty="0"/>
            </a:br>
            <a:endParaRPr lang="ru-RU" sz="2700" b="1" dirty="0" smtClean="0">
              <a:solidFill>
                <a:srgbClr val="7A951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5" name="Содержимое 2"/>
          <p:cNvSpPr>
            <a:spLocks noGrp="1"/>
          </p:cNvSpPr>
          <p:nvPr>
            <p:ph idx="4294967295"/>
          </p:nvPr>
        </p:nvSpPr>
        <p:spPr>
          <a:xfrm>
            <a:off x="500063" y="476251"/>
            <a:ext cx="8320409" cy="2664717"/>
          </a:xfrm>
        </p:spPr>
        <p:txBody>
          <a:bodyPr>
            <a:normAutofit fontScale="25000" lnSpcReduction="20000"/>
          </a:bodyPr>
          <a:lstStyle/>
          <a:p>
            <a:pPr lvl="0" algn="just"/>
            <a:endParaRPr lang="ru-RU" sz="18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18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62050" indent="647700" algn="just">
              <a:buNone/>
            </a:pPr>
            <a:r>
              <a:rPr lang="ru-RU" sz="9600" dirty="0" smtClean="0">
                <a:cs typeface="Times New Roman" pitchFamily="18" charset="0"/>
              </a:rPr>
              <a:t>У каждого человека есть задатки, </a:t>
            </a:r>
            <a:r>
              <a:rPr lang="ru-RU" sz="9600" dirty="0" smtClean="0">
                <a:cs typeface="Times New Roman" pitchFamily="18" charset="0"/>
              </a:rPr>
              <a:t>дарования</a:t>
            </a:r>
            <a:r>
              <a:rPr lang="ru-RU" sz="9600" dirty="0" smtClean="0">
                <a:cs typeface="Times New Roman" pitchFamily="18" charset="0"/>
              </a:rPr>
              <a:t>, талант к определенному виду или </a:t>
            </a:r>
            <a:r>
              <a:rPr lang="ru-RU" sz="9600" dirty="0" smtClean="0">
                <a:cs typeface="Times New Roman" pitchFamily="18" charset="0"/>
              </a:rPr>
              <a:t>нескольким </a:t>
            </a:r>
            <a:r>
              <a:rPr lang="ru-RU" sz="9600" dirty="0" smtClean="0">
                <a:cs typeface="Times New Roman" pitchFamily="18" charset="0"/>
              </a:rPr>
              <a:t>видам деятельности. Как раз эту </a:t>
            </a:r>
            <a:r>
              <a:rPr lang="ru-RU" sz="9600" dirty="0" smtClean="0">
                <a:cs typeface="Times New Roman" pitchFamily="18" charset="0"/>
              </a:rPr>
              <a:t>индивидуальность и </a:t>
            </a:r>
            <a:r>
              <a:rPr lang="ru-RU" sz="9600" dirty="0" smtClean="0">
                <a:cs typeface="Times New Roman" pitchFamily="18" charset="0"/>
              </a:rPr>
              <a:t>надо распознать…</a:t>
            </a:r>
          </a:p>
          <a:p>
            <a:pPr algn="ctr">
              <a:buNone/>
            </a:pPr>
            <a:endParaRPr lang="ru-RU" sz="5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58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9600" dirty="0" smtClean="0">
                <a:cs typeface="Times New Roman" pitchFamily="18" charset="0"/>
              </a:rPr>
              <a:t>В.А</a:t>
            </a:r>
            <a:r>
              <a:rPr lang="ru-RU" sz="9600" dirty="0" smtClean="0">
                <a:cs typeface="Times New Roman" pitchFamily="18" charset="0"/>
              </a:rPr>
              <a:t>. Сухомлинский</a:t>
            </a:r>
            <a:endParaRPr lang="ru-RU" sz="9600" b="1" i="1" dirty="0" smtClean="0">
              <a:ln>
                <a:solidFill>
                  <a:srgbClr val="C00000"/>
                </a:solidFill>
              </a:ln>
              <a:solidFill>
                <a:srgbClr val="00B050"/>
              </a:solidFill>
              <a:cs typeface="Times New Roman" pitchFamily="18" charset="0"/>
            </a:endParaRPr>
          </a:p>
          <a:p>
            <a:pPr algn="ctr">
              <a:buNone/>
            </a:pPr>
            <a:endParaRPr lang="ru-RU" sz="5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5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5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5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5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5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5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5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5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5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5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5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5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5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5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lvl="0" indent="0" algn="ctr">
              <a:buNone/>
            </a:pPr>
            <a:r>
              <a:rPr lang="ru-RU" sz="6000" b="1" i="1" dirty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</a:rPr>
              <a:t/>
            </a:r>
            <a:br>
              <a:rPr lang="ru-RU" sz="6000" b="1" i="1" dirty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</a:rPr>
            </a:br>
            <a:endParaRPr lang="ru-RU" sz="60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18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/>
          </a:p>
          <a:p>
            <a:pPr lvl="0"/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6" name="Text Box 32"/>
          <p:cNvSpPr txBox="1">
            <a:spLocks noChangeArrowheads="1"/>
          </p:cNvSpPr>
          <p:nvPr/>
        </p:nvSpPr>
        <p:spPr bwMode="gray">
          <a:xfrm>
            <a:off x="500063" y="500063"/>
            <a:ext cx="381000" cy="45720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 sz="2400" b="1" dirty="0">
              <a:latin typeface="Calibri" pitchFamily="34" charset="0"/>
            </a:endParaRPr>
          </a:p>
        </p:txBody>
      </p:sp>
      <p:pic>
        <p:nvPicPr>
          <p:cNvPr id="23557" name="Picture 30" descr="1"/>
          <p:cNvPicPr>
            <a:picLocks noChangeAspect="1" noChangeArrowheads="1"/>
          </p:cNvPicPr>
          <p:nvPr/>
        </p:nvPicPr>
        <p:blipFill>
          <a:blip r:embed="rId4" cstate="email">
            <a:lum bright="-6000" contrast="24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792163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132131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681831" y="771526"/>
            <a:ext cx="8097837" cy="520699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Школа– социокультурный центр – это</a:t>
            </a:r>
            <a:r>
              <a:rPr lang="ru-RU" sz="2800" b="1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:</a:t>
            </a:r>
            <a:endParaRPr lang="ru-RU" sz="2800" dirty="0" smtClean="0">
              <a:solidFill>
                <a:srgbClr val="002060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5999" y="1431504"/>
            <a:ext cx="8229600" cy="4824536"/>
          </a:xfrm>
        </p:spPr>
        <p:txBody>
          <a:bodyPr rtlCol="0">
            <a:normAutofit/>
          </a:bodyPr>
          <a:lstStyle/>
          <a:p>
            <a:pPr algn="just"/>
            <a:r>
              <a:rPr lang="ru-RU" sz="2400" i="1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ru-RU" sz="2400" dirty="0" smtClean="0">
                <a:cs typeface="Times New Roman" pitchFamily="18" charset="0"/>
              </a:rPr>
              <a:t>гражданская школа, где образование осуществляется на основе общих ценностных ориентаций родителей, учителей, обучающихся;</a:t>
            </a:r>
          </a:p>
          <a:p>
            <a:pPr algn="just"/>
            <a:r>
              <a:rPr lang="ru-RU" sz="2400" dirty="0" smtClean="0">
                <a:cs typeface="Times New Roman" pitchFamily="18" charset="0"/>
              </a:rPr>
              <a:t> центр развития, адаптации и социализации обучающихся через </a:t>
            </a:r>
            <a:r>
              <a:rPr lang="ru-RU" sz="2400" dirty="0" err="1" smtClean="0">
                <a:cs typeface="Times New Roman" pitchFamily="18" charset="0"/>
              </a:rPr>
              <a:t>деятельностные</a:t>
            </a:r>
            <a:r>
              <a:rPr lang="ru-RU" sz="2400" dirty="0" smtClean="0">
                <a:cs typeface="Times New Roman" pitchFamily="18" charset="0"/>
              </a:rPr>
              <a:t> подходы к воспитанию и обучению обучающихся;</a:t>
            </a:r>
          </a:p>
          <a:p>
            <a:pPr algn="just"/>
            <a:r>
              <a:rPr lang="ru-RU" sz="2400" dirty="0" smtClean="0">
                <a:cs typeface="Times New Roman" pitchFamily="18" charset="0"/>
              </a:rPr>
              <a:t> центр развития социальной и культурной жизни микрорайона, влияющий на культурно-образовательный уровень внешней среды;</a:t>
            </a:r>
          </a:p>
          <a:p>
            <a:pPr algn="just"/>
            <a:r>
              <a:rPr lang="ru-RU" sz="2400" dirty="0" smtClean="0">
                <a:cs typeface="Times New Roman" pitchFamily="18" charset="0"/>
              </a:rPr>
              <a:t> содружество педагогов, учащихся, родителей, общественности.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 smtClean="0">
              <a:solidFill>
                <a:schemeClr val="tx2">
                  <a:lumMod val="50000"/>
                </a:schemeClr>
              </a:solidFill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Картинки по запросу картинки национальная стратегия действий в интересах детей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64288" y="5013176"/>
            <a:ext cx="1668016" cy="165618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449" y="728663"/>
            <a:ext cx="7530975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Основные направления социокультурной деятельности </a:t>
            </a:r>
            <a:endParaRPr lang="ru-RU" sz="2800" b="1" dirty="0">
              <a:solidFill>
                <a:srgbClr val="002060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2123604"/>
            <a:ext cx="8168357" cy="4525962"/>
          </a:xfrm>
        </p:spPr>
        <p:txBody>
          <a:bodyPr vert="horz" lIns="91440" tIns="45720" rIns="91440" bIns="45720" rtlCol="0">
            <a:normAutofit/>
          </a:bodyPr>
          <a:lstStyle/>
          <a:p>
            <a:pPr algn="just"/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Формирование коммуникативных навыков учащихся, родителей и педагогов;</a:t>
            </a:r>
          </a:p>
          <a:p>
            <a:pPr algn="just"/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Реализация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социокультурных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 проектов;</a:t>
            </a:r>
          </a:p>
          <a:p>
            <a:pPr algn="just"/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Организация и проведение традиционных мероприятий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досугово-познавательного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 характера для родителей, обучающихся, жителей микрорайона;</a:t>
            </a:r>
          </a:p>
          <a:p>
            <a:pPr algn="just"/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Привлечение к сотрудничеству в творческих проектах социальных партнёров.</a:t>
            </a:r>
            <a:endParaRPr lang="ru-RU" sz="2400" dirty="0">
              <a:solidFill>
                <a:schemeClr val="accent2">
                  <a:lumMod val="5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0484" name="Text Box 32"/>
          <p:cNvSpPr txBox="1">
            <a:spLocks noChangeArrowheads="1"/>
          </p:cNvSpPr>
          <p:nvPr/>
        </p:nvSpPr>
        <p:spPr bwMode="gray">
          <a:xfrm>
            <a:off x="500063" y="500063"/>
            <a:ext cx="381000" cy="45720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 sz="2400" b="1">
              <a:latin typeface="Calibri" pitchFamily="34" charset="0"/>
            </a:endParaRPr>
          </a:p>
        </p:txBody>
      </p:sp>
      <p:pic>
        <p:nvPicPr>
          <p:cNvPr id="20485" name="Picture 30" descr="1"/>
          <p:cNvPicPr>
            <a:picLocks noChangeAspect="1" noChangeArrowheads="1"/>
          </p:cNvPicPr>
          <p:nvPr/>
        </p:nvPicPr>
        <p:blipFill>
          <a:blip r:embed="rId4" cstate="email">
            <a:lum bright="-6000" contrast="24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750" y="500063"/>
            <a:ext cx="792163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Documents and Settings\User\Мои документы\Профилактика безнадзорности и правонарушений\картинки\1539\030-140114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392066" y="2564904"/>
            <a:ext cx="2428258" cy="18163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3555" name="Содержимое 2"/>
          <p:cNvSpPr>
            <a:spLocks noGrp="1"/>
          </p:cNvSpPr>
          <p:nvPr>
            <p:ph idx="4294967295"/>
          </p:nvPr>
        </p:nvSpPr>
        <p:spPr>
          <a:xfrm>
            <a:off x="380901" y="692696"/>
            <a:ext cx="8223547" cy="5589910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algn="just"/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Дети «группы риска»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- это категория детей, которая в силу определенных обстоятельств своей жизни, более других категорий, подвержена негативным внешним воздействиям со стороны общества, ставших причиной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дезадаптации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 несовершеннолетних.</a:t>
            </a:r>
            <a:endParaRPr lang="ru-RU" sz="2400" dirty="0">
              <a:solidFill>
                <a:schemeClr val="accent2">
                  <a:lumMod val="50000"/>
                </a:schemeClr>
              </a:solidFill>
              <a:cs typeface="Times New Roman" pitchFamily="18" charset="0"/>
            </a:endParaRPr>
          </a:p>
          <a:p>
            <a:pPr algn="just"/>
            <a:endParaRPr lang="ru-RU" sz="2400" dirty="0">
              <a:solidFill>
                <a:schemeClr val="accent2">
                  <a:lumMod val="50000"/>
                </a:schemeClr>
              </a:solidFill>
              <a:cs typeface="Times New Roman" pitchFamily="18" charset="0"/>
            </a:endParaRPr>
          </a:p>
          <a:p>
            <a:pPr algn="just"/>
            <a:endParaRPr lang="ru-RU" sz="2400" dirty="0">
              <a:solidFill>
                <a:schemeClr val="accent2">
                  <a:lumMod val="50000"/>
                </a:schemeClr>
              </a:solidFill>
              <a:cs typeface="Times New Roman" pitchFamily="18" charset="0"/>
            </a:endParaRPr>
          </a:p>
          <a:p>
            <a:pPr algn="just"/>
            <a:endParaRPr lang="ru-RU" sz="2400" dirty="0">
              <a:solidFill>
                <a:schemeClr val="accent2">
                  <a:lumMod val="50000"/>
                </a:schemeClr>
              </a:solidFill>
              <a:cs typeface="Times New Roman" pitchFamily="18" charset="0"/>
            </a:endParaRPr>
          </a:p>
          <a:p>
            <a:pPr algn="just"/>
            <a:endParaRPr lang="ru-RU" sz="2400" dirty="0" smtClean="0">
              <a:solidFill>
                <a:schemeClr val="accent2">
                  <a:lumMod val="50000"/>
                </a:schemeClr>
              </a:solidFill>
              <a:cs typeface="Times New Roman" pitchFamily="18" charset="0"/>
            </a:endParaRPr>
          </a:p>
          <a:p>
            <a:pPr algn="just"/>
            <a:endParaRPr lang="ru-RU" sz="2400" dirty="0">
              <a:solidFill>
                <a:schemeClr val="accent2">
                  <a:lumMod val="50000"/>
                </a:schemeClr>
              </a:solidFill>
              <a:cs typeface="Times New Roman" pitchFamily="18" charset="0"/>
            </a:endParaRPr>
          </a:p>
          <a:p>
            <a:pPr algn="just"/>
            <a:endParaRPr lang="ru-RU" sz="2400" dirty="0">
              <a:solidFill>
                <a:schemeClr val="accent2">
                  <a:lumMod val="50000"/>
                </a:schemeClr>
              </a:solidFill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«Для воспитания детей нужен  не великий ум, </a:t>
            </a:r>
          </a:p>
          <a:p>
            <a:pPr marL="0" indent="0" algn="ctr">
              <a:buNone/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а большое сердце - способность к общению, </a:t>
            </a:r>
          </a:p>
          <a:p>
            <a:pPr marL="0" indent="0" algn="ctr">
              <a:buNone/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к признанию равенства душ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».</a:t>
            </a:r>
          </a:p>
          <a:p>
            <a:pPr marL="0" indent="0" algn="ctr">
              <a:buNone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                 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С.Соловейчик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.</a:t>
            </a:r>
          </a:p>
          <a:p>
            <a:pPr algn="just"/>
            <a:endParaRPr lang="ru-RU" sz="2400" dirty="0">
              <a:solidFill>
                <a:schemeClr val="accent2">
                  <a:lumMod val="50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8926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90563" y="224631"/>
            <a:ext cx="8262937" cy="1008063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 </a:t>
            </a:r>
            <a:br>
              <a:rPr lang="ru-RU" sz="2800" b="1" dirty="0">
                <a:solidFill>
                  <a:srgbClr val="002060"/>
                </a:solidFill>
                <a:latin typeface="+mn-lt"/>
                <a:cs typeface="Times New Roman" pitchFamily="18" charset="0"/>
              </a:rPr>
            </a:br>
            <a:r>
              <a:rPr lang="ru-RU" sz="2800" b="1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002060"/>
                </a:solidFill>
                <a:latin typeface="+mn-lt"/>
                <a:cs typeface="Times New Roman" pitchFamily="18" charset="0"/>
              </a:rPr>
            </a:br>
            <a:r>
              <a:rPr lang="ru-RU" sz="2800" b="1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+mn-lt"/>
                <a:cs typeface="Times New Roman" pitchFamily="18" charset="0"/>
              </a:rPr>
              <a:t>Социокультурная</a:t>
            </a:r>
            <a:r>
              <a:rPr lang="ru-RU" sz="2800" b="1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 деятельность в образовательном пространстве </a:t>
            </a:r>
            <a:r>
              <a:rPr lang="ru-RU" sz="2800" b="1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002060"/>
                </a:solidFill>
                <a:latin typeface="+mn-lt"/>
                <a:cs typeface="Times New Roman" pitchFamily="18" charset="0"/>
              </a:rPr>
            </a:br>
            <a:r>
              <a:rPr lang="ru-RU" sz="2800" b="1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002060"/>
                </a:solidFill>
                <a:latin typeface="+mn-lt"/>
                <a:cs typeface="Times New Roman" pitchFamily="18" charset="0"/>
              </a:rPr>
            </a:br>
            <a:endParaRPr lang="ru-RU" sz="2800" b="1" dirty="0">
              <a:solidFill>
                <a:srgbClr val="002060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23555" name="Содержимое 2"/>
          <p:cNvSpPr>
            <a:spLocks noGrp="1"/>
          </p:cNvSpPr>
          <p:nvPr>
            <p:ph idx="4294967295"/>
          </p:nvPr>
        </p:nvSpPr>
        <p:spPr>
          <a:xfrm>
            <a:off x="358776" y="957263"/>
            <a:ext cx="8245672" cy="57118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2200" b="1" dirty="0" smtClean="0"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200" b="1" dirty="0">
                <a:cs typeface="Times New Roman" panose="02020603050405020304" pitchFamily="18" charset="0"/>
              </a:rPr>
              <a:t>	</a:t>
            </a:r>
            <a:r>
              <a:rPr lang="ru-RU" sz="2200" dirty="0" smtClean="0">
                <a:cs typeface="Times New Roman" pitchFamily="18" charset="0"/>
              </a:rPr>
              <a:t>Наличие </a:t>
            </a:r>
            <a:r>
              <a:rPr lang="ru-RU" sz="2200" dirty="0" smtClean="0">
                <a:cs typeface="Times New Roman" pitchFamily="18" charset="0"/>
              </a:rPr>
              <a:t>в школе вокального кружка «Музыкальное ассорти», краеведческого кружка «Феникс», кружка «Компьютерная графика», театральной студии «Театр и дети», спортивных секций «Оранжевый мяч», «Быстрее, выше, сильнее», волонтерского движения, представленного отрядом «Радуга добра», СДГО им. Ю,А. Гагарина, дружины юных пожарных (ДЮП), ЮНАРМИИ </a:t>
            </a:r>
          </a:p>
          <a:p>
            <a:pPr marL="0" indent="0" algn="just">
              <a:buNone/>
            </a:pPr>
            <a:r>
              <a:rPr lang="ru-RU" sz="2200" dirty="0" smtClean="0">
                <a:cs typeface="Times New Roman" pitchFamily="18" charset="0"/>
              </a:rPr>
              <a:t>позволяет не только  аккумулировать </a:t>
            </a:r>
          </a:p>
          <a:p>
            <a:pPr marL="0" indent="0" algn="just">
              <a:buNone/>
            </a:pPr>
            <a:r>
              <a:rPr lang="ru-RU" sz="2200" dirty="0" smtClean="0">
                <a:cs typeface="Times New Roman" pitchFamily="18" charset="0"/>
              </a:rPr>
              <a:t>творческий потенциал учащихся</a:t>
            </a:r>
          </a:p>
          <a:p>
            <a:pPr marL="0" indent="0" algn="just">
              <a:buNone/>
            </a:pPr>
            <a:r>
              <a:rPr lang="ru-RU" sz="2200" dirty="0" smtClean="0">
                <a:cs typeface="Times New Roman" pitchFamily="18" charset="0"/>
              </a:rPr>
              <a:t> группы риска, но и активно развивать, </a:t>
            </a:r>
          </a:p>
          <a:p>
            <a:pPr marL="0" indent="0" algn="just">
              <a:buNone/>
            </a:pPr>
            <a:r>
              <a:rPr lang="ru-RU" sz="2200" dirty="0" smtClean="0">
                <a:cs typeface="Times New Roman" pitchFamily="18" charset="0"/>
              </a:rPr>
              <a:t> становиться  инициаторами</a:t>
            </a:r>
          </a:p>
          <a:p>
            <a:pPr marL="0" indent="0" algn="just">
              <a:buNone/>
            </a:pPr>
            <a:r>
              <a:rPr lang="ru-RU" sz="2200" dirty="0" smtClean="0">
                <a:cs typeface="Times New Roman" pitchFamily="18" charset="0"/>
              </a:rPr>
              <a:t> проектов различной направленности </a:t>
            </a:r>
          </a:p>
          <a:p>
            <a:pPr marL="0" indent="0" algn="just">
              <a:buNone/>
            </a:pPr>
            <a:r>
              <a:rPr lang="ru-RU" sz="2200" dirty="0" smtClean="0">
                <a:cs typeface="Times New Roman" pitchFamily="18" charset="0"/>
              </a:rPr>
              <a:t>и </a:t>
            </a:r>
            <a:r>
              <a:rPr lang="ru-RU" sz="2200" dirty="0" smtClean="0">
                <a:cs typeface="Times New Roman" pitchFamily="18" charset="0"/>
              </a:rPr>
              <a:t>уровней</a:t>
            </a:r>
            <a:r>
              <a:rPr lang="ru-RU" sz="2200" b="1" dirty="0" smtClean="0">
                <a:cs typeface="Times New Roman" pitchFamily="18" charset="0"/>
              </a:rPr>
              <a:t>.</a:t>
            </a:r>
            <a:endParaRPr lang="ru-RU" sz="2200" b="1" dirty="0" smtClean="0">
              <a:solidFill>
                <a:schemeClr val="tx2">
                  <a:lumMod val="75000"/>
                </a:schemeClr>
              </a:solidFill>
              <a:cs typeface="Times New Roman" panose="02020603050405020304" pitchFamily="18" charset="0"/>
            </a:endParaRPr>
          </a:p>
          <a:p>
            <a:pPr lvl="0" algn="just"/>
            <a:endParaRPr lang="ru-RU" sz="2200" b="1" dirty="0">
              <a:solidFill>
                <a:schemeClr val="tx2">
                  <a:lumMod val="75000"/>
                </a:schemeClr>
              </a:solidFill>
              <a:cs typeface="Times New Roman" panose="02020603050405020304" pitchFamily="18" charset="0"/>
            </a:endParaRPr>
          </a:p>
          <a:p>
            <a:pPr lvl="0" algn="just"/>
            <a:endParaRPr lang="ru-RU" sz="2200" b="1" dirty="0">
              <a:solidFill>
                <a:schemeClr val="tx2">
                  <a:lumMod val="75000"/>
                </a:schemeClr>
              </a:solidFill>
              <a:cs typeface="Times New Roman" panose="02020603050405020304" pitchFamily="18" charset="0"/>
            </a:endParaRPr>
          </a:p>
          <a:p>
            <a:endParaRPr lang="ru-RU" sz="2200" dirty="0"/>
          </a:p>
          <a:p>
            <a:pPr lvl="0"/>
            <a:endParaRPr lang="ru-RU" sz="2200" dirty="0" smtClean="0">
              <a:cs typeface="Times New Roman" panose="02020603050405020304" pitchFamily="18" charset="0"/>
            </a:endParaRPr>
          </a:p>
          <a:p>
            <a:pPr lvl="0"/>
            <a:endParaRPr lang="ru-RU" sz="22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200" dirty="0">
              <a:cs typeface="Times New Roman" panose="02020603050405020304" pitchFamily="18" charset="0"/>
            </a:endParaRPr>
          </a:p>
          <a:p>
            <a:pPr algn="just"/>
            <a:endParaRPr lang="ru-RU" sz="2200" b="1" dirty="0" smtClean="0">
              <a:solidFill>
                <a:schemeClr val="accent1"/>
              </a:solidFill>
              <a:cs typeface="Times New Roman" pitchFamily="18" charset="0"/>
            </a:endParaRPr>
          </a:p>
        </p:txBody>
      </p:sp>
      <p:sp>
        <p:nvSpPr>
          <p:cNvPr id="23556" name="Text Box 32"/>
          <p:cNvSpPr txBox="1">
            <a:spLocks noChangeArrowheads="1"/>
          </p:cNvSpPr>
          <p:nvPr/>
        </p:nvSpPr>
        <p:spPr bwMode="gray">
          <a:xfrm>
            <a:off x="500063" y="500063"/>
            <a:ext cx="381000" cy="45720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 sz="2400" b="1">
              <a:latin typeface="Calibri" pitchFamily="34" charset="0"/>
            </a:endParaRPr>
          </a:p>
        </p:txBody>
      </p:sp>
      <p:pic>
        <p:nvPicPr>
          <p:cNvPr id="23557" name="Picture 30" descr="1"/>
          <p:cNvPicPr>
            <a:picLocks noChangeAspect="1" noChangeArrowheads="1"/>
          </p:cNvPicPr>
          <p:nvPr/>
        </p:nvPicPr>
        <p:blipFill>
          <a:blip r:embed="rId3" cstate="email">
            <a:lum bright="-6000" contrast="24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750" y="500063"/>
            <a:ext cx="792163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Содержимое 11" descr="C:\Documents and Settings\user\Рабочий стол\Сайт-16-17\На сайт фото\День учителя - на сайт\IMG_3911.jpg"/>
          <p:cNvPicPr>
            <a:picLocks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724128" y="3501008"/>
            <a:ext cx="3064625" cy="3048000"/>
          </a:xfrm>
          <a:prstGeom prst="rect">
            <a:avLst/>
          </a:prstGeom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689488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81063" y="441325"/>
            <a:ext cx="8262937" cy="515938"/>
          </a:xfrm>
        </p:spPr>
        <p:txBody>
          <a:bodyPr rtlCol="0">
            <a:normAutofit fontScale="90000"/>
          </a:bodyPr>
          <a:lstStyle/>
          <a:p>
            <a:pPr lvl="0">
              <a:defRPr/>
            </a:pPr>
            <a:r>
              <a:rPr lang="ru-RU" b="1" dirty="0" smtClean="0"/>
              <a:t> 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700" dirty="0"/>
              <a:t/>
            </a:r>
            <a:br>
              <a:rPr lang="ru-RU" sz="2700" dirty="0"/>
            </a:br>
            <a:endParaRPr lang="ru-RU" sz="2700" b="1" dirty="0" smtClean="0">
              <a:solidFill>
                <a:srgbClr val="7A951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5" name="Содержимое 2"/>
          <p:cNvSpPr>
            <a:spLocks noGrp="1"/>
          </p:cNvSpPr>
          <p:nvPr>
            <p:ph idx="4294967295"/>
          </p:nvPr>
        </p:nvSpPr>
        <p:spPr>
          <a:xfrm>
            <a:off x="611560" y="500063"/>
            <a:ext cx="8136904" cy="5233193"/>
          </a:xfrm>
        </p:spPr>
        <p:txBody>
          <a:bodyPr>
            <a:normAutofit/>
          </a:bodyPr>
          <a:lstStyle/>
          <a:p>
            <a:pPr lvl="0" algn="just"/>
            <a:endParaRPr lang="ru-RU" sz="18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18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endParaRPr lang="ru-RU" sz="2000" b="1" i="1" dirty="0" smtClean="0">
              <a:ln>
                <a:solidFill>
                  <a:srgbClr val="C00000"/>
                </a:solidFill>
              </a:ln>
              <a:solidFill>
                <a:srgbClr val="00B050"/>
              </a:solidFill>
            </a:endParaRPr>
          </a:p>
          <a:p>
            <a:pPr marL="0" lvl="0" indent="0" algn="ctr">
              <a:buNone/>
            </a:pPr>
            <a:r>
              <a:rPr lang="ru-RU" sz="6600" b="1" i="1" dirty="0" smtClean="0">
                <a:ln>
                  <a:solidFill>
                    <a:srgbClr val="C00000"/>
                  </a:solidFill>
                </a:ln>
                <a:solidFill>
                  <a:srgbClr val="002060"/>
                </a:solidFill>
              </a:rPr>
              <a:t>Благодарю </a:t>
            </a:r>
            <a:r>
              <a:rPr lang="ru-RU" sz="6600" b="1" i="1" dirty="0">
                <a:ln>
                  <a:solidFill>
                    <a:srgbClr val="C00000"/>
                  </a:solidFill>
                </a:ln>
                <a:solidFill>
                  <a:srgbClr val="002060"/>
                </a:solidFill>
              </a:rPr>
              <a:t>за внимание</a:t>
            </a:r>
            <a:r>
              <a:rPr lang="ru-RU" sz="6600" b="1" i="1" dirty="0" smtClean="0">
                <a:ln>
                  <a:solidFill>
                    <a:srgbClr val="C00000"/>
                  </a:solidFill>
                </a:ln>
                <a:solidFill>
                  <a:srgbClr val="002060"/>
                </a:solidFill>
              </a:rPr>
              <a:t>!</a:t>
            </a:r>
            <a:endParaRPr lang="ru-RU" sz="2400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2131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Горячая линия соцпедов начало">
  <a:themeElements>
    <a:clrScheme name="Синий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_2 Полякова</Template>
  <TotalTime>145</TotalTime>
  <Words>279</Words>
  <Application>Microsoft Office PowerPoint</Application>
  <PresentationFormat>Экран (4:3)</PresentationFormat>
  <Paragraphs>85</Paragraphs>
  <Slides>7</Slides>
  <Notes>6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_Горячая линия соцпедов начало</vt:lpstr>
      <vt:lpstr>CorelDRAW</vt:lpstr>
      <vt:lpstr> </vt:lpstr>
      <vt:lpstr>      </vt:lpstr>
      <vt:lpstr>Школа– социокультурный центр – это:</vt:lpstr>
      <vt:lpstr> Основные направления социокультурной деятельности </vt:lpstr>
      <vt:lpstr>Презентация PowerPoint</vt:lpstr>
      <vt:lpstr>    Социокультурная деятельность в образовательном пространстве   </vt:lpstr>
      <vt:lpstr>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ДНС</dc:creator>
  <cp:lastModifiedBy>Ермилов Иван Юрьевич</cp:lastModifiedBy>
  <cp:revision>29</cp:revision>
  <dcterms:created xsi:type="dcterms:W3CDTF">2013-08-31T05:53:17Z</dcterms:created>
  <dcterms:modified xsi:type="dcterms:W3CDTF">2017-08-14T23:04:15Z</dcterms:modified>
</cp:coreProperties>
</file>