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498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rgbClr val="2D7A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Владелец\Desktop\обложк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16633"/>
            <a:ext cx="8945686" cy="6480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62"/>
          <a:stretch/>
        </p:blipFill>
        <p:spPr bwMode="auto">
          <a:xfrm>
            <a:off x="777803" y="763489"/>
            <a:ext cx="1187593" cy="72008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691680" y="864698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>
                <a:solidFill>
                  <a:schemeClr val="tx2"/>
                </a:solidFill>
                <a:latin typeface="Arial Narrow" pitchFamily="34" charset="0"/>
              </a:rPr>
              <a:t>ГОСУДАРСТВЕННОЕ АВТОНОМНОЕ УЧРЕЖДЕНИЕ</a:t>
            </a:r>
            <a:r>
              <a:rPr lang="ru-RU" sz="900" b="1" baseline="0" dirty="0" smtClean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ru-RU" sz="900" b="1" dirty="0" smtClean="0">
                <a:solidFill>
                  <a:schemeClr val="tx2"/>
                </a:solidFill>
                <a:latin typeface="Arial Narrow" pitchFamily="34" charset="0"/>
              </a:rPr>
              <a:t>ДОПОЛНИТЕЛЬНОГО ПРОФЕССИОНАЛЬНОГО ОБРАЗОВАНИЯ</a:t>
            </a:r>
            <a:endParaRPr lang="ru-RU" sz="900" b="1" baseline="0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/>
            <a:r>
              <a:rPr lang="ru-RU" sz="900" b="1" dirty="0" smtClean="0">
                <a:solidFill>
                  <a:schemeClr val="tx2"/>
                </a:solidFill>
                <a:latin typeface="Arial Narrow" pitchFamily="34" charset="0"/>
              </a:rPr>
              <a:t>(ПОВЫШЕНИЯ КВАЛИФИКАЦИИ) СПЕЦИАЛИСТОВ</a:t>
            </a:r>
          </a:p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Arial Narrow" pitchFamily="34" charset="0"/>
              </a:rPr>
              <a:t>“СМОЛЕНСКИЙ ОБЛАСТНОЙ ИНСТИТУТ РАЗВИТИЯ ОБРАЗОВАНИЯ”</a:t>
            </a: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7797756"/>
              </p:ext>
            </p:extLst>
          </p:nvPr>
        </p:nvGraphicFramePr>
        <p:xfrm>
          <a:off x="5418474" y="6165304"/>
          <a:ext cx="3634717" cy="427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orelDRAW" r:id="rId5" imgW="4074482" imgH="480060" progId="CorelDraw.Graphic.16">
                  <p:embed/>
                </p:oleObj>
              </mc:Choice>
              <mc:Fallback>
                <p:oleObj name="CorelDRAW" r:id="rId5" imgW="4074482" imgH="480060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18474" y="6165304"/>
                        <a:ext cx="3634717" cy="4276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413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91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203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Владелец\Desktop\обложк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16634"/>
            <a:ext cx="8945686" cy="6741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9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7762"/>
          <a:stretch/>
        </p:blipFill>
        <p:spPr bwMode="auto">
          <a:xfrm>
            <a:off x="6638900" y="5318050"/>
            <a:ext cx="2314600" cy="14034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7666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63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40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3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245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gradFill>
          <a:gsLst>
            <a:gs pos="0">
              <a:schemeClr val="accent2"/>
            </a:gs>
            <a:gs pos="50000">
              <a:schemeClr val="bg1"/>
            </a:gs>
            <a:gs pos="100000">
              <a:schemeClr val="accent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7504" y="116632"/>
            <a:ext cx="8928992" cy="6624736"/>
          </a:xfrm>
          <a:prstGeom prst="roundRect">
            <a:avLst>
              <a:gd name="adj" fmla="val 7256"/>
            </a:avLst>
          </a:prstGeom>
          <a:gradFill>
            <a:gsLst>
              <a:gs pos="0">
                <a:srgbClr val="2D7AB0"/>
              </a:gs>
              <a:gs pos="50000">
                <a:schemeClr val="bg1"/>
              </a:gs>
              <a:gs pos="100000">
                <a:srgbClr val="2D7AB0"/>
              </a:gs>
            </a:gsLst>
            <a:lin ang="5400000" scaled="0"/>
          </a:gra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0000" y="261000"/>
            <a:ext cx="8604000" cy="6336000"/>
          </a:xfrm>
          <a:prstGeom prst="roundRect">
            <a:avLst>
              <a:gd name="adj" fmla="val 7256"/>
            </a:avLst>
          </a:prstGeom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62"/>
          <a:stretch/>
        </p:blipFill>
        <p:spPr bwMode="auto">
          <a:xfrm>
            <a:off x="8100392" y="6165304"/>
            <a:ext cx="831313" cy="504055"/>
          </a:xfrm>
          <a:prstGeom prst="rect">
            <a:avLst/>
          </a:prstGeom>
          <a:noFill/>
          <a:ln>
            <a:noFill/>
          </a:ln>
          <a:effectLst>
            <a:outerShdw blurRad="25400" dist="12700" dir="36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240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676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850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50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437112"/>
            <a:ext cx="6566867" cy="1224136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Презентация инновационного опыта работы 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Кондратюк Людмилы Николаевны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руководителя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ГМО социальных педагогов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 города Смоленска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социального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педагога МБОУ «СШ № 40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90636" y="1988840"/>
            <a:ext cx="792087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СРАВНИТЕЛЬНЫЙ АНАЛИЗ СЛУЖБ </a:t>
            </a:r>
            <a:br>
              <a:rPr lang="ru-RU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РЕГУЛИРОВАНИЯ КОНФЛИКТОВ  </a:t>
            </a:r>
            <a:r>
              <a:rPr lang="ru-RU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СОВЕТА ПРОФИЛАКТИКИ И ЗАЩИТЫ ПРАВ ОБУЧАЮЩИХСЯ</a:t>
            </a:r>
            <a:br>
              <a:rPr lang="ru-RU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ОБРАЗОВАТЕЛЬНОМ ПРОСТРАНСТВЕ</a:t>
            </a:r>
            <a:endParaRPr lang="ru-RU" sz="2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4005064"/>
            <a:ext cx="591879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августа 2017 года</a:t>
            </a:r>
            <a:endParaRPr lang="ru-RU" sz="1600" dirty="0">
              <a:solidFill>
                <a:srgbClr val="2127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17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84458453"/>
              </p:ext>
            </p:extLst>
          </p:nvPr>
        </p:nvGraphicFramePr>
        <p:xfrm>
          <a:off x="107504" y="83274"/>
          <a:ext cx="8964488" cy="665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8981"/>
                <a:gridCol w="4068494"/>
                <a:gridCol w="3957013"/>
              </a:tblGrid>
              <a:tr h="5911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Совет профилактики и защиты прав учащихся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Служба школьной медиации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4047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Цель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управление процессом профилактики беспризорности, безнадзорности, правонарушений и суицидального поведения учащихся.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предупреждение и разрешение конфликтов между участниками образовательных отношений на основе принципов восстановительной медиации.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6621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Задачи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обеспечить защиту прав и законных интересов несовершеннолетних;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Wingdings"/>
                        <a:buChar char=""/>
                        <a:tabLst>
                          <a:tab pos="457200" algn="l"/>
                        </a:tabLst>
                        <a:defRPr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обеспечить выявление несовершеннолетних, находящихся в  СОП</a:t>
                      </a:r>
                      <a:r>
                        <a:rPr lang="ru-RU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«группе риска»;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постановка и снятие с учета учащихся с внутри школьного контроля и в ПДН;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Wingdings"/>
                        <a:buChar char=""/>
                        <a:tabLst>
                          <a:tab pos="457200" algn="l"/>
                        </a:tabLst>
                        <a:defRPr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анализировать эффективность деятельности образовательного учреждения по первичной профилактике социально - опасного положения.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сократить общее количество конфликтных ситуаций, в которые вовлекаются учащиеся школы;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сократить количество учащихся для постановки на 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учет внутри школьного контроля</a:t>
                      </a:r>
                      <a:r>
                        <a:rPr lang="ru-RU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ПДН;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проводить  примирительные программы для участников конфликтов и криминальных 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ситуаций.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907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811372"/>
              </p:ext>
            </p:extLst>
          </p:nvPr>
        </p:nvGraphicFramePr>
        <p:xfrm>
          <a:off x="107504" y="116633"/>
          <a:ext cx="8964487" cy="65527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399"/>
                <a:gridCol w="1390259"/>
                <a:gridCol w="3600312"/>
                <a:gridCol w="3564517"/>
              </a:tblGrid>
              <a:tr h="6911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Совет профилактики и защиты прав учащихся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Служба школьной медиации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8616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Нормативно-правовая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база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Конвенция о правах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ребенка.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Конституция РФ.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Семейный кодекс Российской Федерации от 29.12.1995 № 223-ФЗ.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Кодекс Российской Федерации об административных правонарушениях от 30.12.2001 № 195- ФЗ.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ФЗ № 120-99 г. «Об основах системы профилактики безнадзорности   и правонарушений несовершеннолетних».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ФЗ № 124-98 г. «Об основных гарантиях прав ребенка  в Российской Федерации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AutoNum type="arabicPeriod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Конституция Российской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Федерации.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AutoNum type="arabicPeriod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Гражданский кодекс Российской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Федерации.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AutoNum type="arabicPeriod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Семейный кодекс Российской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Федерации.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AutoNum type="arabicPeriod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Федеральный закон  от 24 июля 1998 г. N 124-ФЗ «Об основных гарантиях прав ребенка в Российской Федерации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AutoNum type="arabicPeriod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Федеральный закон  от 29 декабря 2012 г. N 273-ФЗ «Об образовании в Российской Федерации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AutoNum type="arabicPeriod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Конвенция о правах ребенка;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AutoNum type="arabicPeriod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Конвенции о защите прав детей и сотрудничестве, заключенные в г. Гааге, 1980, 1996, 2007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годов.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518" marR="5551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0032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74627"/>
              </p:ext>
            </p:extLst>
          </p:nvPr>
        </p:nvGraphicFramePr>
        <p:xfrm>
          <a:off x="60132" y="104757"/>
          <a:ext cx="9036497" cy="6624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687"/>
                <a:gridCol w="1401427"/>
                <a:gridCol w="3629233"/>
                <a:gridCol w="3593150"/>
              </a:tblGrid>
              <a:tr h="6995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Совет профилактики и защиты прав учащихся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Служба школьной медиации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9252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Нормативно-правовая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база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Wingdings"/>
                        <a:buNone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Федеральный закон  от 29 декабря 2012 г. N 273-ФЗ «Об образовании в Российской Федерации».</a:t>
                      </a: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Wingdings"/>
                        <a:buNone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 Ведомственные приказы и положения, а так же законодательные, нормативные и  правовые акты субъекта РФ.</a:t>
                      </a: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Wingdings"/>
                        <a:buNone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 Устав общеобразовательного учреждения.</a:t>
                      </a: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Wingdings"/>
                        <a:buNone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Положение о Совете профилактики и защиты прав учащихся.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 marL="9525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 Федеральный закон  от 27 июля 2010 г. N 193-ФЗ «Об альтернативной процедуре урегулирования споров с участием посредника (процедуре медиации)».</a:t>
                      </a:r>
                    </a:p>
                    <a:p>
                      <a:pPr marL="9525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 Устав общеобразовательного учреждения.</a:t>
                      </a:r>
                    </a:p>
                    <a:p>
                      <a:pPr marL="9525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Положение о Службе школьной медиации.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518" marR="5551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9319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3430"/>
              </p:ext>
            </p:extLst>
          </p:nvPr>
        </p:nvGraphicFramePr>
        <p:xfrm>
          <a:off x="72008" y="116632"/>
          <a:ext cx="9036496" cy="67051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8491"/>
                <a:gridCol w="3802907"/>
                <a:gridCol w="3765098"/>
              </a:tblGrid>
              <a:tr h="8661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Совет профилактики и защиты прав учащихся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Служба школьной медиации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8390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Принципы </a:t>
                      </a: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Принцип системности.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Принцип законности. 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Принцип сотрудничества. 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Принцип разделения ответственности между семьёй и школой. 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Принцип добровольности.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AutoNum type="arabicPeriod"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Принцип добровольности.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AutoNum type="arabicPeriod"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Принцип информированности сторон.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AutoNum type="arabicPeriod"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Принцип нейтральности ведущего.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AutoNum type="arabicPeriod"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Принцип конфиденциальности.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AutoNum type="arabicPeriod"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Принцип ответственности.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518" marR="5551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734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76593"/>
              </p:ext>
            </p:extLst>
          </p:nvPr>
        </p:nvGraphicFramePr>
        <p:xfrm>
          <a:off x="59246" y="105510"/>
          <a:ext cx="9036496" cy="66588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8491"/>
                <a:gridCol w="3802907"/>
                <a:gridCol w="3765098"/>
              </a:tblGrid>
              <a:tr h="8966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Совет профилактики и защиты прав учащихся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Служба школьной медиации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7622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Функции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Wingdings"/>
                        <a:buChar char=""/>
                        <a:tabLst>
                          <a:tab pos="111760" algn="l"/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мониторинг эффективности деятельности образовательного учреждения по профилактике социально – опасного положения учащихся;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Wingdings"/>
                        <a:buChar char=""/>
                        <a:tabLst>
                          <a:tab pos="111760" algn="l"/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координация деятельности по учету и выявлению детей нуждающихся в дополнительных услугах по коррекции и реабилитации;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Wingdings"/>
                        <a:buChar char=""/>
                        <a:tabLst>
                          <a:tab pos="111760" algn="l"/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постановка и снятие с учета несовершеннолетних группы риска социально-опасного положения;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Wingdings"/>
                        <a:buChar char=""/>
                        <a:tabLst>
                          <a:tab pos="111760" algn="l"/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организация коррекционной работы с учащимися «группы риска» и их семьям;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Wingdings"/>
                        <a:buChar char=""/>
                        <a:tabLst>
                          <a:tab pos="111760" algn="l"/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контроль и анализ результатов деятельности школы по ранней профилактике.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100"/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проведение системы диагностических процедур исследования особенностей конфликтных ситуаций в школе;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100"/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анализ влияния воспитательных мероприятий,  наблюдение за  формирование нравственного поведения, осознанного и ответственного отношения к собственным поступкам;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100"/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получение новых единиц практики, позволяющих цивилизованно разрешать конфликты в школе.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996" marR="4099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5239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03519"/>
              </p:ext>
            </p:extLst>
          </p:nvPr>
        </p:nvGraphicFramePr>
        <p:xfrm>
          <a:off x="72008" y="44624"/>
          <a:ext cx="9036496" cy="6766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7146"/>
                <a:gridCol w="4605546"/>
                <a:gridCol w="2553804"/>
              </a:tblGrid>
              <a:tr h="7920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Совет профилактики и защиты прав учащихся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Служба школьной медиации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9745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Планирование 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деятельности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Направления: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Организационно- методическая деятельность.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Охрана прав детства и обеспечение социальных гарантий учащихся: определяет учащихся, соответствующих критериям социально-опасного положения.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Просветительская деятельность среди учащихся по правовому воспитанию и профилактике преступлений и безнадзорности среди учащихся.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Просветительская деятельность среди родителей учащихся по пропаганде правовых знаний.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Просветительская деятельность  среди педагогов школы по соблюдению прав и интересов учащихся.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Взаимодействие с межведомственными структурами по соблюдению прав и интересов учащихся.</a:t>
                      </a:r>
                      <a:endParaRPr lang="ru-RU" sz="16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6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Организационно-методическая </a:t>
                      </a: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деятельность.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Реализация восстановительных процедур.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Просветительская деятельность.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Экспертная деятельность.</a:t>
                      </a:r>
                      <a:endParaRPr lang="ru-RU" sz="16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8789" marR="4878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8035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119630"/>
              </p:ext>
            </p:extLst>
          </p:nvPr>
        </p:nvGraphicFramePr>
        <p:xfrm>
          <a:off x="72008" y="44624"/>
          <a:ext cx="8964488" cy="68089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1874"/>
                <a:gridCol w="4359443"/>
                <a:gridCol w="2953171"/>
              </a:tblGrid>
              <a:tr h="7630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Совет профилактики и защиты прав учащихся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Служба школьной медиации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0459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Документация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Приказ о создании Совета профилактики и защиты прав учащихся.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Положение о Совете профилактики и защиты прав учащихся.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 работы совета профилактики и защиты прав </a:t>
                      </a:r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учащихся</a:t>
                      </a:r>
                      <a:r>
                        <a:rPr lang="ru-RU" sz="15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</a:t>
                      </a:r>
                      <a:r>
                        <a:rPr lang="ru-RU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учебный </a:t>
                      </a:r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год.</a:t>
                      </a:r>
                      <a:endParaRPr lang="ru-RU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Протоколы заседаний Совета профилактики и защиты прав учащихся.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Банк </a:t>
                      </a:r>
                      <a:r>
                        <a:rPr lang="ru-RU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данных на учащихся, состоящих на </a:t>
                      </a:r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внутри школьном </a:t>
                      </a:r>
                      <a:r>
                        <a:rPr lang="ru-RU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учёте, ПДН.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Банк данных на неблагополучные семьи учащихся  состоящих на </a:t>
                      </a:r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внутри школьном </a:t>
                      </a:r>
                      <a:r>
                        <a:rPr lang="ru-RU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учёте, ПДН.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Информация о </a:t>
                      </a:r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индивидуальной профилактической </a:t>
                      </a:r>
                      <a:r>
                        <a:rPr lang="ru-RU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работы с учащимися «группы риска».</a:t>
                      </a:r>
                      <a:endParaRPr lang="ru-RU" sz="15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Приказ о создании Службы школьной медиации.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Положение о Службе школьной медиации.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 работы школьной службы медиации на учебный год.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Журнал обращений в службу школьной медиации.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Соглашение об участие родителей учащихся в примирительной встрече.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Примирительный договор.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827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5689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/>
              <a:t>Список использованных </a:t>
            </a:r>
            <a:r>
              <a:rPr lang="ru-RU" b="1" i="1" dirty="0" smtClean="0"/>
              <a:t>источников:</a:t>
            </a:r>
          </a:p>
          <a:p>
            <a:pPr algn="ctr"/>
            <a:endParaRPr lang="ru-RU" dirty="0"/>
          </a:p>
          <a:p>
            <a:pPr marL="268288" indent="-268288" fontAlgn="base"/>
            <a:r>
              <a:rPr lang="ru-RU" dirty="0"/>
              <a:t>1</a:t>
            </a:r>
            <a:r>
              <a:rPr lang="ru-RU" dirty="0" smtClean="0"/>
              <a:t>. </a:t>
            </a:r>
            <a:r>
              <a:rPr lang="ru-RU" dirty="0" err="1" smtClean="0"/>
              <a:t>Анцупов</a:t>
            </a:r>
            <a:r>
              <a:rPr lang="ru-RU" dirty="0" smtClean="0"/>
              <a:t> </a:t>
            </a:r>
            <a:r>
              <a:rPr lang="ru-RU" dirty="0"/>
              <a:t>А.Я. Профилактика конфликтов в школьном коллективе. - М.: ВЛАДОС, 2003.</a:t>
            </a:r>
          </a:p>
          <a:p>
            <a:pPr marL="268288" indent="-268288"/>
            <a:r>
              <a:rPr lang="ru-RU" dirty="0"/>
              <a:t>2</a:t>
            </a:r>
            <a:r>
              <a:rPr lang="ru-RU" dirty="0" smtClean="0"/>
              <a:t>. Богданов</a:t>
            </a:r>
            <a:r>
              <a:rPr lang="ru-RU" dirty="0"/>
              <a:t>, В.Н. Психология личности в конфликте: учебник для высших учебных заведений. В.Н. Богданов, В.Г. </a:t>
            </a:r>
            <a:r>
              <a:rPr lang="ru-RU" dirty="0" err="1"/>
              <a:t>Зазыкин</a:t>
            </a:r>
            <a:r>
              <a:rPr lang="ru-RU" dirty="0"/>
              <a:t>. - СПб.: Питер, 2004. –стр. 211.</a:t>
            </a:r>
          </a:p>
          <a:p>
            <a:pPr marL="268288" indent="-268288" fontAlgn="base"/>
            <a:r>
              <a:rPr lang="ru-RU" dirty="0"/>
              <a:t>3</a:t>
            </a:r>
            <a:r>
              <a:rPr lang="ru-RU" dirty="0" smtClean="0"/>
              <a:t>. </a:t>
            </a:r>
            <a:r>
              <a:rPr lang="ru-RU" dirty="0" err="1" smtClean="0"/>
              <a:t>Журлова</a:t>
            </a:r>
            <a:r>
              <a:rPr lang="ru-RU" dirty="0" smtClean="0"/>
              <a:t> </a:t>
            </a:r>
            <a:r>
              <a:rPr lang="ru-RU" dirty="0"/>
              <a:t>Н.В. Работа социального педагога с агрессивными детьми Социально-педагогическая работа - 2010. - №7. – стр.3-8.</a:t>
            </a:r>
          </a:p>
          <a:p>
            <a:pPr marL="268288" indent="-268288" fontAlgn="base"/>
            <a:r>
              <a:rPr lang="ru-RU" dirty="0"/>
              <a:t>4</a:t>
            </a:r>
            <a:r>
              <a:rPr lang="ru-RU" dirty="0" smtClean="0"/>
              <a:t>. Коновалов </a:t>
            </a:r>
            <a:r>
              <a:rPr lang="ru-RU" dirty="0"/>
              <a:t>А.Ю Школьная служба примирения и восстановительная культура взаимоотношений. Год выпуска: 2012/Издательство: MOO Центр «Судебно-правовая реформа». </a:t>
            </a:r>
          </a:p>
          <a:p>
            <a:pPr marL="268288" indent="-268288" fontAlgn="base"/>
            <a:r>
              <a:rPr lang="ru-RU" dirty="0"/>
              <a:t>5</a:t>
            </a:r>
            <a:r>
              <a:rPr lang="ru-RU" dirty="0" smtClean="0"/>
              <a:t>. Коновалов </a:t>
            </a:r>
            <a:r>
              <a:rPr lang="ru-RU" dirty="0"/>
              <a:t>А.Ю. Школьная служба примирения. Справочник заместителя директора школы. -2008. - № 2.</a:t>
            </a:r>
          </a:p>
          <a:p>
            <a:pPr marL="268288" indent="-268288" fontAlgn="base"/>
            <a:r>
              <a:rPr lang="ru-RU" dirty="0"/>
              <a:t>4</a:t>
            </a:r>
            <a:r>
              <a:rPr lang="ru-RU" dirty="0" smtClean="0"/>
              <a:t>. </a:t>
            </a:r>
            <a:r>
              <a:rPr lang="ru-RU" dirty="0" err="1" smtClean="0"/>
              <a:t>Лукманов</a:t>
            </a:r>
            <a:r>
              <a:rPr lang="ru-RU" dirty="0" smtClean="0"/>
              <a:t> </a:t>
            </a:r>
            <a:r>
              <a:rPr lang="ru-RU" dirty="0"/>
              <a:t>Е.В. Психология школьного конфликта. Справочник заместителя директора школы. - 2008. - №5.</a:t>
            </a:r>
          </a:p>
          <a:p>
            <a:pPr marL="268288" indent="-268288" fontAlgn="base"/>
            <a:r>
              <a:rPr lang="ru-RU" dirty="0"/>
              <a:t>5. </a:t>
            </a:r>
            <a:r>
              <a:rPr lang="ru-RU" dirty="0" err="1" smtClean="0"/>
              <a:t>Семенюк</a:t>
            </a:r>
            <a:r>
              <a:rPr lang="ru-RU" dirty="0" smtClean="0"/>
              <a:t> </a:t>
            </a:r>
            <a:r>
              <a:rPr lang="ru-RU" dirty="0"/>
              <a:t>Л.М. Психологические особенности агрессивного поведения подростков и условия его коррекции.  Под ред</a:t>
            </a:r>
            <a:r>
              <a:rPr lang="ru-RU" dirty="0" smtClean="0"/>
              <a:t>. Д.И</a:t>
            </a:r>
            <a:r>
              <a:rPr lang="ru-RU" dirty="0"/>
              <a:t>. </a:t>
            </a:r>
            <a:r>
              <a:rPr lang="ru-RU" dirty="0" err="1"/>
              <a:t>Фельдштейн</a:t>
            </a:r>
            <a:r>
              <a:rPr lang="ru-RU" dirty="0"/>
              <a:t>. - М.: НПО МОДЭК, 2006. </a:t>
            </a:r>
          </a:p>
          <a:p>
            <a:pPr marL="268288" indent="-268288" fontAlgn="base"/>
            <a:r>
              <a:rPr lang="ru-RU" dirty="0"/>
              <a:t>6</a:t>
            </a:r>
            <a:r>
              <a:rPr lang="ru-RU" dirty="0" smtClean="0"/>
              <a:t>. Стандарты </a:t>
            </a:r>
            <a:r>
              <a:rPr lang="ru-RU" dirty="0"/>
              <a:t>восстановительной медиации. Вестник восстановительной юстиции. Концепция и практика восстановительной медиации. </a:t>
            </a:r>
            <a:r>
              <a:rPr lang="ru-RU" dirty="0" smtClean="0"/>
              <a:t>Выпуск 7 </a:t>
            </a:r>
            <a:r>
              <a:rPr lang="ru-RU" dirty="0"/>
              <a:t>-М.: Центр "СПР", 2010.</a:t>
            </a:r>
          </a:p>
        </p:txBody>
      </p:sp>
    </p:spTree>
    <p:extLst>
      <p:ext uri="{BB962C8B-B14F-4D97-AF65-F5344CB8AC3E}">
        <p14:creationId xmlns:p14="http://schemas.microsoft.com/office/powerpoint/2010/main" val="3693831500"/>
      </p:ext>
    </p:extLst>
  </p:cSld>
  <p:clrMapOvr>
    <a:masterClrMapping/>
  </p:clrMapOvr>
</p:sld>
</file>

<file path=ppt/theme/theme1.xml><?xml version="1.0" encoding="utf-8"?>
<a:theme xmlns:a="http://schemas.openxmlformats.org/drawingml/2006/main" name="_Горячая линия соцпедов начало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_2 Полякова</Template>
  <TotalTime>180</TotalTime>
  <Words>983</Words>
  <Application>Microsoft Office PowerPoint</Application>
  <PresentationFormat>Экран (4:3)</PresentationFormat>
  <Paragraphs>123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_Горячая линия соцпедов начало</vt:lpstr>
      <vt:lpstr>CorelDRAW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Региональный вебинар областного методического объединения социальных педагогов ГАУ ДПО СОИРО  «Потенциал социокультурного пространства как условие успешной социализации обучающихся» </dc:title>
  <dc:creator>sashabook</dc:creator>
  <cp:lastModifiedBy>RePack by Diakov</cp:lastModifiedBy>
  <cp:revision>30</cp:revision>
  <dcterms:created xsi:type="dcterms:W3CDTF">2017-07-06T08:40:23Z</dcterms:created>
  <dcterms:modified xsi:type="dcterms:W3CDTF">2017-08-18T23:50:19Z</dcterms:modified>
</cp:coreProperties>
</file>