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311" r:id="rId3"/>
    <p:sldId id="320" r:id="rId4"/>
    <p:sldId id="321" r:id="rId5"/>
    <p:sldId id="322" r:id="rId6"/>
    <p:sldId id="325" r:id="rId7"/>
    <p:sldId id="323" r:id="rId8"/>
    <p:sldId id="326" r:id="rId9"/>
    <p:sldId id="328" r:id="rId10"/>
    <p:sldId id="329" r:id="rId11"/>
    <p:sldId id="330" r:id="rId12"/>
    <p:sldId id="331" r:id="rId13"/>
    <p:sldId id="333" r:id="rId14"/>
    <p:sldId id="332" r:id="rId15"/>
    <p:sldId id="334" r:id="rId16"/>
    <p:sldId id="335" r:id="rId17"/>
    <p:sldId id="336" r:id="rId18"/>
    <p:sldId id="33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95F"/>
    <a:srgbClr val="E2F5FA"/>
    <a:srgbClr val="2D7AB0"/>
    <a:srgbClr val="FF66FF"/>
    <a:srgbClr val="E2EDFA"/>
    <a:srgbClr val="CCE9F6"/>
    <a:srgbClr val="FFFFFF"/>
    <a:srgbClr val="800000"/>
    <a:srgbClr val="B3E4D6"/>
    <a:srgbClr val="61A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2" autoAdjust="0"/>
    <p:restoredTop sz="92895" autoAdjust="0"/>
  </p:normalViewPr>
  <p:slideViewPr>
    <p:cSldViewPr>
      <p:cViewPr>
        <p:scale>
          <a:sx n="71" d="100"/>
          <a:sy n="71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A8CA-ABD2-406C-9010-D2F9FECF83F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BC4-301A-4018-8BC9-6510F72F58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00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9C0E-67A6-4722-94DD-8BF1CDD30AC7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784976" cy="2808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Проблемы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роста профессионального мастерства педагогов естественнонаучного цикла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региональный опыт реализации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требований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ФГОС к результатам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школьного </a:t>
            </a:r>
            <a:r>
              <a:rPr lang="ru-RU" sz="21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естественнонаучного </a:t>
            </a:r>
            <a:r>
              <a:rPr lang="ru-RU" sz="21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образования</a:t>
            </a:r>
            <a:endParaRPr lang="ru-RU" sz="21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5076184" cy="720080"/>
          </a:xfrm>
        </p:spPr>
        <p:txBody>
          <a:bodyPr>
            <a:noAutofit/>
          </a:bodyPr>
          <a:lstStyle/>
          <a:p>
            <a:pPr algn="l"/>
            <a:r>
              <a:rPr lang="ru-RU" sz="1800" b="1" i="1" dirty="0">
                <a:solidFill>
                  <a:schemeClr val="tx1"/>
                </a:solidFill>
              </a:rPr>
              <a:t>Соколова Светлана Ивановна</a:t>
            </a:r>
            <a:r>
              <a:rPr lang="ru-RU" sz="1600" b="1" i="1" dirty="0">
                <a:solidFill>
                  <a:schemeClr val="tx1"/>
                </a:solidFill>
              </a:rPr>
              <a:t>, </a:t>
            </a:r>
            <a:r>
              <a:rPr lang="ru-RU" sz="1600" b="1" i="1" dirty="0" smtClean="0">
                <a:solidFill>
                  <a:schemeClr val="tx1"/>
                </a:solidFill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старший </a:t>
            </a:r>
            <a:r>
              <a:rPr lang="ru-RU" sz="1600" b="1" i="1" dirty="0">
                <a:solidFill>
                  <a:schemeClr val="tx1"/>
                </a:solidFill>
              </a:rPr>
              <a:t>преподаватель кафедры </a:t>
            </a:r>
            <a:r>
              <a:rPr lang="ru-RU" sz="1600" b="1" i="1" dirty="0" smtClean="0">
                <a:solidFill>
                  <a:schemeClr val="tx1"/>
                </a:solidFill>
              </a:rPr>
              <a:t/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методики </a:t>
            </a:r>
            <a:r>
              <a:rPr lang="ru-RU" sz="1600" b="1" i="1" dirty="0">
                <a:solidFill>
                  <a:schemeClr val="tx1"/>
                </a:solidFill>
              </a:rPr>
              <a:t>преподавания предметов </a:t>
            </a:r>
            <a:r>
              <a:rPr lang="ru-RU" sz="1600" b="1" i="1" dirty="0" smtClean="0">
                <a:solidFill>
                  <a:schemeClr val="tx1"/>
                </a:solidFill>
              </a:rPr>
              <a:t>ЕМЦ </a:t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ГАУ </a:t>
            </a:r>
            <a:r>
              <a:rPr lang="ru-RU" sz="1600" b="1" i="1" dirty="0">
                <a:solidFill>
                  <a:schemeClr val="tx1"/>
                </a:solidFill>
              </a:rPr>
              <a:t>ДПО СОИРО</a:t>
            </a:r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692696"/>
            <a:ext cx="5892915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cap="all" dirty="0" smtClean="0"/>
              <a:t>Государственное </a:t>
            </a:r>
            <a:r>
              <a:rPr lang="ru-RU" sz="1400" b="1" cap="all" dirty="0"/>
              <a:t>автономное учреждение </a:t>
            </a:r>
            <a:r>
              <a:rPr lang="ru-RU" sz="1400" b="1" cap="all" dirty="0" smtClean="0"/>
              <a:t> дополнительного </a:t>
            </a:r>
            <a:r>
              <a:rPr lang="ru-RU" sz="1400" b="1" cap="all" dirty="0"/>
              <a:t>профессионального образования </a:t>
            </a:r>
            <a:r>
              <a:rPr lang="ru-RU" sz="1400" b="1" cap="all" dirty="0" smtClean="0"/>
              <a:t> </a:t>
            </a:r>
            <a:br>
              <a:rPr lang="ru-RU" sz="1400" b="1" cap="all" dirty="0" smtClean="0"/>
            </a:br>
            <a:r>
              <a:rPr lang="ru-RU" sz="1400" b="1" dirty="0" smtClean="0"/>
              <a:t>«</a:t>
            </a:r>
            <a:r>
              <a:rPr lang="ru-RU" sz="1400" b="1" dirty="0"/>
              <a:t>Смоленский областной институт развития образования</a:t>
            </a:r>
            <a:r>
              <a:rPr lang="ru-RU" sz="1400" b="1" dirty="0" smtClean="0"/>
              <a:t>»</a:t>
            </a:r>
          </a:p>
          <a:p>
            <a:pPr algn="ctr"/>
            <a:r>
              <a:rPr lang="ru-RU" sz="1400" b="1" dirty="0" smtClean="0"/>
              <a:t>(ГАУ ДПО «СОИРО»)</a:t>
            </a:r>
            <a:endParaRPr lang="ru-RU" sz="1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99592" y="1646803"/>
            <a:ext cx="7272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90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56463"/>
            <a:ext cx="864096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пути развития профессиональной компетентности учителя химии, биологии, географии</a:t>
            </a: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7524" y="1700808"/>
            <a:ext cx="860495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/>
              <a:t>Система повышения квалификации.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Аттестация </a:t>
            </a:r>
            <a:r>
              <a:rPr lang="ru-RU" sz="2400" dirty="0"/>
              <a:t>педагогических работников на соответствие занимаемой должности и квалификационную категорию.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Самообразование </a:t>
            </a:r>
            <a:r>
              <a:rPr lang="ru-RU" sz="2400" dirty="0"/>
              <a:t>педагогов.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Активное </a:t>
            </a:r>
            <a:r>
              <a:rPr lang="ru-RU" sz="2400" dirty="0"/>
              <a:t>участие в работе методических объединений, педсоветов, семинаров, конференций, мастер-классов. Востребованными формами методической работы являются теоретические и научно-практические конференции, слеты, съезды учителей.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87524" y="1484784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49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56463"/>
            <a:ext cx="864096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пути развития профессиональной компетентности учителя химии, биологии, географии</a:t>
            </a: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484784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7524" y="1844824"/>
            <a:ext cx="860495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Владение </a:t>
            </a:r>
            <a:r>
              <a:rPr lang="ru-RU" sz="2400" dirty="0"/>
              <a:t>современными образовательными технологиями, методическими приемами, педагогическими средствами и их постоянное совершенствование.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Овладение </a:t>
            </a:r>
            <a:r>
              <a:rPr lang="ru-RU" sz="2400" dirty="0"/>
              <a:t>информационно-коммуникационными технологиями.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Участие </a:t>
            </a:r>
            <a:r>
              <a:rPr lang="ru-RU" sz="2400" dirty="0"/>
              <a:t>в различных конкурсах, исследовательских работах.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Обобщение </a:t>
            </a:r>
            <a:r>
              <a:rPr lang="ru-RU" sz="2400" dirty="0"/>
              <a:t>и распространение собственного педагогического опыта, создание публикаций.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2066" y="1556792"/>
            <a:ext cx="1774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accent2"/>
                </a:solidFill>
              </a:rPr>
              <a:t>(</a:t>
            </a:r>
            <a:r>
              <a:rPr lang="ru-RU" i="1" dirty="0" smtClean="0">
                <a:solidFill>
                  <a:schemeClr val="accent2"/>
                </a:solidFill>
              </a:rPr>
              <a:t>продолжение)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3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56463"/>
            <a:ext cx="864096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профессиональной компетентности педагога - условие эффективной реализации современных педагогических технологий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484784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7524" y="1628800"/>
            <a:ext cx="8604956" cy="4483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/>
              <a:t>К </a:t>
            </a:r>
            <a:r>
              <a:rPr lang="ru-RU" sz="2400" b="1" dirty="0"/>
              <a:t>ключевым технологиям, призванным обеспечить достижение новых образовательных результатов, </a:t>
            </a:r>
            <a:r>
              <a:rPr lang="ru-RU" sz="2400" b="1" dirty="0" smtClean="0"/>
              <a:t>относятся:</a:t>
            </a:r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организации проектной деятельности </a:t>
            </a:r>
            <a:r>
              <a:rPr lang="ru-RU" sz="2400" dirty="0" smtClean="0"/>
              <a:t>обучающихся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проблемного (проблемно диалогического) </a:t>
            </a:r>
            <a:r>
              <a:rPr lang="ru-RU" sz="2400" dirty="0" smtClean="0"/>
              <a:t>обучения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продуктивного </a:t>
            </a:r>
            <a:r>
              <a:rPr lang="ru-RU" sz="2400" dirty="0" smtClean="0"/>
              <a:t>чтения; </a:t>
            </a:r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информационно </a:t>
            </a:r>
            <a:r>
              <a:rPr lang="ru-RU" sz="2400" dirty="0"/>
              <a:t>коммуникационные </a:t>
            </a:r>
            <a:r>
              <a:rPr lang="ru-RU" sz="2400" dirty="0" smtClean="0"/>
              <a:t>технологии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оценивания образовательных </a:t>
            </a:r>
            <a:r>
              <a:rPr lang="ru-RU" sz="2400" dirty="0" smtClean="0"/>
              <a:t>достижений.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62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56463"/>
            <a:ext cx="864096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профессиональной компетентности педагога - условие эффективной реализации современных педагогических технологий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484784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7524" y="1628800"/>
            <a:ext cx="8604956" cy="4483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/>
              <a:t>К </a:t>
            </a:r>
            <a:r>
              <a:rPr lang="ru-RU" sz="2400" b="1" dirty="0"/>
              <a:t>ключевым технологиям, призванным обеспечить достижение новых образовательных результатов, </a:t>
            </a:r>
            <a:r>
              <a:rPr lang="ru-RU" sz="2400" b="1" dirty="0" smtClean="0"/>
              <a:t>относятся:</a:t>
            </a:r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организации проектной деятельности </a:t>
            </a:r>
            <a:r>
              <a:rPr lang="ru-RU" sz="2400" dirty="0" smtClean="0"/>
              <a:t>обучающихся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проблемного (проблемно диалогического) </a:t>
            </a:r>
            <a:r>
              <a:rPr lang="ru-RU" sz="2400" dirty="0" smtClean="0"/>
              <a:t>обучения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продуктивного </a:t>
            </a:r>
            <a:r>
              <a:rPr lang="ru-RU" sz="2400" dirty="0" smtClean="0"/>
              <a:t>чтения; </a:t>
            </a:r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информационно </a:t>
            </a:r>
            <a:r>
              <a:rPr lang="ru-RU" sz="2400" dirty="0"/>
              <a:t>коммуникационные </a:t>
            </a:r>
            <a:r>
              <a:rPr lang="ru-RU" sz="2400" dirty="0" smtClean="0"/>
              <a:t>технологии</a:t>
            </a:r>
            <a:r>
              <a:rPr lang="ru-RU" sz="2400" dirty="0"/>
              <a:t>;</a:t>
            </a:r>
            <a:endParaRPr lang="ru-RU" sz="2400" dirty="0" smtClean="0"/>
          </a:p>
          <a:p>
            <a:pPr marL="342900" indent="-34290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технология </a:t>
            </a:r>
            <a:r>
              <a:rPr lang="ru-RU" sz="2400" dirty="0"/>
              <a:t>оценивания </a:t>
            </a:r>
            <a:r>
              <a:rPr lang="ru-RU" sz="2400"/>
              <a:t>образовательных </a:t>
            </a:r>
            <a:r>
              <a:rPr lang="ru-RU" sz="2400" smtClean="0"/>
              <a:t>достижений.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88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56463"/>
            <a:ext cx="864096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профессиональной компетентности педагога - условие эффективной реализации современных педагогических технологий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484784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95536" y="1737155"/>
            <a:ext cx="8496944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endParaRPr lang="ru-RU" sz="2400" dirty="0"/>
          </a:p>
          <a:p>
            <a:pPr algn="ctr">
              <a:lnSpc>
                <a:spcPct val="120000"/>
              </a:lnSpc>
            </a:pPr>
            <a:r>
              <a:rPr lang="ru-RU" sz="2400" dirty="0" smtClean="0"/>
              <a:t>В </a:t>
            </a:r>
            <a:r>
              <a:rPr lang="ru-RU" sz="2400" dirty="0"/>
              <a:t>решении задачи </a:t>
            </a:r>
            <a:r>
              <a:rPr lang="ru-RU" sz="2400" dirty="0" smtClean="0"/>
              <a:t>создания развивающей </a:t>
            </a:r>
            <a:r>
              <a:rPr lang="ru-RU" sz="2400" dirty="0"/>
              <a:t>образовательной </a:t>
            </a:r>
            <a:r>
              <a:rPr lang="ru-RU" sz="2400" dirty="0" smtClean="0"/>
              <a:t>среды огромное </a:t>
            </a:r>
            <a:r>
              <a:rPr lang="ru-RU" sz="2400" dirty="0"/>
              <a:t>значение приобретают </a:t>
            </a:r>
            <a:r>
              <a:rPr lang="ru-RU" sz="2400" b="1" dirty="0"/>
              <a:t>современные образовательные технологии </a:t>
            </a:r>
            <a:r>
              <a:rPr lang="ru-RU" sz="2400" b="1" dirty="0" err="1"/>
              <a:t>деятельностного</a:t>
            </a:r>
            <a:r>
              <a:rPr lang="ru-RU" sz="2400" b="1" dirty="0"/>
              <a:t> типа</a:t>
            </a:r>
            <a:r>
              <a:rPr lang="ru-RU" sz="2400" dirty="0"/>
              <a:t>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которые</a:t>
            </a:r>
            <a:r>
              <a:rPr lang="ru-RU" sz="2400" dirty="0"/>
              <a:t>, в свою очередь, предъявляют специфические требования, как к уровню профессионализма педагога,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так </a:t>
            </a:r>
            <a:r>
              <a:rPr lang="ru-RU" sz="2400" dirty="0"/>
              <a:t>и к его личностным </a:t>
            </a:r>
            <a:r>
              <a:rPr lang="ru-RU" sz="2400" dirty="0" smtClean="0"/>
              <a:t>характеристикам.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2066" y="1556792"/>
            <a:ext cx="1774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accent2"/>
                </a:solidFill>
              </a:rPr>
              <a:t>(</a:t>
            </a:r>
            <a:r>
              <a:rPr lang="ru-RU" i="1" dirty="0" smtClean="0">
                <a:solidFill>
                  <a:schemeClr val="accent2"/>
                </a:solidFill>
              </a:rPr>
              <a:t>продолжение)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84163"/>
            <a:ext cx="8640960" cy="119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9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Региональное учебно-методическое объединение учителей </a:t>
            </a:r>
            <a:r>
              <a:rPr lang="ru-RU" sz="19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химии, биологии</a:t>
            </a:r>
            <a:r>
              <a:rPr lang="ru-RU" sz="19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9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географии - профессиональное </a:t>
            </a:r>
            <a:r>
              <a:rPr lang="ru-RU" sz="19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пространство возможностей учительского роста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5462" y="1484784"/>
            <a:ext cx="8477018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Темы выступлений:</a:t>
            </a:r>
          </a:p>
          <a:p>
            <a:pPr marL="342900" indent="-342900">
              <a:buFont typeface="+mj-lt"/>
              <a:buAutoNum type="arabicParenR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«Современные 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инновационные и коммуникационные технологии обучения географии и биологии в практике учителя»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r>
              <a:rPr lang="ru-RU" b="1" dirty="0"/>
              <a:t>Смирнова Татьяна Геннадьевна, </a:t>
            </a:r>
            <a:br>
              <a:rPr lang="ru-RU" b="1" dirty="0"/>
            </a:br>
            <a:r>
              <a:rPr lang="ru-RU" dirty="0" smtClean="0"/>
              <a:t>учитель </a:t>
            </a:r>
            <a:r>
              <a:rPr lang="ru-RU" dirty="0"/>
              <a:t>географии и биологии МБОУ СШ №29 г. Смоленска</a:t>
            </a:r>
          </a:p>
          <a:p>
            <a:pPr marL="342900" indent="-342900">
              <a:buFont typeface="+mj-lt"/>
              <a:buAutoNum type="arabicParenR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b="1" i="1" dirty="0" smtClean="0"/>
              <a:t>Технология </a:t>
            </a:r>
            <a:r>
              <a:rPr lang="ru-RU" b="1" i="1" dirty="0" err="1"/>
              <a:t>деятельностного</a:t>
            </a:r>
            <a:r>
              <a:rPr lang="ru-RU" b="1" i="1" dirty="0"/>
              <a:t> подхода как условие успешной реализации стандартов второго поколения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» </a:t>
            </a:r>
            <a:endParaRPr lang="ru-RU" dirty="0" smtClean="0"/>
          </a:p>
          <a:p>
            <a:pPr lvl="2"/>
            <a:r>
              <a:rPr lang="ru-RU" b="1" dirty="0"/>
              <a:t>Тарасевич Дина Ивановна, </a:t>
            </a:r>
            <a:br>
              <a:rPr lang="ru-RU" b="1" dirty="0"/>
            </a:br>
            <a:r>
              <a:rPr lang="ru-RU" dirty="0" smtClean="0"/>
              <a:t>учитель </a:t>
            </a:r>
            <a:r>
              <a:rPr lang="ru-RU" dirty="0"/>
              <a:t>МБОУ «Гимназия №1 им. Н.М. Пржевальского» г. Смоленска</a:t>
            </a:r>
          </a:p>
          <a:p>
            <a:pPr marL="342900" indent="-342900">
              <a:buFont typeface="+mj-lt"/>
              <a:buAutoNum type="arabicParenR"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«Роль МО в повышении уровня профессионального саморазвития учителя» </a:t>
            </a:r>
          </a:p>
          <a:p>
            <a:pPr lvl="2"/>
            <a:r>
              <a:rPr lang="ru-RU" b="1" dirty="0"/>
              <a:t>Гавриленкова Галина Алексеевна, </a:t>
            </a:r>
            <a:br>
              <a:rPr lang="ru-RU" b="1" dirty="0"/>
            </a:br>
            <a:r>
              <a:rPr lang="ru-RU" dirty="0" smtClean="0"/>
              <a:t>руководитель </a:t>
            </a:r>
            <a:r>
              <a:rPr lang="ru-RU" dirty="0"/>
              <a:t>РМО учителей географии </a:t>
            </a:r>
            <a:r>
              <a:rPr lang="ru-RU" dirty="0" err="1"/>
              <a:t>Сафоновского</a:t>
            </a:r>
            <a:r>
              <a:rPr lang="ru-RU" dirty="0"/>
              <a:t> </a:t>
            </a:r>
            <a:r>
              <a:rPr lang="ru-RU" dirty="0" smtClean="0"/>
              <a:t>района</a:t>
            </a:r>
          </a:p>
          <a:p>
            <a:pPr marL="342900" indent="-342900">
              <a:buFont typeface="+mj-lt"/>
              <a:buAutoNum type="arabicParenR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«Перспективы повышения профессионального мастерства учителей географии, биологии и химии» </a:t>
            </a:r>
            <a:endParaRPr lang="ru-RU" dirty="0" smtClean="0"/>
          </a:p>
          <a:p>
            <a:pPr lvl="2"/>
            <a:r>
              <a:rPr lang="ru-RU" b="1" dirty="0" err="1" smtClean="0"/>
              <a:t>Сысоенкова</a:t>
            </a:r>
            <a:r>
              <a:rPr lang="ru-RU" b="1" dirty="0" smtClean="0"/>
              <a:t> </a:t>
            </a:r>
            <a:r>
              <a:rPr lang="ru-RU" b="1" dirty="0"/>
              <a:t>Ирина Ивановна</a:t>
            </a:r>
            <a:r>
              <a:rPr lang="ru-RU" b="1" dirty="0" smtClean="0"/>
              <a:t>,</a:t>
            </a:r>
            <a:br>
              <a:rPr lang="ru-RU" b="1" dirty="0" smtClean="0"/>
            </a:br>
            <a:r>
              <a:rPr lang="ru-RU" dirty="0" smtClean="0"/>
              <a:t>учитель </a:t>
            </a:r>
            <a:r>
              <a:rPr lang="ru-RU" dirty="0"/>
              <a:t>химии МБОУ «</a:t>
            </a:r>
            <a:r>
              <a:rPr lang="ru-RU" dirty="0" err="1"/>
              <a:t>Краснинская</a:t>
            </a:r>
            <a:r>
              <a:rPr lang="ru-RU" dirty="0"/>
              <a:t> СШ» </a:t>
            </a:r>
            <a:r>
              <a:rPr lang="ru-RU" dirty="0" err="1"/>
              <a:t>Краснинского</a:t>
            </a:r>
            <a:r>
              <a:rPr lang="ru-RU" dirty="0"/>
              <a:t> </a:t>
            </a:r>
            <a:r>
              <a:rPr lang="ru-RU" dirty="0" smtClean="0"/>
              <a:t>района, председатель ОМО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7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90" y="1254442"/>
            <a:ext cx="5798820" cy="4349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4334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240" y="1154430"/>
            <a:ext cx="6065520" cy="4549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411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М-7\Downloads\1409569360_kartinki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62125"/>
            <a:ext cx="4572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58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548680"/>
            <a:ext cx="78488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образования </a:t>
            </a:r>
            <a:r>
              <a:rPr lang="en-US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 </a:t>
            </a:r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03548" y="1484784"/>
            <a:ext cx="8208912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Ориентированность на развитие личности </a:t>
            </a:r>
            <a:r>
              <a:rPr lang="ru-RU" sz="2400" dirty="0" smtClean="0"/>
              <a:t>обучающегося.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Удаленное взаимодействие в образовательных сетях, мобильное </a:t>
            </a:r>
            <a:r>
              <a:rPr lang="ru-RU" sz="2400" dirty="0" smtClean="0"/>
              <a:t>образование.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Сетевая управленческая </a:t>
            </a:r>
            <a:r>
              <a:rPr lang="ru-RU" sz="2400" dirty="0" smtClean="0"/>
              <a:t>культура.</a:t>
            </a:r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Сетевая </a:t>
            </a:r>
            <a:r>
              <a:rPr lang="ru-RU" sz="2400" dirty="0" smtClean="0"/>
              <a:t>социализация.</a:t>
            </a:r>
            <a:endParaRPr lang="ru-RU" sz="2400" dirty="0"/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LOD -  обучение по требованию («</a:t>
            </a:r>
            <a:r>
              <a:rPr lang="ru-RU" sz="2400" dirty="0" err="1"/>
              <a:t>уберизация</a:t>
            </a:r>
            <a:r>
              <a:rPr lang="ru-RU" sz="2400" dirty="0" smtClean="0"/>
              <a:t>»).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Модульное </a:t>
            </a:r>
            <a:r>
              <a:rPr lang="ru-RU" sz="2400" dirty="0"/>
              <a:t>построение сетевых образовательных </a:t>
            </a:r>
            <a:r>
              <a:rPr lang="ru-RU" sz="2400" dirty="0" smtClean="0"/>
              <a:t>программ.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Проектная, учебно-исследовательская, </a:t>
            </a:r>
            <a:r>
              <a:rPr lang="ru-RU" sz="2400" dirty="0" err="1"/>
              <a:t>практикоориентированная</a:t>
            </a:r>
            <a:r>
              <a:rPr lang="ru-RU" sz="2400" dirty="0"/>
              <a:t> </a:t>
            </a:r>
            <a:r>
              <a:rPr lang="ru-RU" sz="2400" dirty="0" smtClean="0"/>
              <a:t>деятельность.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73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03548" y="1629838"/>
            <a:ext cx="8208912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Результат </a:t>
            </a:r>
            <a:r>
              <a:rPr lang="ru-RU" sz="2400" dirty="0"/>
              <a:t>образования – </a:t>
            </a:r>
            <a:r>
              <a:rPr lang="ru-RU" sz="2400" dirty="0" err="1"/>
              <a:t>сформированность</a:t>
            </a:r>
            <a:r>
              <a:rPr lang="ru-RU" sz="2400" dirty="0"/>
              <a:t> российской гражданской идентичности, уровень владения ключевыми навыками и компетенциями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XXI </a:t>
            </a:r>
            <a:r>
              <a:rPr lang="ru-RU" sz="2400" dirty="0"/>
              <a:t>в. через их </a:t>
            </a:r>
            <a:r>
              <a:rPr lang="ru-RU" sz="2400" dirty="0" smtClean="0"/>
              <a:t>применение в </a:t>
            </a:r>
            <a:r>
              <a:rPr lang="ru-RU" sz="2400" dirty="0"/>
              <a:t>реальных </a:t>
            </a:r>
            <a:r>
              <a:rPr lang="ru-RU" sz="2400" dirty="0" smtClean="0"/>
              <a:t>ситуациях.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Гибкость и адаптивность непрерывное обновление  сетевых образовательных программ на основе анализа больших </a:t>
            </a:r>
            <a:r>
              <a:rPr lang="ru-RU" sz="2400" dirty="0" smtClean="0"/>
              <a:t>данных.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Широкое использование современных технологий </a:t>
            </a:r>
            <a:br>
              <a:rPr lang="ru-RU" sz="2400" dirty="0"/>
            </a:br>
            <a:r>
              <a:rPr lang="ru-RU" sz="2400" dirty="0"/>
              <a:t>в образовательном </a:t>
            </a:r>
            <a:r>
              <a:rPr lang="ru-RU" sz="2400" dirty="0" smtClean="0"/>
              <a:t>процессе.</a:t>
            </a:r>
            <a:endParaRPr lang="ru-RU" sz="2400" dirty="0"/>
          </a:p>
          <a:p>
            <a:pPr marL="285750" lvl="0" indent="-28575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/>
              <a:t>Ранняя профориентация, готовность к смене социальной роли, </a:t>
            </a:r>
            <a:r>
              <a:rPr lang="ru-RU" sz="2400" dirty="0" smtClean="0"/>
              <a:t>профессии.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236296" y="1362254"/>
            <a:ext cx="16584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600" i="1" dirty="0" smtClean="0">
                <a:solidFill>
                  <a:schemeClr val="accent2"/>
                </a:solidFill>
              </a:rPr>
              <a:t>(продолжение) </a:t>
            </a:r>
            <a:endParaRPr lang="ru-RU" sz="1600" i="1" dirty="0">
              <a:solidFill>
                <a:schemeClr val="accent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48680"/>
            <a:ext cx="78488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образования </a:t>
            </a:r>
            <a:r>
              <a:rPr lang="en-US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 </a:t>
            </a:r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</a:p>
        </p:txBody>
      </p:sp>
    </p:spTree>
    <p:extLst>
      <p:ext uri="{BB962C8B-B14F-4D97-AF65-F5344CB8AC3E}">
        <p14:creationId xmlns:p14="http://schemas.microsoft.com/office/powerpoint/2010/main" val="26139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332656"/>
            <a:ext cx="7848872" cy="100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6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 </a:t>
            </a:r>
            <a:r>
              <a:rPr lang="ru-RU" sz="26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 принципиально новый для отечественной школы документ: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83568" y="1916832"/>
            <a:ext cx="8208912" cy="3619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600" b="1" dirty="0"/>
              <a:t>Новая </a:t>
            </a:r>
            <a:r>
              <a:rPr lang="ru-RU" sz="2600" dirty="0"/>
              <a:t>цель </a:t>
            </a:r>
            <a:r>
              <a:rPr lang="ru-RU" sz="2600" dirty="0" smtClean="0"/>
              <a:t>образования.</a:t>
            </a:r>
            <a:endParaRPr lang="ru-RU" sz="2600" dirty="0"/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600" b="1" dirty="0"/>
              <a:t>Новое</a:t>
            </a:r>
            <a:r>
              <a:rPr lang="ru-RU" sz="2600" dirty="0"/>
              <a:t> содержание </a:t>
            </a:r>
            <a:r>
              <a:rPr lang="ru-RU" sz="2600" dirty="0" smtClean="0"/>
              <a:t>образования.</a:t>
            </a:r>
            <a:endParaRPr lang="ru-RU" sz="2600" dirty="0"/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600" b="1" dirty="0"/>
              <a:t>Новые</a:t>
            </a:r>
            <a:r>
              <a:rPr lang="ru-RU" sz="2600" dirty="0"/>
              <a:t> </a:t>
            </a:r>
            <a:r>
              <a:rPr lang="ru-RU" sz="2600" dirty="0" smtClean="0"/>
              <a:t>результаты.</a:t>
            </a:r>
            <a:endParaRPr lang="ru-RU" sz="2600" dirty="0"/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600" b="1" dirty="0"/>
              <a:t>Новые</a:t>
            </a:r>
            <a:r>
              <a:rPr lang="ru-RU" sz="2600" dirty="0"/>
              <a:t> технологии </a:t>
            </a:r>
            <a:r>
              <a:rPr lang="ru-RU" sz="2600" dirty="0" smtClean="0"/>
              <a:t>обучения.</a:t>
            </a:r>
            <a:endParaRPr lang="ru-RU" sz="2600" dirty="0"/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600" b="1" dirty="0"/>
              <a:t>Новые</a:t>
            </a:r>
            <a:r>
              <a:rPr lang="ru-RU" sz="2600" dirty="0"/>
              <a:t> средства </a:t>
            </a:r>
            <a:r>
              <a:rPr lang="ru-RU" sz="2600" dirty="0" smtClean="0"/>
              <a:t>обучения.</a:t>
            </a:r>
            <a:endParaRPr lang="ru-RU" sz="2600" dirty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600" b="1" dirty="0"/>
              <a:t>Новые </a:t>
            </a:r>
            <a:r>
              <a:rPr lang="ru-RU" sz="2600" dirty="0"/>
              <a:t>требования к подготовке </a:t>
            </a:r>
            <a:r>
              <a:rPr lang="ru-RU" sz="2600" dirty="0" smtClean="0"/>
              <a:t>учителя.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4454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04664"/>
            <a:ext cx="8532948" cy="902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стандарты нового поколения предъявляют высокие требования к учителю: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03548" y="1484784"/>
            <a:ext cx="8208912" cy="4646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2200" dirty="0" smtClean="0"/>
              <a:t>В </a:t>
            </a:r>
            <a:r>
              <a:rPr lang="ru-RU" sz="2200" dirty="0"/>
              <a:t>«Профессиональном стандарте педагога</a:t>
            </a:r>
            <a:r>
              <a:rPr lang="ru-RU" sz="2200" dirty="0" smtClean="0"/>
              <a:t>»</a:t>
            </a:r>
            <a:r>
              <a:rPr lang="ru-RU" sz="2200" dirty="0"/>
              <a:t> </a:t>
            </a:r>
            <a:r>
              <a:rPr lang="ru-RU" sz="2200" dirty="0" smtClean="0"/>
              <a:t>сказано:</a:t>
            </a: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b="1" dirty="0"/>
              <a:t>Педагог – ключевая фигура реформирования образования. В стремительно меняющемся открытом мире главным профессиональным качеством, которое педагог должен постоянно демонстрировать своим ученикам,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становится </a:t>
            </a:r>
            <a:r>
              <a:rPr lang="ru-RU" sz="2400" b="1" dirty="0"/>
              <a:t>умение учиться»</a:t>
            </a:r>
            <a:endParaRPr lang="ru-RU" sz="2400" dirty="0"/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ru-RU" sz="2200" dirty="0"/>
              <a:t>Сегодня педагог не транслятор знаний, а человек, который способен проектировать совместную деятельность с учащимися, готов к сотрудничеству, открыт для </a:t>
            </a:r>
            <a:r>
              <a:rPr lang="ru-RU" sz="2200" dirty="0" smtClean="0"/>
              <a:t>общения.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7903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27311"/>
            <a:ext cx="8532948" cy="902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Образовательные </a:t>
            </a:r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стандарты нового поколения предъявляют высокие требования к </a:t>
            </a: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учителю: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67544" y="170080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ru-RU" sz="2400" b="1" dirty="0"/>
              <a:t>Педагог  должен обучаться и повышать свою квалификацию в поисковом режиме</a:t>
            </a:r>
            <a:r>
              <a:rPr lang="ru-RU" sz="2400" dirty="0"/>
              <a:t>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вести </a:t>
            </a:r>
            <a:r>
              <a:rPr lang="ru-RU" sz="2400" dirty="0"/>
              <a:t>обсуждение проблем в диалоговой форме, непосредственной практикой «проверять» полученные знания и опыт, рефлексировать по поводу собственной и чужой практики, теоретически осмысливать существующие и формулировать новые </a:t>
            </a:r>
            <a:r>
              <a:rPr lang="ru-RU" sz="2400" dirty="0" smtClean="0"/>
              <a:t>проблемы.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516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2819"/>
            <a:ext cx="8424936" cy="93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переходе к ФГОС  нового поколения  учитель столкнулся с множеством проблем</a:t>
            </a:r>
            <a:r>
              <a:rPr lang="ru-RU" sz="2300" dirty="0"/>
              <a:t>:</a:t>
            </a:r>
            <a:endParaRPr lang="ru-RU" sz="2300" b="1" cap="all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03548" y="1484784"/>
            <a:ext cx="8208912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u="sng" dirty="0"/>
              <a:t>Общие проблемы</a:t>
            </a:r>
            <a:r>
              <a:rPr lang="ru-RU" sz="2400" b="1" i="1" dirty="0"/>
              <a:t> </a:t>
            </a:r>
            <a:r>
              <a:rPr lang="ru-RU" sz="2400" dirty="0" smtClean="0"/>
              <a:t>заключались </a:t>
            </a:r>
            <a:r>
              <a:rPr lang="ru-RU" sz="2400" dirty="0"/>
              <a:t>в неготовности педагогов к:</a:t>
            </a:r>
          </a:p>
          <a:p>
            <a:pPr marL="34290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планированию </a:t>
            </a:r>
            <a:r>
              <a:rPr lang="ru-RU" sz="2400" dirty="0"/>
              <a:t>и организации образовательного процесса в соответствии с требованиями ФГОС;</a:t>
            </a:r>
          </a:p>
          <a:p>
            <a:pPr marL="34290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синхронизации </a:t>
            </a:r>
            <a:r>
              <a:rPr lang="ru-RU" sz="2400" dirty="0"/>
              <a:t>действий со всеми участниками образовательного процесса при введении ФГОС;</a:t>
            </a:r>
          </a:p>
          <a:p>
            <a:pPr marL="34290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изменениям </a:t>
            </a:r>
            <a:r>
              <a:rPr lang="ru-RU" sz="2400" dirty="0"/>
              <a:t>в профессиональной деятельности в соответствии с требованиями ФГОС;</a:t>
            </a:r>
          </a:p>
          <a:p>
            <a:pPr marL="342900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ru-RU" sz="2400" dirty="0" smtClean="0"/>
              <a:t>выявлению </a:t>
            </a:r>
            <a:r>
              <a:rPr lang="ru-RU" sz="2400" dirty="0"/>
              <a:t>социального заказа с целью формирования комфортной развивающей образовательной среды.</a:t>
            </a:r>
          </a:p>
        </p:txBody>
      </p:sp>
    </p:spTree>
    <p:extLst>
      <p:ext uri="{BB962C8B-B14F-4D97-AF65-F5344CB8AC3E}">
        <p14:creationId xmlns:p14="http://schemas.microsoft.com/office/powerpoint/2010/main" val="41403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2819"/>
            <a:ext cx="8407134" cy="93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переходе к ФГОС  нового поколения  учитель столкнулся с множеством проблем: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49742" y="1700808"/>
            <a:ext cx="8424936" cy="4311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/>
              <a:t>Проблемы педагога в части реализации требований ФГОС к результатам освоения ООП </a:t>
            </a:r>
            <a:r>
              <a:rPr lang="ru-RU" sz="2400" dirty="0" smtClean="0"/>
              <a:t>:</a:t>
            </a:r>
            <a:endParaRPr lang="ru-RU" sz="2400" dirty="0"/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/>
              <a:t>недостаточность опыта проектной </a:t>
            </a:r>
            <a:r>
              <a:rPr lang="ru-RU" sz="2400" dirty="0" smtClean="0"/>
              <a:t>и исследовательской</a:t>
            </a:r>
            <a:r>
              <a:rPr lang="ru-RU" sz="2400" dirty="0"/>
              <a:t>  деятельности;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/>
              <a:t>слабое развитие индивидуального подхода в образовательной деятельности;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/>
              <a:t>неготовность к переходу на новую систему оценивания результатов образовательных достижений учеников (контрольно-оценочная деятельность.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76694" y="1403484"/>
            <a:ext cx="1774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accent2"/>
                </a:solidFill>
              </a:rPr>
              <a:t>(</a:t>
            </a:r>
            <a:r>
              <a:rPr lang="ru-RU" i="1" dirty="0" smtClean="0">
                <a:solidFill>
                  <a:schemeClr val="accent2"/>
                </a:solidFill>
              </a:rPr>
              <a:t>продолжение)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2819"/>
            <a:ext cx="8407134" cy="93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3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переходе к ФГОС  нового поколения  учитель столкнулся с множеством проблем: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340768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7524" y="126876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49742" y="1619966"/>
            <a:ext cx="8424936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/>
              <a:t>Личностные проблемы</a:t>
            </a:r>
            <a:r>
              <a:rPr lang="ru-RU" sz="2400" dirty="0"/>
              <a:t> (связанные с особенностями личности педагога</a:t>
            </a:r>
            <a:r>
              <a:rPr lang="ru-RU" sz="2400" dirty="0" smtClean="0"/>
              <a:t>)</a:t>
            </a:r>
            <a:r>
              <a:rPr lang="ru-RU" sz="2400" b="1" dirty="0" smtClean="0"/>
              <a:t>: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/>
              <a:t>психологическая, связанная с традиционным подходом к </a:t>
            </a:r>
            <a:r>
              <a:rPr lang="ru-RU" sz="2400" dirty="0" smtClean="0"/>
              <a:t>профессии;</a:t>
            </a:r>
            <a:endParaRPr lang="ru-RU" sz="2400" dirty="0"/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/>
              <a:t>дидактическая, обусловленная недостаточным уровнем теоретико-методологической подготовки в части изменений  в технологии организации образовательного процесса, типологии уроков, организации проектной  и исследовательской деятельности в рамках как аудиторной, так и неаудиторной </a:t>
            </a:r>
            <a:r>
              <a:rPr lang="ru-RU" sz="2400" dirty="0" smtClean="0"/>
              <a:t>занятости.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76694" y="1403484"/>
            <a:ext cx="1774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accent2"/>
                </a:solidFill>
              </a:rPr>
              <a:t>(</a:t>
            </a:r>
            <a:r>
              <a:rPr lang="ru-RU" i="1" dirty="0" smtClean="0">
                <a:solidFill>
                  <a:schemeClr val="accent2"/>
                </a:solidFill>
              </a:rPr>
              <a:t>продолжение)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6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264457"/>
      </a:hlink>
      <a:folHlink>
        <a:srgbClr val="26445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</TotalTime>
  <Words>475</Words>
  <Application>Microsoft Office PowerPoint</Application>
  <PresentationFormat>Экран (4:3)</PresentationFormat>
  <Paragraphs>87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CorelDRAW</vt:lpstr>
      <vt:lpstr>Проблемы роста профессионального мастерства педагогов естественнонаучного цикла  и региональный опыт реализации  требований ФГОС к результатам  школьного естественнонаучного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Пользователь</cp:lastModifiedBy>
  <cp:revision>116</cp:revision>
  <dcterms:created xsi:type="dcterms:W3CDTF">2014-10-13T16:05:55Z</dcterms:created>
  <dcterms:modified xsi:type="dcterms:W3CDTF">2017-08-16T12:26:55Z</dcterms:modified>
</cp:coreProperties>
</file>