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3" autoAdjust="0"/>
  </p:normalViewPr>
  <p:slideViewPr>
    <p:cSldViewPr>
      <p:cViewPr>
        <p:scale>
          <a:sx n="76" d="100"/>
          <a:sy n="76" d="100"/>
        </p:scale>
        <p:origin x="-120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FBC57-9AA3-4AD6-9A97-8827C91C964E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3F0D-4EF7-463E-889B-FF07119B7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87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,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3F0D-4EF7-463E-889B-FF07119B7CD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BDFC0C5-D81F-4A1E-9618-CD2F6EAB7FAB}" type="datetimeFigureOut">
              <a:rPr lang="ru-RU" smtClean="0"/>
              <a:pPr/>
              <a:t>16.08.2017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F4927FB-9510-4C57-B868-CC0F294F05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geografa67.wixsite.com/mysite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80728"/>
            <a:ext cx="7315200" cy="2595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Роль МО в повышении уровня профессионального саморазвития учителя</a:t>
            </a:r>
            <a:endParaRPr lang="ru-RU" b="1" i="1" spc="50" dirty="0" smtClean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7315200" cy="2664296"/>
          </a:xfrm>
        </p:spPr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Гавриленкова Галина Алексеевна</a:t>
            </a:r>
          </a:p>
          <a:p>
            <a:pPr algn="r"/>
            <a:r>
              <a:rPr lang="ru-RU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Учитель географии МБОУ гимназия г. Сафоново,</a:t>
            </a:r>
          </a:p>
          <a:p>
            <a:pPr algn="r"/>
            <a:r>
              <a:rPr lang="ru-RU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Член бюро ОМО учителей географии Смоленской области.</a:t>
            </a:r>
          </a:p>
          <a:p>
            <a:pPr algn="r"/>
            <a:endParaRPr lang="ru-RU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/>
            <a:endParaRPr lang="ru-RU" b="1" spc="50" dirty="0" smtClean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2017 год</a:t>
            </a:r>
            <a:endParaRPr lang="ru-RU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10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"/>
            <a:ext cx="8640960" cy="6669360"/>
          </a:xfrm>
        </p:spPr>
        <p:txBody>
          <a:bodyPr>
            <a:normAutofit fontScale="90000"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рамках МО рассматриваются следующие вопросы  по предмету:</a:t>
            </a:r>
            <a:b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-разработка приемов, методов, технологий обучения, </a:t>
            </a:r>
            <a:b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-работа с образовательными стандартами, </a:t>
            </a:r>
            <a:b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-инновационные технологии, </a:t>
            </a:r>
            <a:b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-совершенствование форм и методов организации урока, </a:t>
            </a:r>
            <a:b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-подготовка к ОГЭ, ЕГЭ, ВПР, промежуточной аттестации,  </a:t>
            </a:r>
            <a:b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-взаимные посещения занятий и др.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5256585"/>
          </a:xfrm>
        </p:spPr>
        <p:txBody>
          <a:bodyPr/>
          <a:lstStyle/>
          <a:p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Своевременная информация о новой литературе оказывает учителям существенную помощь в работе по самообразованию, создает благоприятные условия для внедрения в практику достижений педагогической и психологической науки.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315200" cy="432048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педагогического мастерства учителя через МО предполагает различную научно-методическую деятельность:</a:t>
            </a:r>
            <a:b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ознакомление </a:t>
            </a:r>
            <a:r>
              <a:rPr lang="ru-RU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современными научными исследованиями в области преподавания дисциплины;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24936" cy="525658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 изучение опыта коллег;</a:t>
            </a:r>
            <a:b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ознакомление с новыми программами и концепциями;            </a:t>
            </a:r>
            <a:b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 повышение квалификации;</a:t>
            </a:r>
            <a:b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самообразование;</a:t>
            </a:r>
            <a:b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 посещение уроков;</a:t>
            </a:r>
            <a:b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проведение выставок, смотров творческой деятельности учителя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626469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</a:rPr>
              <a:t>Все мероприятия проводятся на должном профессиональном уровне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https://static.wixstatic.com/media/fdf5b8_30a0684bca6e4d2285fa1afa77a7d3de~mv2.jpg/v1/fill/w_400,h_248,al_c,q_80,usm_0.66_1.00_0.01/fdf5b8_30a0684bca6e4d2285fa1afa77a7d3de~mv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0"/>
            <a:ext cx="3808730" cy="236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static.wixstatic.com/media/fdf5b8_a4c62ae48f23411c9cf7746a831fb8a7~mv2_d_2560_1920_s_2.jpg/v1/fill/w_400,h_248,al_c,q_80,usm_0.66_1.00_0.01/fdf5b8_a4c62ae48f23411c9cf7746a831fb8a7~mv2_d_2560_1920_s_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8760"/>
            <a:ext cx="3808730" cy="236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static.wixstatic.com/media/fdf5b8_43a548dc9c734b618769d2d65ef61a71~mv2.jpg/v1/fill/w_400,h_248,al_c,q_80,usm_0.66_1.00_0.01/fdf5b8_43a548dc9c734b618769d2d65ef61a71~mv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564904"/>
            <a:ext cx="3808730" cy="236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6597351"/>
          </a:xfrm>
        </p:spPr>
        <p:txBody>
          <a:bodyPr>
            <a:norm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bg1"/>
                </a:solidFill>
              </a:rPr>
              <a:t>Методическое объединение учителей географии </a:t>
            </a:r>
            <a:r>
              <a:rPr lang="ru-RU" sz="1600" b="1" dirty="0" err="1" smtClean="0">
                <a:solidFill>
                  <a:schemeClr val="bg1"/>
                </a:solidFill>
              </a:rPr>
              <a:t>Сафоновского</a:t>
            </a:r>
            <a:r>
              <a:rPr lang="ru-RU" sz="1600" b="1" dirty="0" smtClean="0">
                <a:solidFill>
                  <a:schemeClr val="bg1"/>
                </a:solidFill>
              </a:rPr>
              <a:t> района Смоленской области приняло участие в семинаре-практикуме: "Формирование эколого-нравственных ценностей обучающихся на уроках географии и во внеурочной работе учителя географии на краеведческом материале о национальном парке "Смоленское </a:t>
            </a:r>
            <a:r>
              <a:rPr lang="ru-RU" sz="1600" b="1" dirty="0" err="1" smtClean="0">
                <a:solidFill>
                  <a:schemeClr val="bg1"/>
                </a:solidFill>
              </a:rPr>
              <a:t>Поозерье</a:t>
            </a:r>
            <a:r>
              <a:rPr lang="ru-RU" sz="1600" b="1" dirty="0" smtClean="0">
                <a:solidFill>
                  <a:schemeClr val="bg1"/>
                </a:solidFill>
              </a:rPr>
              <a:t>", в соответствии с ФГОС".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3" name="Рисунок 2" descr="https://static.wixstatic.com/media/fdf5b8_53afe54dc33b4e389fb1b81e5dbaa306~mv2.jpg/v1/fill/w_400,h_248,al_c,q_80,usm_0.66_1.00_0.01/fdf5b8_53afe54dc33b4e389fb1b81e5dbaa306~mv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7536" y="188640"/>
            <a:ext cx="4176464" cy="257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static.wixstatic.com/media/fdf5b8_afbc3d43d9764e94921ee5ae3eed1891~mv2_d_4608_3456_s_4_2.jpg/v1/fill/w_400,h_248,al_c,q_80,usm_0.66_1.00_0.01/fdf5b8_afbc3d43d9764e94921ee5ae3eed1891~mv2_d_4608_3456_s_4_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20888"/>
            <a:ext cx="388843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:\Галина\IMG_37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684916"/>
            <a:ext cx="4032448" cy="2688299"/>
          </a:xfrm>
          <a:prstGeom prst="rect">
            <a:avLst/>
          </a:prstGeom>
          <a:noFill/>
        </p:spPr>
      </p:pic>
      <p:pic>
        <p:nvPicPr>
          <p:cNvPr id="1027" name="Picture 3" descr="I:\Галина\выступления\100_556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32656"/>
            <a:ext cx="3672408" cy="275430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7"/>
            <a:ext cx="8712968" cy="4752527"/>
          </a:xfrm>
        </p:spPr>
        <p:txBody>
          <a:bodyPr/>
          <a:lstStyle/>
          <a:p>
            <a:pPr algn="ctr"/>
            <a:r>
              <a:rPr lang="ru-RU" sz="4800" b="1" i="1" dirty="0" smtClean="0">
                <a:solidFill>
                  <a:schemeClr val="bg1"/>
                </a:solidFill>
              </a:rPr>
              <a:t>Наш сайт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  <a:hlinkClick r:id="rId2"/>
              </a:rPr>
              <a:t>http://geografa67.wixsite.com/mysite</a:t>
            </a:r>
            <a:r>
              <a:rPr lang="en-US" dirty="0" smtClean="0">
                <a:solidFill>
                  <a:schemeClr val="bg1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2676373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  <a:latin typeface="Bookman Old Style" pitchFamily="18" charset="0"/>
              </a:rPr>
              <a:t>Спасибо </a:t>
            </a:r>
            <a:br>
              <a:rPr lang="ru-RU" sz="5400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man Old Style" pitchFamily="18" charset="0"/>
              </a:rPr>
              <a:t>за </a:t>
            </a:r>
            <a:br>
              <a:rPr lang="ru-RU" sz="5400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man Old Style" pitchFamily="18" charset="0"/>
              </a:rPr>
              <a:t>внимание!</a:t>
            </a:r>
            <a:endParaRPr lang="ru-RU" sz="5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836712"/>
            <a:ext cx="7488832" cy="338437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4000" b="1" i="1" dirty="0" smtClean="0">
                <a:solidFill>
                  <a:schemeClr val="bg1"/>
                </a:solidFill>
              </a:rPr>
              <a:t>Педагог живет до тех пор, пока учится сам.</a:t>
            </a:r>
            <a:br>
              <a:rPr lang="ru-RU" sz="4000" b="1" i="1" dirty="0" smtClean="0">
                <a:solidFill>
                  <a:schemeClr val="bg1"/>
                </a:solidFill>
              </a:rPr>
            </a:br>
            <a:r>
              <a:rPr lang="ru-RU" sz="4000" b="1" i="1" dirty="0" smtClean="0">
                <a:solidFill>
                  <a:schemeClr val="bg1"/>
                </a:solidFill>
              </a:rPr>
              <a:t/>
            </a:r>
            <a:br>
              <a:rPr lang="ru-RU" sz="4000" b="1" i="1" dirty="0" smtClean="0">
                <a:solidFill>
                  <a:schemeClr val="bg1"/>
                </a:solidFill>
              </a:rPr>
            </a:br>
            <a:r>
              <a:rPr lang="ru-RU" sz="4000" b="1" i="1" dirty="0" smtClean="0">
                <a:solidFill>
                  <a:schemeClr val="bg1"/>
                </a:solidFill>
              </a:rPr>
              <a:t>К.Д. Ушинский</a:t>
            </a:r>
            <a:endParaRPr lang="ru-RU" sz="4000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25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963272" cy="3744416"/>
          </a:xfrm>
          <a:ln>
            <a:noFill/>
          </a:ln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Методическая работа является одной из важных составляющих в учебно-методическом сопровождении реализации ФГОС в образовательной деятельности, направленной на всестороннее повышение компетентности и профессионального мастерства каждого учителя</a:t>
            </a:r>
            <a:r>
              <a:rPr lang="en-US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7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764704"/>
            <a:ext cx="7128792" cy="3168353"/>
          </a:xfrm>
          <a:ln>
            <a:noFill/>
          </a:ln>
        </p:spPr>
        <p:txBody>
          <a:bodyPr anchor="t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Методическое сопровождение реализации ФГОС нами</a:t>
            </a:r>
            <a:r>
              <a:rPr lang="ru-RU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рассматривается как система нормативной и учебно-методической документации, средств обучения и контроля, необходимых и достаточных для качественной организации обучения  по образовательным программам</a:t>
            </a:r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i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9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6311164"/>
            <a:ext cx="7315200" cy="701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332657"/>
            <a:ext cx="8748464" cy="5040560"/>
          </a:xfrm>
        </p:spPr>
        <p:txBody>
          <a:bodyPr>
            <a:normAutofit lnSpcReduction="10000"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етодическая работа </a:t>
            </a:r>
          </a:p>
          <a:p>
            <a:pPr>
              <a:lnSpc>
                <a:spcPct val="150000"/>
              </a:lnSpc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предполагает повышение качества    профессионального уровня учителя посредством наращивания количества знаний о новых методиках, приемах, технологиях и умений за счет применения  их в своей деятельности.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733256"/>
            <a:ext cx="7315200" cy="5779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332657"/>
            <a:ext cx="8820472" cy="396044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  методической работы - это </a:t>
            </a:r>
          </a:p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подготовка учителя как субъекта профессиональной деятельности, социальной жизни, субъекта личностной самореализации, </a:t>
            </a:r>
            <a:r>
              <a:rPr lang="ru-RU" sz="32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самоактуализации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самоорганизации. 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165304"/>
            <a:ext cx="7315200" cy="1458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404664"/>
            <a:ext cx="8208912" cy="619268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методического объединения способствует формированию и развитию профессиональных компетентностей учителя таких как:</a:t>
            </a:r>
          </a:p>
          <a:p>
            <a:pPr fontAlgn="base"/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ценностно-смысловые;</a:t>
            </a:r>
          </a:p>
          <a:p>
            <a:pPr lvl="0" fontAlgn="base"/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учебно-познавательные ;</a:t>
            </a:r>
          </a:p>
          <a:p>
            <a:pPr lvl="0" fontAlgn="base"/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 информационные;</a:t>
            </a:r>
          </a:p>
          <a:p>
            <a:pPr lvl="0" fontAlgn="base"/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коммуникативные;</a:t>
            </a:r>
          </a:p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личностного самосовершенствования</a:t>
            </a:r>
            <a:r>
              <a:rPr lang="ru-RU" sz="3200" i="1" dirty="0" smtClean="0">
                <a:solidFill>
                  <a:schemeClr val="bg1"/>
                </a:solidFill>
              </a:rPr>
              <a:t>. </a:t>
            </a:r>
          </a:p>
          <a:p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7762056" cy="554461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Разносторонний характер содержания методических заседаний способствуют совершенствованию и развитию педагогического мастерства учителей. Использованные формы проведения методических встреч выполняют организационные и учебно-методические функции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5"/>
            <a:ext cx="8136904" cy="590465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Воспитать человека с современным мышлением, способного </a:t>
            </a:r>
            <a:r>
              <a:rPr lang="ru-RU" sz="32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самореализоваться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жизни, могут только педагоги, обладающие высоким профессионализмом. При этом в понятие «профессионализм» включаются не только предметные, дидактические, методические, психолого-педагогические знания и умения, но и личностный потенциал педагога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286</Words>
  <Application>Microsoft Office PowerPoint</Application>
  <PresentationFormat>Экран (4:3)</PresentationFormat>
  <Paragraphs>32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Перспектива</vt:lpstr>
      <vt:lpstr>Роль МО в повышении уровня профессионального саморазвития учителя</vt:lpstr>
      <vt:lpstr>Презентация PowerPoint</vt:lpstr>
      <vt:lpstr>Методическая работа является одной из важных составляющих в учебно-методическом сопровождении реализации ФГОС в образовательной деятельности, направленной на всестороннее повышение компетентности и профессионального мастерства каждого учителя.</vt:lpstr>
      <vt:lpstr>Презентация PowerPoint</vt:lpstr>
      <vt:lpstr>Презентация PowerPoint</vt:lpstr>
      <vt:lpstr>Презентация PowerPoint</vt:lpstr>
      <vt:lpstr>Презентация PowerPoint</vt:lpstr>
      <vt:lpstr>Разносторонний характер содержания методических заседаний способствуют совершенствованию и развитию педагогического мастерства учителей. Использованные формы проведения методических встреч выполняют организационные и учебно-методические функции. </vt:lpstr>
      <vt:lpstr>Воспитать человека с современным мышлением, способного самореализоваться в жизни, могут только педагоги, обладающие высоким профессионализмом. При этом в понятие «профессионализм» включаются не только предметные, дидактические, методические, психолого-педагогические знания и умения, но и личностный потенциал педагога</vt:lpstr>
      <vt:lpstr> В рамках МО рассматриваются следующие вопросы  по предмету:  -разработка приемов, методов, технологий обучения,  -работа с образовательными стандартами,  -инновационные технологии,  -совершенствование форм и методов организации урока,  -подготовка к ОГЭ, ЕГЭ, ВПР, промежуточной аттестации,   -взаимные посещения занятий и др. </vt:lpstr>
      <vt:lpstr>Своевременная информация о новой литературе оказывает учителям существенную помощь в работе по самообразованию, создает благоприятные условия для внедрения в практику достижений педагогической и психологической науки. </vt:lpstr>
      <vt:lpstr>Совершенствование педагогического мастерства учителя через МО предполагает различную научно-методическую деятельность:  - ознакомление с современными научными исследованиями в области преподавания дисциплины;</vt:lpstr>
      <vt:lpstr> -  изучение опыта коллег; - ознакомление с новыми программами и концепциями;             -  повышение квалификации; -  самообразование; -  посещение уроков; - проведение выставок, смотров творческой деятельности учителя  </vt:lpstr>
      <vt:lpstr>Все мероприятия проводятся на должном профессиональном уровне</vt:lpstr>
      <vt:lpstr>   Методическое объединение учителей географии Сафоновского района Смоленской области приняло участие в семинаре-практикуме: "Формирование эколого-нравственных ценностей обучающихся на уроках географии и во внеурочной работе учителя географии на краеведческом материале о национальном парке "Смоленское Поозерье", в соответствии с ФГОС". </vt:lpstr>
      <vt:lpstr>Наш сайт   http://geografa67.wixsite.com/mysite  </vt:lpstr>
      <vt:lpstr>Спасибо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35</cp:revision>
  <dcterms:created xsi:type="dcterms:W3CDTF">2017-01-29T19:24:40Z</dcterms:created>
  <dcterms:modified xsi:type="dcterms:W3CDTF">2017-08-16T12:36:40Z</dcterms:modified>
</cp:coreProperties>
</file>