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82" r:id="rId2"/>
    <p:sldId id="283" r:id="rId3"/>
    <p:sldId id="284" r:id="rId4"/>
    <p:sldId id="286" r:id="rId5"/>
    <p:sldId id="287" r:id="rId6"/>
    <p:sldId id="288" r:id="rId7"/>
    <p:sldId id="289" r:id="rId8"/>
    <p:sldId id="292" r:id="rId9"/>
    <p:sldId id="293" r:id="rId10"/>
    <p:sldId id="301" r:id="rId11"/>
    <p:sldId id="302" r:id="rId12"/>
    <p:sldId id="257" r:id="rId13"/>
    <p:sldId id="280" r:id="rId14"/>
    <p:sldId id="258" r:id="rId15"/>
    <p:sldId id="294" r:id="rId16"/>
    <p:sldId id="295" r:id="rId17"/>
    <p:sldId id="296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71" r:id="rId27"/>
    <p:sldId id="272" r:id="rId28"/>
    <p:sldId id="273" r:id="rId29"/>
    <p:sldId id="297" r:id="rId30"/>
    <p:sldId id="298" r:id="rId31"/>
    <p:sldId id="299" r:id="rId32"/>
    <p:sldId id="300" r:id="rId33"/>
    <p:sldId id="274" r:id="rId34"/>
    <p:sldId id="276" r:id="rId35"/>
    <p:sldId id="27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8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>
        <p:scale>
          <a:sx n="76" d="100"/>
          <a:sy n="76" d="100"/>
        </p:scale>
        <p:origin x="-120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2E068-706F-4B47-A98F-567547754DEE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5E270-93D4-4DE1-8ACB-DC64923C0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99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5E270-93D4-4DE1-8ACB-DC64923C042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457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000"/>
                    </a14:imgEffect>
                    <a14:imgEffect>
                      <a14:saturation sat="66000"/>
                    </a14:imgEffect>
                    <a14:imgEffect>
                      <a14:brightnessContrast bright="22000" contrast="14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3816424"/>
          </a:xfrm>
        </p:spPr>
        <p:txBody>
          <a:bodyPr>
            <a:noAutofit/>
          </a:bodyPr>
          <a:lstStyle/>
          <a:p>
            <a:r>
              <a:rPr lang="ru-RU" sz="4800" b="1" i="1" dirty="0"/>
              <a:t>Технология деятельностного подхода как условие успешной реализации стандартов второго поколения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5229200"/>
            <a:ext cx="6120680" cy="1512168"/>
          </a:xfrm>
        </p:spPr>
        <p:txBody>
          <a:bodyPr>
            <a:noAutofit/>
          </a:bodyPr>
          <a:lstStyle/>
          <a:p>
            <a:pPr algn="r"/>
            <a:r>
              <a:rPr lang="ru-RU" sz="2000" b="1" i="1" dirty="0">
                <a:solidFill>
                  <a:schemeClr val="tx1"/>
                </a:solidFill>
              </a:rPr>
              <a:t>учитель географии</a:t>
            </a:r>
          </a:p>
          <a:p>
            <a:pPr algn="r"/>
            <a:r>
              <a:rPr lang="ru-RU" sz="2000" b="1" i="1" dirty="0">
                <a:solidFill>
                  <a:schemeClr val="tx1"/>
                </a:solidFill>
              </a:rPr>
              <a:t>МБОУ «Гимназия №1 им. Н. М. Пржевальского»</a:t>
            </a:r>
          </a:p>
          <a:p>
            <a:pPr algn="r"/>
            <a:r>
              <a:rPr lang="ru-RU" sz="2000" b="1" i="1" dirty="0">
                <a:solidFill>
                  <a:schemeClr val="tx1"/>
                </a:solidFill>
              </a:rPr>
              <a:t>Тарасевич Д.И</a:t>
            </a:r>
            <a:r>
              <a:rPr lang="ru-RU" sz="2400" b="1" i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9570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AAB5C8B-7EE6-4DC9-92E8-E11FF6DEC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8712968" cy="1143000"/>
          </a:xfrm>
        </p:spPr>
        <p:txBody>
          <a:bodyPr>
            <a:noAutofit/>
          </a:bodyPr>
          <a:lstStyle/>
          <a:p>
            <a:r>
              <a:rPr lang="ru-RU" sz="3600" b="1" dirty="0"/>
              <a:t>Уровни педагогической компетентности</a:t>
            </a:r>
            <a:br>
              <a:rPr lang="ru-RU" sz="3600" b="1" dirty="0"/>
            </a:br>
            <a:r>
              <a:rPr lang="ru-RU" sz="3600" b="1" dirty="0"/>
              <a:t>или квалификация учителя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F2CCA5D-2098-4536-8818-BE90110EF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997152"/>
          </a:xfrm>
          <a:solidFill>
            <a:srgbClr val="978169">
              <a:alpha val="40000"/>
            </a:srgb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/>
              <a:t>1 </a:t>
            </a:r>
            <a:r>
              <a:rPr lang="ru-RU" dirty="0"/>
              <a:t>уровень педагогической компетентности </a:t>
            </a:r>
            <a:r>
              <a:rPr lang="ru-RU" b="1" dirty="0"/>
              <a:t>–        </a:t>
            </a:r>
            <a:r>
              <a:rPr lang="ru-RU" b="1" i="1" dirty="0"/>
              <a:t>учитель профессионал</a:t>
            </a:r>
          </a:p>
          <a:p>
            <a:pPr marL="0" indent="0">
              <a:buNone/>
            </a:pPr>
            <a:r>
              <a:rPr lang="ru-RU" dirty="0"/>
              <a:t>     Эффективно владеет системой образовательных умений и навыков, позволяющих осуществлять  педагогическую деятельность на грамотном уровне </a:t>
            </a:r>
            <a:r>
              <a:rPr lang="ru-RU" i="1" dirty="0"/>
              <a:t>и добиваться оптимального образования учащихся. Совокупность различных профессиональных умений учителя называется педагогической техникой.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08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8A02D1-7D38-4A65-A473-3BE5F384D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Уровни педагогической компетентности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C4A3DD7-8D96-4DA2-8E87-5C8D50A8E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544616"/>
          </a:xfrm>
          <a:solidFill>
            <a:srgbClr val="978169">
              <a:alpha val="40000"/>
            </a:srgb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/>
              <a:t>2</a:t>
            </a:r>
            <a:r>
              <a:rPr lang="ru-RU" dirty="0"/>
              <a:t> уровень педагогической компетентности – </a:t>
            </a:r>
            <a:r>
              <a:rPr lang="ru-RU" b="1" dirty="0"/>
              <a:t>учитель-мастер</a:t>
            </a:r>
          </a:p>
          <a:p>
            <a:pPr marL="0" indent="0">
              <a:buNone/>
            </a:pPr>
            <a:r>
              <a:rPr lang="ru-RU" dirty="0"/>
              <a:t>  Доведенная до высокой степени совершенства образовательная компетентность, отражающая особую </a:t>
            </a:r>
            <a:r>
              <a:rPr lang="ru-RU" dirty="0" err="1"/>
              <a:t>отшлифованность</a:t>
            </a:r>
            <a:r>
              <a:rPr lang="ru-RU" dirty="0"/>
              <a:t> методов и приёмов применения психолого-педагогической теории на практике, благодаря чему обеспечивается высокая эффективность учебно-воспитательного процесса.</a:t>
            </a:r>
          </a:p>
          <a:p>
            <a:pPr marL="0" indent="0" algn="ctr">
              <a:buNone/>
            </a:pPr>
            <a:r>
              <a:rPr lang="ru-RU" b="1" dirty="0"/>
              <a:t>3 </a:t>
            </a:r>
            <a:r>
              <a:rPr lang="ru-RU" dirty="0"/>
              <a:t>уровень педагогической компетентности – </a:t>
            </a:r>
            <a:r>
              <a:rPr lang="ru-RU" b="1" dirty="0"/>
              <a:t>учитель-творец </a:t>
            </a:r>
          </a:p>
          <a:p>
            <a:pPr marL="0" indent="0">
              <a:buNone/>
            </a:pPr>
            <a:r>
              <a:rPr lang="ru-RU" dirty="0"/>
              <a:t> Продуцирование новых идей, их модернизация, видоизменение. Педагог – автор новой педагогической системы или технологии.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46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r>
              <a:rPr lang="ru-RU" dirty="0"/>
              <a:t>Самостоятельная работа и самостоятельная деятельность </a:t>
            </a:r>
            <a:r>
              <a:rPr lang="ru-RU" i="1" dirty="0"/>
              <a:t>(курсовая работа 4 курса)</a:t>
            </a:r>
            <a:endParaRPr lang="ru-RU" dirty="0"/>
          </a:p>
          <a:p>
            <a:r>
              <a:rPr lang="ru-RU" dirty="0"/>
              <a:t>«Золотое правило дидактики»</a:t>
            </a:r>
          </a:p>
          <a:p>
            <a:r>
              <a:rPr lang="ru-RU" dirty="0"/>
              <a:t>ВОСТРЕБОВАННОСТЬ  знаний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23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i="1" dirty="0"/>
              <a:t>СПАСИБО </a:t>
            </a:r>
            <a:r>
              <a:rPr lang="ru-RU" sz="3600" b="1" i="1"/>
              <a:t>ЗА ВНИМАНИЕ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722627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развитие творческого мышления</a:t>
            </a:r>
          </a:p>
          <a:p>
            <a:r>
              <a:rPr lang="ru-RU" dirty="0"/>
              <a:t>             исследовательская работа</a:t>
            </a:r>
          </a:p>
          <a:p>
            <a:r>
              <a:rPr lang="ru-RU" dirty="0"/>
              <a:t>             ТКМ</a:t>
            </a:r>
          </a:p>
          <a:p>
            <a:r>
              <a:rPr lang="ru-RU" dirty="0"/>
              <a:t>             новые педагогические технологии, проектный метод, кейс-метод</a:t>
            </a:r>
          </a:p>
          <a:p>
            <a:r>
              <a:rPr lang="ru-RU" dirty="0"/>
              <a:t>             </a:t>
            </a:r>
            <a:r>
              <a:rPr lang="ru-RU" b="1" i="1" dirty="0" err="1"/>
              <a:t>деятельностный</a:t>
            </a:r>
            <a:r>
              <a:rPr lang="ru-RU" b="1" i="1" dirty="0"/>
              <a:t> подход 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446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Показать жилкование листьев с помощью одноклассников</a:t>
            </a:r>
          </a:p>
        </p:txBody>
      </p:sp>
      <p:pic>
        <p:nvPicPr>
          <p:cNvPr id="9" name="Объект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27" y="954088"/>
            <a:ext cx="4040188" cy="2886125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94845"/>
            <a:ext cx="4040188" cy="3030141"/>
          </a:xfrm>
        </p:spPr>
      </p:pic>
      <p:pic>
        <p:nvPicPr>
          <p:cNvPr id="12" name="Объект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471" y="942323"/>
            <a:ext cx="4041775" cy="3031331"/>
          </a:xfrm>
          <a:prstGeom prst="rect">
            <a:avLst/>
          </a:prstGeom>
        </p:spPr>
      </p:pic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86326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294962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Прогнозирование погоды, 5 </a:t>
            </a:r>
            <a:r>
              <a:rPr lang="ru-RU" sz="3600" dirty="0" err="1"/>
              <a:t>кл</a:t>
            </a:r>
            <a:endParaRPr lang="ru-RU" sz="36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79512" y="1268760"/>
            <a:ext cx="8640960" cy="5184576"/>
          </a:xfrm>
          <a:solidFill>
            <a:srgbClr val="978169">
              <a:alpha val="40000"/>
            </a:srgbClr>
          </a:solidFill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sz="7200" dirty="0"/>
              <a:t>Прогноз погоды на 12 часов</a:t>
            </a:r>
          </a:p>
          <a:p>
            <a:pPr marL="0" indent="0">
              <a:buNone/>
            </a:pPr>
            <a:r>
              <a:rPr lang="ru-RU" sz="7200" dirty="0"/>
              <a:t>группа:               </a:t>
            </a:r>
          </a:p>
          <a:p>
            <a:endParaRPr lang="ru-RU" sz="7200" dirty="0"/>
          </a:p>
          <a:p>
            <a:pPr marL="0" indent="0">
              <a:buNone/>
            </a:pPr>
            <a:endParaRPr lang="ru-RU" sz="7200" dirty="0"/>
          </a:p>
          <a:p>
            <a:pPr marL="0" indent="0">
              <a:buNone/>
            </a:pPr>
            <a:r>
              <a:rPr lang="ru-RU" sz="7200" dirty="0"/>
              <a:t> </a:t>
            </a:r>
          </a:p>
          <a:p>
            <a:r>
              <a:rPr lang="ru-RU" sz="7200" dirty="0"/>
              <a:t>1. </a:t>
            </a:r>
            <a:r>
              <a:rPr lang="ru-RU" sz="7200" u="sng" dirty="0"/>
              <a:t>Давление воздуха</a:t>
            </a:r>
            <a:r>
              <a:rPr lang="ru-RU" sz="7200" dirty="0"/>
              <a:t> </a:t>
            </a:r>
            <a:r>
              <a:rPr lang="ru-RU" sz="7200" i="1" dirty="0"/>
              <a:t>будет</a:t>
            </a:r>
            <a:endParaRPr lang="ru-RU" sz="7200" dirty="0"/>
          </a:p>
          <a:p>
            <a:r>
              <a:rPr lang="ru-RU" sz="7200" dirty="0"/>
              <a:t>2. </a:t>
            </a:r>
            <a:r>
              <a:rPr lang="ru-RU" sz="7200" u="sng" dirty="0"/>
              <a:t>Ветер</a:t>
            </a:r>
            <a:r>
              <a:rPr lang="ru-RU" sz="7200" dirty="0"/>
              <a:t> </a:t>
            </a:r>
            <a:r>
              <a:rPr lang="ru-RU" sz="7200" i="1" dirty="0"/>
              <a:t>будет</a:t>
            </a:r>
            <a:endParaRPr lang="ru-RU" sz="7200" dirty="0"/>
          </a:p>
          <a:p>
            <a:r>
              <a:rPr lang="ru-RU" sz="7200" dirty="0"/>
              <a:t>3. </a:t>
            </a:r>
            <a:r>
              <a:rPr lang="ru-RU" sz="7200" u="sng" dirty="0"/>
              <a:t>Облачность</a:t>
            </a:r>
            <a:r>
              <a:rPr lang="ru-RU" sz="7200" dirty="0"/>
              <a:t> </a:t>
            </a:r>
            <a:r>
              <a:rPr lang="ru-RU" sz="7200" i="1" dirty="0"/>
              <a:t>будет</a:t>
            </a:r>
            <a:endParaRPr lang="ru-RU" sz="7200" dirty="0"/>
          </a:p>
          <a:p>
            <a:r>
              <a:rPr lang="ru-RU" sz="7200" dirty="0"/>
              <a:t>4. </a:t>
            </a:r>
            <a:r>
              <a:rPr lang="ru-RU" sz="7200" u="sng" dirty="0"/>
              <a:t>Осадки</a:t>
            </a:r>
            <a:r>
              <a:rPr lang="ru-RU" sz="7200" dirty="0"/>
              <a:t> </a:t>
            </a:r>
            <a:r>
              <a:rPr lang="ru-RU" sz="7200" i="1" dirty="0"/>
              <a:t>будут</a:t>
            </a:r>
            <a:endParaRPr lang="ru-RU" sz="7200" dirty="0"/>
          </a:p>
          <a:p>
            <a:r>
              <a:rPr lang="ru-RU" sz="7200" dirty="0"/>
              <a:t>5. </a:t>
            </a:r>
            <a:r>
              <a:rPr lang="ru-RU" sz="7200" u="sng" dirty="0"/>
              <a:t>Температура воздуха</a:t>
            </a:r>
            <a:r>
              <a:rPr lang="ru-RU" sz="7200" dirty="0"/>
              <a:t> </a:t>
            </a:r>
            <a:r>
              <a:rPr lang="ru-RU" sz="7200" i="1" dirty="0"/>
              <a:t>будет</a:t>
            </a:r>
            <a:endParaRPr lang="ru-RU" sz="7200" dirty="0"/>
          </a:p>
          <a:p>
            <a:r>
              <a:rPr lang="ru-RU" sz="7200" dirty="0"/>
              <a:t>6. </a:t>
            </a:r>
            <a:r>
              <a:rPr lang="ru-RU" sz="7200" u="sng" dirty="0"/>
              <a:t>Влажность воздуха</a:t>
            </a:r>
            <a:r>
              <a:rPr lang="ru-RU" sz="7200" dirty="0"/>
              <a:t> </a:t>
            </a:r>
            <a:r>
              <a:rPr lang="ru-RU" sz="7200" i="1" dirty="0"/>
              <a:t>будет</a:t>
            </a:r>
            <a:endParaRPr lang="ru-RU" sz="7200" dirty="0"/>
          </a:p>
          <a:p>
            <a:r>
              <a:rPr lang="ru-RU" sz="7200" dirty="0"/>
              <a:t>Скорее всего, в  ближайшие 12 часов погода будет ………………….</a:t>
            </a:r>
          </a:p>
          <a:p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904901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6264696"/>
          </a:xfrm>
          <a:solidFill>
            <a:srgbClr val="978169">
              <a:alpha val="40000"/>
            </a:srgbClr>
          </a:solidFill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dirty="0"/>
              <a:t>Коля собирается пригласить Олю на свидание сегодня днем, а завтра – в кино. Посоветуйте Коле, когда лучше назначить свидание, исходя из прогноза погоды.</a:t>
            </a:r>
          </a:p>
          <a:p>
            <a:pPr marL="514350" indent="-514350">
              <a:buAutoNum type="arabicPeriod"/>
            </a:pPr>
            <a:r>
              <a:rPr lang="ru-RU" dirty="0"/>
              <a:t>Пенсионеры, Валентина Сергеевна и Олег Львович, вечером собираются совершить променад (прогулку), а завтра поехать в лес за поздними грибами. Посоветуйте Валентине Сергеевне и Олегу Львовичу, как лучше поступить.</a:t>
            </a:r>
          </a:p>
          <a:p>
            <a:pPr marL="0" indent="0">
              <a:buNone/>
            </a:pPr>
            <a:r>
              <a:rPr lang="ru-RU" dirty="0"/>
              <a:t>3.  Спортсменка Татьяна собирается вечером провести    тренировку в ближайшем парке, а завтра посетить спортивный зал. Как лучше всего поступить Татьяне, исходя из прогноза погоды.</a:t>
            </a:r>
          </a:p>
        </p:txBody>
      </p:sp>
    </p:spTree>
    <p:extLst>
      <p:ext uri="{BB962C8B-B14F-4D97-AF65-F5344CB8AC3E}">
        <p14:creationId xmlns:p14="http://schemas.microsoft.com/office/powerpoint/2010/main" val="3948505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Варианты работы по теме 7-ого класса </a:t>
            </a:r>
            <a:br>
              <a:rPr lang="ru-RU" sz="3600" b="1" dirty="0"/>
            </a:br>
            <a:r>
              <a:rPr lang="ru-RU" sz="3600" b="1" dirty="0"/>
              <a:t>«Страны материков»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  <a:solidFill>
            <a:srgbClr val="978169">
              <a:alpha val="40000"/>
            </a:srgbClr>
          </a:solidFill>
        </p:spPr>
        <p:txBody>
          <a:bodyPr>
            <a:normAutofit fontScale="47500" lnSpcReduction="20000"/>
          </a:bodyPr>
          <a:lstStyle/>
          <a:p>
            <a:r>
              <a:rPr lang="ru-RU" dirty="0"/>
              <a:t>класс делится по вариантам (на 5 вариантов), каждый из вариантов работает по отдельному региону </a:t>
            </a:r>
          </a:p>
          <a:p>
            <a:r>
              <a:rPr lang="ru-RU" sz="4500" i="1" u="sng" dirty="0"/>
              <a:t>задание:</a:t>
            </a:r>
            <a:r>
              <a:rPr lang="ru-RU" sz="4500" dirty="0"/>
              <a:t>  </a:t>
            </a:r>
          </a:p>
          <a:p>
            <a:r>
              <a:rPr lang="ru-RU" sz="4500" dirty="0"/>
              <a:t>1. Показать крупные страны региона</a:t>
            </a:r>
          </a:p>
          <a:p>
            <a:r>
              <a:rPr lang="ru-RU" sz="4500" dirty="0"/>
              <a:t>2. Сформулировать особенности (</a:t>
            </a:r>
            <a:r>
              <a:rPr lang="ru-RU" sz="4500" u="sng" dirty="0"/>
              <a:t>КРАТКО !!!,</a:t>
            </a:r>
            <a:r>
              <a:rPr lang="ru-RU" sz="4500" dirty="0"/>
              <a:t> желательно, в 3 – 4х предложениях</a:t>
            </a:r>
            <a:r>
              <a:rPr lang="ru-RU" sz="4500" u="sng" dirty="0"/>
              <a:t>)</a:t>
            </a:r>
            <a:r>
              <a:rPr lang="ru-RU" sz="4500" dirty="0"/>
              <a:t> </a:t>
            </a:r>
          </a:p>
          <a:p>
            <a:r>
              <a:rPr lang="ru-RU" sz="4500" dirty="0"/>
              <a:t>    </a:t>
            </a:r>
            <a:r>
              <a:rPr lang="ru-RU" sz="4500" i="1" dirty="0"/>
              <a:t>Можно указать  особенности рельефа, климата,  растительного и животного мира, а также, населения и хозяйства.</a:t>
            </a:r>
            <a:endParaRPr lang="ru-RU" sz="4500" dirty="0"/>
          </a:p>
          <a:p>
            <a:r>
              <a:rPr lang="ru-RU" sz="4500" dirty="0"/>
              <a:t>3. Укажите особые географические объекты стран (природные или культурные)</a:t>
            </a:r>
          </a:p>
          <a:p>
            <a:r>
              <a:rPr lang="ru-RU" sz="4500" dirty="0"/>
              <a:t>4. Выберите одну из стран и определите ее место в международном географическом разделении труда. </a:t>
            </a:r>
          </a:p>
          <a:p>
            <a:r>
              <a:rPr lang="ru-RU" dirty="0"/>
              <a:t> </a:t>
            </a:r>
          </a:p>
          <a:p>
            <a:r>
              <a:rPr lang="ru-RU" i="1" dirty="0"/>
              <a:t>Международное географическое разделение труда (МГРТ) – это специализация стран мира на выпуске одной или нескольких видов продукции или оказании услуг. Для того, чтобы определить место страны в МГРТ необходимо назвать ее отрасли специализации.</a:t>
            </a:r>
            <a:endParaRPr lang="ru-RU" dirty="0"/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dirty="0"/>
              <a:t>Для выполнения задания используйте текст учебника  и карты атласа.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33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64837"/>
            <a:ext cx="3096344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453" y="1844824"/>
            <a:ext cx="2736304" cy="334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28800"/>
            <a:ext cx="2664296" cy="315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293096"/>
            <a:ext cx="3528392" cy="2493838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0702"/>
            <a:ext cx="3996445" cy="214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41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712968" cy="5433467"/>
          </a:xfrm>
          <a:solidFill>
            <a:srgbClr val="978169">
              <a:alpha val="40000"/>
            </a:srgb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   </a:t>
            </a:r>
            <a:r>
              <a:rPr lang="ru-RU" sz="3600" dirty="0"/>
              <a:t>Качество  образования на современном этапе – уровень специфических, </a:t>
            </a:r>
            <a:r>
              <a:rPr lang="ru-RU" sz="3600" dirty="0" err="1"/>
              <a:t>надпредметных</a:t>
            </a:r>
            <a:r>
              <a:rPr lang="ru-RU" sz="3600" dirty="0"/>
              <a:t> умений.</a:t>
            </a:r>
          </a:p>
          <a:p>
            <a:pPr marL="0" indent="0">
              <a:buNone/>
            </a:pPr>
            <a:r>
              <a:rPr lang="ru-RU" sz="3600" dirty="0"/>
              <a:t>    Необходимы не сами знания,  а знания о том, как и где их применять. </a:t>
            </a:r>
          </a:p>
          <a:p>
            <a:pPr marL="0" indent="0">
              <a:buNone/>
            </a:pPr>
            <a:r>
              <a:rPr lang="ru-RU" sz="3600" dirty="0"/>
              <a:t>    Но еще важнее о том, как информацию добывать, интерпретировать или создавать новую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431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b="1" dirty="0"/>
              <a:t>Южная Америка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76064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b="1" dirty="0"/>
              <a:t>Бразилия</a:t>
            </a:r>
          </a:p>
          <a:p>
            <a:pPr marL="0" indent="0">
              <a:buNone/>
            </a:pPr>
            <a:r>
              <a:rPr lang="ru-RU" sz="6400" dirty="0"/>
              <a:t>	</a:t>
            </a:r>
            <a:r>
              <a:rPr lang="ru-RU" sz="6400" b="1" dirty="0"/>
              <a:t>Бразилия – это страна самая ……. на континенте и  ….. по площади в мире. Бразилия – это ….., ……….., …………. и «мыльные оперы». Но она же экспортирует в ……. станки и автомобили, а в Европу – бытовую технику и …………..  ……………. . А  с …………. </a:t>
            </a:r>
            <a:r>
              <a:rPr lang="ru-RU" sz="6400" b="1" dirty="0" err="1"/>
              <a:t>Алкантара</a:t>
            </a:r>
            <a:r>
              <a:rPr lang="ru-RU" sz="6400" b="1" dirty="0"/>
              <a:t> ракеты выводят спутники на орбиту Земли.  Большую часть страны занимает – ………..  . В этом «зеленом аду» человеку так же легко раствориться, как капле воды  в …………..  . У ……………  более 500 притоков.   По запасам …………  ………… Бразилия одна из первых стран мира. Кроме того, богатство страны –  обширные плодородные земли. Страна лидирует по производству и импорту …… . Экзотическая смесь европейского шика, индейских традиций и обычаев чернокожих рабов создала одно из знаменитых зрелищ – бразильский ………….. .  </a:t>
            </a:r>
          </a:p>
          <a:p>
            <a:pPr marL="0" indent="0">
              <a:buNone/>
            </a:pPr>
            <a:r>
              <a:rPr lang="ru-RU" sz="6400" b="1" dirty="0"/>
              <a:t> </a:t>
            </a:r>
          </a:p>
          <a:p>
            <a:pPr marL="0" indent="0">
              <a:buNone/>
            </a:pPr>
            <a:r>
              <a:rPr lang="ru-RU" sz="6400" dirty="0"/>
              <a:t> </a:t>
            </a:r>
          </a:p>
          <a:p>
            <a:pPr marL="0" indent="0">
              <a:buNone/>
            </a:pPr>
            <a:endParaRPr lang="ru-RU" sz="6400" dirty="0"/>
          </a:p>
          <a:p>
            <a:pPr marL="0" indent="0">
              <a:buNone/>
            </a:pPr>
            <a:r>
              <a:rPr lang="ru-RU" sz="6400" b="1" dirty="0"/>
              <a:t>Аргентина</a:t>
            </a:r>
          </a:p>
          <a:p>
            <a:pPr marL="0" indent="0">
              <a:buNone/>
            </a:pPr>
            <a:r>
              <a:rPr lang="ru-RU" sz="6400" dirty="0"/>
              <a:t>	</a:t>
            </a:r>
            <a:r>
              <a:rPr lang="ru-RU" sz="6400" b="1" dirty="0"/>
              <a:t>Аргентина – это …… по площади страна мира. Гаучо – это этническая группа, которая превратилась в …………  на просторах  пампы. Каждый из 33 миллионов жителей съедает в год по 60 кг …….. Национальная пища – жареное на угольях или на вертеле ….… Самый большой город страны имеет полное имя Сеньора де ла Сантима Тринидад и </a:t>
            </a:r>
            <a:r>
              <a:rPr lang="ru-RU" sz="6400" b="1" dirty="0" err="1"/>
              <a:t>Пуэрто</a:t>
            </a:r>
            <a:r>
              <a:rPr lang="ru-RU" sz="6400" b="1" dirty="0"/>
              <a:t> де </a:t>
            </a:r>
            <a:r>
              <a:rPr lang="ru-RU" sz="6400" b="1" dirty="0" err="1"/>
              <a:t>Нуэстра</a:t>
            </a:r>
            <a:r>
              <a:rPr lang="ru-RU" sz="6400" b="1" dirty="0"/>
              <a:t>  Санта-Мария де </a:t>
            </a:r>
            <a:r>
              <a:rPr lang="ru-RU" sz="6400" b="1" dirty="0" err="1"/>
              <a:t>лос</a:t>
            </a:r>
            <a:r>
              <a:rPr lang="ru-RU" sz="6400" b="1" dirty="0"/>
              <a:t>  ……….-……….. . Так бы он и прозябал на просторах пампы, если бы не приглянулся контрабандистам. Вкладов в мировую культуру аргентинского народа стал национальный танец. Пластический дуэт-дуэль «</a:t>
            </a:r>
            <a:r>
              <a:rPr lang="ru-RU" sz="6400" b="1" dirty="0" err="1"/>
              <a:t>компадрито</a:t>
            </a:r>
            <a:r>
              <a:rPr lang="ru-RU" sz="6400" b="1" dirty="0"/>
              <a:t>» и его «</a:t>
            </a:r>
            <a:r>
              <a:rPr lang="ru-RU" sz="6400" b="1" dirty="0" err="1"/>
              <a:t>пибеты</a:t>
            </a:r>
            <a:r>
              <a:rPr lang="ru-RU" sz="6400" b="1" dirty="0"/>
              <a:t>»  -- чувственный ………….  ……. На севере страны располагается одно из самых знаменитых мест планеты. Водопад ……….  – «глотка дьявола» -- в переводе с индейского «большая вода».</a:t>
            </a:r>
          </a:p>
          <a:p>
            <a:pPr marL="0" indent="0">
              <a:buNone/>
            </a:pPr>
            <a:r>
              <a:rPr lang="ru-RU" sz="6400" dirty="0"/>
              <a:t> </a:t>
            </a: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862592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40871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sz="6400" b="1" dirty="0"/>
              <a:t>Перу</a:t>
            </a:r>
          </a:p>
          <a:p>
            <a:pPr marL="0" indent="0">
              <a:buNone/>
            </a:pPr>
            <a:r>
              <a:rPr lang="ru-RU" sz="6400" b="1" dirty="0"/>
              <a:t>	Куско – древняя столица ……. государства </a:t>
            </a:r>
            <a:r>
              <a:rPr lang="ru-RU" sz="6400" b="1" dirty="0" err="1"/>
              <a:t>Тауантисуйу</a:t>
            </a:r>
            <a:r>
              <a:rPr lang="ru-RU" sz="6400" b="1" dirty="0"/>
              <a:t>. Перу – страна ……………..  хаоса, где перемешаны песчаные побережья и высокогорья, пропасти и пустыни, горные пастбища и болота </a:t>
            </a:r>
            <a:r>
              <a:rPr lang="ru-RU" sz="6400" b="1" dirty="0" err="1"/>
              <a:t>Амазонии</a:t>
            </a:r>
            <a:r>
              <a:rPr lang="ru-RU" sz="6400" b="1" dirty="0"/>
              <a:t>. Не даром страна носит титул Археологического ………. . По площади на материке она занимает ………. место. На обширном плоскогорье расположено самое высокогорное озеро в мире – ……………. . Название озера переводится как «оловянная вода», что означает цвет воды. Чем дальше от берега, тем синее. Здесь впервые начали возделывать …………….. . В 120 км от Куско расположен еще один памятник – ………. -…………. Протяженность городка 700 м. Он состоит из каменных домов и множества …………. , образованных каменными стенами. Городок называют «городом невест Солнца», но когда пришли конкистадоры – он уже не действовал. Поэтому его назначение до сих пор не известно. В стране расположена самая …………….  железная дорога мира на высоте 4818 м.  </a:t>
            </a:r>
          </a:p>
          <a:p>
            <a:pPr marL="0" indent="0">
              <a:buNone/>
            </a:pPr>
            <a:r>
              <a:rPr lang="ru-RU" sz="6400" b="1" dirty="0"/>
              <a:t> </a:t>
            </a:r>
          </a:p>
          <a:p>
            <a:pPr marL="0" indent="0">
              <a:buNone/>
            </a:pPr>
            <a:endParaRPr lang="ru-RU" sz="5600" b="1" dirty="0"/>
          </a:p>
          <a:p>
            <a:pPr marL="0" indent="0">
              <a:buNone/>
            </a:pPr>
            <a:r>
              <a:rPr lang="ru-RU" sz="6400" b="1" dirty="0"/>
              <a:t> </a:t>
            </a:r>
          </a:p>
          <a:p>
            <a:pPr marL="0" indent="0">
              <a:buNone/>
            </a:pPr>
            <a:r>
              <a:rPr lang="ru-RU" sz="6400" b="1" dirty="0"/>
              <a:t>Чили</a:t>
            </a:r>
          </a:p>
          <a:p>
            <a:pPr marL="0" indent="0">
              <a:buNone/>
            </a:pPr>
            <a:r>
              <a:rPr lang="ru-RU" sz="6400" b="1" dirty="0"/>
              <a:t>	Эта страна вытянута вдоль побережья ………… океана на 4300 км. Большая часть территории занята хребтами ………. . На территории Чили насчитывается более 800 ………... Здесь находится самая засушливая ………… . Центральная ……….. , которую климатологи называют «абсолютной пустыней», известна как самое ………. место. Здесь осадки  не были зарегистрированы ……….. . В Чили международная команда астрономов высоко на прибрежном хребте исследует ……….: небо здесь идеально чистое. Вдоль побережья Перуанское течение несет …………. Антарктики, препятствует образованию дождевых облаков. Жизнь здесь возможна только благодаря </a:t>
            </a:r>
            <a:r>
              <a:rPr lang="ru-RU" sz="6400" b="1" dirty="0" err="1"/>
              <a:t>каманчаке</a:t>
            </a:r>
            <a:r>
              <a:rPr lang="ru-RU" sz="6400" b="1" dirty="0"/>
              <a:t> – густому ………… с моря. Сегодня Чили одно из развитых государств Южной Америки, хотя и относится к группе развивающихся. Оно стоит на 1 месте по добыче и экспорту селитры, на 2 месте  по добыче …………., на 3 месте – молибдена.      </a:t>
            </a:r>
          </a:p>
          <a:p>
            <a:pPr marL="0" indent="0">
              <a:buNone/>
            </a:pPr>
            <a:r>
              <a:rPr lang="ru-RU" sz="6400" b="1" i="1" dirty="0"/>
              <a:t> </a:t>
            </a:r>
            <a:endParaRPr lang="ru-RU" sz="6400" b="1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600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/>
              <a:t>Бразилия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      </a:t>
            </a:r>
            <a:r>
              <a:rPr lang="ru-RU" sz="3800" dirty="0"/>
              <a:t>Бразилия – это страна самая ………. на континенте и  ……. по площади в мире. Бразилия – это ………., ………….., …………. и «мыльные оперы». Но она же экспортирует в ……….. станки и автомобили, а в Европу – бытовую технику и ……………..  ……………….. А  с …………. </a:t>
            </a:r>
            <a:r>
              <a:rPr lang="ru-RU" sz="3800" dirty="0" err="1"/>
              <a:t>Алкантара</a:t>
            </a:r>
            <a:r>
              <a:rPr lang="ru-RU" sz="3800" dirty="0"/>
              <a:t> ракеты выводят спутники на орбиту Земли.  Большую часть страны занимает – ……………  . В этом «зеленом аду» человеку так же легко раствориться, как капле воды  в ………………..  . У ………………  более 500 притоков.   По запасам ……………..  ………………. Бразилия одна из первых стран мира. Кроме того, богатство страны –  обширные плодородные земли. Страна лидирует по производству и импорту …………… . Экзотическая смесь европейского шика, индейских традиций и обычаев чернокожих рабов создала одно из знаменитых зрелищ – бразильский ………………… . 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83826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800" dirty="0"/>
              <a:t>Северная Америка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229600" cy="56166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b="1" i="1" dirty="0"/>
              <a:t>1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Страна расположена на севере материка. Одна из самых больших стран мира (почти 10 млн км</a:t>
            </a:r>
            <a:r>
              <a:rPr lang="ru-RU" baseline="30000" dirty="0"/>
              <a:t>2 </a:t>
            </a:r>
            <a:r>
              <a:rPr lang="ru-RU" dirty="0"/>
              <a:t>). Помимо материковой части, в ее состав входят многочисленные острова арктического архипелага.</a:t>
            </a:r>
          </a:p>
          <a:p>
            <a:pPr marL="0" indent="0">
              <a:buNone/>
            </a:pPr>
            <a:r>
              <a:rPr lang="ru-RU" b="1" i="1" dirty="0"/>
              <a:t>1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Страна располагается на юге материка. Эта страна входит в состав историко-географического района Латинская Америка (население говорит на языках, в основе которых – латынь).</a:t>
            </a:r>
          </a:p>
          <a:p>
            <a:pPr marL="0" indent="0">
              <a:buNone/>
            </a:pPr>
            <a:r>
              <a:rPr lang="ru-RU" b="1" i="1" dirty="0"/>
              <a:t>1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Страна занимает центральную часть материка. Занимает почти половину материка. Принадлежит к числу крупнейших стран мира.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492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3367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dirty="0"/>
              <a:t>2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К началу европейской колонизации была заселена эскимосами и индейскими племенами. Наиболее уникальный памятник Ане-о-</a:t>
            </a:r>
            <a:r>
              <a:rPr lang="ru-RU" dirty="0" err="1"/>
              <a:t>Медоу</a:t>
            </a:r>
            <a:r>
              <a:rPr lang="ru-RU" dirty="0"/>
              <a:t> – бывшее место обитания норманнских мореплавателей, открывших Америку за 500 лет до Колумба. Он располагается на севере острова Ньюфаундленд.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i="1" dirty="0"/>
              <a:t>2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Название страны происходит  от главного бога ацтеков – </a:t>
            </a:r>
            <a:r>
              <a:rPr lang="ru-RU" dirty="0" err="1"/>
              <a:t>Макситли</a:t>
            </a:r>
            <a:r>
              <a:rPr lang="ru-RU" dirty="0"/>
              <a:t>. Индейские народы создали на этой территории цивилизацию, построили более 100 городов. Здесь располагаются 7 памятников Всемирного культурного наследия, относящихся к доколумбовой эпохе – </a:t>
            </a:r>
            <a:r>
              <a:rPr lang="ru-RU" dirty="0" err="1"/>
              <a:t>Теночтитлан</a:t>
            </a:r>
            <a:r>
              <a:rPr lang="ru-RU" dirty="0"/>
              <a:t>, Чичен-Ица, </a:t>
            </a:r>
            <a:r>
              <a:rPr lang="ru-RU" dirty="0" err="1"/>
              <a:t>Паленке</a:t>
            </a:r>
            <a:r>
              <a:rPr lang="ru-RU" dirty="0"/>
              <a:t> и др.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i="1" dirty="0"/>
              <a:t>2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Ведет свою историю от европейских колоний, принадлежащих в основном Англии. Первое английское поселение было основано в 1607 г на атлантическом побережье. Независимость государства была провозглашена в 1776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776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646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b="1" i="1" dirty="0"/>
              <a:t>7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Значительная часть городов находится на юго-востоке страны на берегах озер и рек. Крупнейшими из них являются Монреаль, Торонто, Ванкувер, </a:t>
            </a:r>
            <a:r>
              <a:rPr lang="ru-RU" dirty="0" err="1"/>
              <a:t>Эдмонтон</a:t>
            </a:r>
            <a:r>
              <a:rPr lang="ru-RU" dirty="0"/>
              <a:t>. Столица – не самый большой город, расположенный недалеко от Монреаля.</a:t>
            </a:r>
          </a:p>
          <a:p>
            <a:pPr marL="0" indent="0">
              <a:buNone/>
            </a:pPr>
            <a:r>
              <a:rPr lang="ru-RU" b="1" i="1" dirty="0"/>
              <a:t>7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Самый большой город страны (18 млн чел) – столица. Второй по величине город мира после Токио. Два других – Гвадалквивир и </a:t>
            </a:r>
            <a:r>
              <a:rPr lang="ru-RU" dirty="0" err="1"/>
              <a:t>Монтеррей</a:t>
            </a:r>
            <a:r>
              <a:rPr lang="ru-RU" dirty="0"/>
              <a:t>. Столица лежит на высоте 2240 м над уровнем моря. Город построен испанцами на месте столицы ацтеков – </a:t>
            </a:r>
            <a:r>
              <a:rPr lang="ru-RU" dirty="0" err="1"/>
              <a:t>Теночтитлана</a:t>
            </a:r>
            <a:r>
              <a:rPr lang="ru-RU" dirty="0"/>
              <a:t>, основанного еще в 1335 г. К приходу испанских конкистадоров столица ацтеков была одним из </a:t>
            </a:r>
            <a:r>
              <a:rPr lang="ru-RU" dirty="0" err="1"/>
              <a:t>рупнейших</a:t>
            </a:r>
            <a:r>
              <a:rPr lang="ru-RU" dirty="0"/>
              <a:t> городов мира, больше, чем Лондон того времени.</a:t>
            </a:r>
          </a:p>
          <a:p>
            <a:pPr marL="0" indent="0">
              <a:buNone/>
            </a:pPr>
            <a:r>
              <a:rPr lang="ru-RU" b="1" i="1" dirty="0"/>
              <a:t>7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 этой стране много больших городов, которые образуют огромные городские (урбанистические) ландшафты. Эти территории называются мегалополисами. К ним относится </a:t>
            </a:r>
            <a:r>
              <a:rPr lang="ru-RU" dirty="0" err="1"/>
              <a:t>Босваш</a:t>
            </a:r>
            <a:r>
              <a:rPr lang="ru-RU" dirty="0"/>
              <a:t> (название дано по первому и последнему слову из этого скопления (агломерации) городов) – от Бостона до Вашингтона; </a:t>
            </a:r>
            <a:r>
              <a:rPr lang="ru-RU" dirty="0" err="1"/>
              <a:t>Чипитс</a:t>
            </a:r>
            <a:r>
              <a:rPr lang="ru-RU" dirty="0"/>
              <a:t> – от Чикаго до </a:t>
            </a:r>
            <a:r>
              <a:rPr lang="ru-RU" dirty="0" err="1"/>
              <a:t>Питсбурга</a:t>
            </a:r>
            <a:r>
              <a:rPr lang="ru-RU" dirty="0"/>
              <a:t>; Сан-Сан – от  Сан-Диего до Сан-Франциско. Столица не относится к числу крупнейших городов.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14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  <a:p>
            <a:pPr marL="0" indent="0" algn="ctr">
              <a:buNone/>
            </a:pPr>
            <a:r>
              <a:rPr lang="ru-RU" b="1" dirty="0"/>
              <a:t>Сравнительная оценка трудовых ресурсов стран мира</a:t>
            </a:r>
          </a:p>
          <a:p>
            <a:pPr marL="0" indent="0" algn="ctr">
              <a:buNone/>
            </a:pPr>
            <a:r>
              <a:rPr lang="ru-RU" b="1" dirty="0"/>
              <a:t>по количественному и качественному составу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1. Сформулировать цель: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2. Сформулировать гипотезу: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16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04867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3. Из разнообразия выбрать количественные и качественные показатели, характеризующие трудовые ресурсы (указать в каких единицах измеряется каждый показатель):</a:t>
            </a:r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sz="3600" i="1" dirty="0"/>
              <a:t>     численность населения</a:t>
            </a:r>
            <a:r>
              <a:rPr lang="ru-RU" i="1" dirty="0"/>
              <a:t>, </a:t>
            </a:r>
            <a:r>
              <a:rPr lang="ru-RU" sz="3600" i="1" dirty="0"/>
              <a:t>экономически активная часть населения, рождаемость, смертность, естественный прирост, состав населения по полу, возрастной состав населения, народы, плотность населения, доля городского населения, количество и название городов с населением более 5 млн человек, количество городов с населением более 1 млн человек,  доля экономически активного населения, занятого в промышленности, доля экономически активного населения, занятого в сельском хозяйстве, прогноз численности населения, средняя продолжительность жизни, средняя продолжительность жизни мужчин/женщин 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198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5606083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/>
              <a:t>4. Составить таблицу, внести количественные и качественные показатели населения развитых и развивающихся стран (в сравнении)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		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5.  Сделать вывод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145024"/>
              </p:ext>
            </p:extLst>
          </p:nvPr>
        </p:nvGraphicFramePr>
        <p:xfrm>
          <a:off x="539552" y="2204864"/>
          <a:ext cx="7848872" cy="2952326"/>
        </p:xfrm>
        <a:graphic>
          <a:graphicData uri="http://schemas.openxmlformats.org/drawingml/2006/table">
            <a:tbl>
              <a:tblPr firstRow="1" firstCol="1" bandRow="1"/>
              <a:tblGrid>
                <a:gridCol w="26160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160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168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904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развитая страна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показатели: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количественные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развивающаяся страна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56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04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развитая страна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показатели: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качественные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развивающаяся страна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856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421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1E56C4-3CFC-48BB-9A7D-243AC739B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Транспорт России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C073F67-D4E6-46F2-98AB-63283A3AE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solidFill>
            <a:srgbClr val="978169">
              <a:alpha val="40000"/>
            </a:srgb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800" b="1" i="1" u="dbl" dirty="0"/>
              <a:t>задание:</a:t>
            </a:r>
            <a:r>
              <a:rPr lang="ru-RU" sz="3800" dirty="0"/>
              <a:t>  по всем видам транспорта: </a:t>
            </a:r>
          </a:p>
          <a:p>
            <a:pPr marL="0" indent="0">
              <a:buNone/>
            </a:pPr>
            <a:r>
              <a:rPr lang="ru-RU" sz="3800" dirty="0"/>
              <a:t>       1. Особенности транспорта</a:t>
            </a:r>
          </a:p>
          <a:p>
            <a:pPr marL="0" indent="0">
              <a:buNone/>
            </a:pPr>
            <a:r>
              <a:rPr lang="ru-RU" sz="3800" dirty="0"/>
              <a:t>        2. Проблемы и перспективы развития</a:t>
            </a:r>
          </a:p>
          <a:p>
            <a:pPr marL="0" indent="0">
              <a:buNone/>
            </a:pPr>
            <a:r>
              <a:rPr lang="ru-RU" sz="3800" dirty="0"/>
              <a:t>        3. Экологические проблемы</a:t>
            </a:r>
          </a:p>
          <a:p>
            <a:pPr marL="0" indent="0">
              <a:buNone/>
            </a:pPr>
            <a:r>
              <a:rPr lang="ru-RU" dirty="0"/>
              <a:t>   </a:t>
            </a:r>
          </a:p>
          <a:p>
            <a:pPr marL="0" indent="0">
              <a:buNone/>
            </a:pPr>
            <a:r>
              <a:rPr lang="ru-RU" dirty="0"/>
              <a:t>             </a:t>
            </a:r>
            <a:r>
              <a:rPr lang="ru-RU" b="1" i="1" dirty="0"/>
              <a:t>Дополнительные вопросы: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b="1" i="1" dirty="0"/>
              <a:t>Железнодорожный транспорт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По итогам работы группы </a:t>
            </a:r>
            <a:r>
              <a:rPr lang="ru-RU" u="dbl" dirty="0"/>
              <a:t>уч-ся всего класса наносят на к/к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b="1" i="1" dirty="0"/>
              <a:t>Транссиб</a:t>
            </a:r>
            <a:r>
              <a:rPr lang="ru-RU" dirty="0"/>
              <a:t> – Транссибирскую магистраль: Москва – Челябинск – Новосибирск – Иркутск – Владивосток;</a:t>
            </a:r>
          </a:p>
          <a:p>
            <a:pPr marL="0" indent="0">
              <a:buNone/>
            </a:pPr>
            <a:r>
              <a:rPr lang="ru-RU" b="1" i="1" dirty="0" err="1"/>
              <a:t>Южносибирская</a:t>
            </a:r>
            <a:r>
              <a:rPr lang="ru-RU" b="1" i="1" dirty="0"/>
              <a:t> </a:t>
            </a:r>
            <a:r>
              <a:rPr lang="ru-RU" dirty="0"/>
              <a:t>магистраль: Абакан – Новокузнецк – Барнаул – Павлодар – Целиноград – Магнитогорск </a:t>
            </a:r>
          </a:p>
          <a:p>
            <a:pPr marL="0" indent="0">
              <a:buNone/>
            </a:pPr>
            <a:r>
              <a:rPr lang="ru-RU" b="1" i="1" dirty="0"/>
              <a:t>Байкало-Амурская</a:t>
            </a:r>
            <a:r>
              <a:rPr lang="ru-RU" dirty="0"/>
              <a:t> магистраль: Тайшет – Братск – Усть-Кут – Чара – Тында – Комсомольск – на Амуре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199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001419"/>
          </a:xfrm>
          <a:solidFill>
            <a:srgbClr val="978169">
              <a:alpha val="40000"/>
            </a:srgbClr>
          </a:solidFill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3600" dirty="0"/>
              <a:t>акцент с усвоения фактов (результат – знание)                    </a:t>
            </a:r>
          </a:p>
          <a:p>
            <a:pPr marL="0" indent="0">
              <a:buNone/>
            </a:pPr>
            <a:r>
              <a:rPr lang="ru-RU" sz="3600" dirty="0"/>
              <a:t>овладение способами взаимодействия с миром (результат – умения)    </a:t>
            </a:r>
          </a:p>
          <a:p>
            <a:pPr marL="0" indent="0">
              <a:buNone/>
            </a:pPr>
            <a:r>
              <a:rPr lang="ru-RU" sz="3600" dirty="0"/>
              <a:t>                 необходимость изменения  характера   учебного процесса и способов деятельности учащихся</a:t>
            </a:r>
          </a:p>
          <a:p>
            <a:pPr marL="0" indent="0">
              <a:buNone/>
            </a:pPr>
            <a:endParaRPr lang="ru-RU" sz="36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1835696" y="1772816"/>
            <a:ext cx="180020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868144" y="2996952"/>
            <a:ext cx="187220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8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5096965-F89B-4975-AAB6-8394239FD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  <a:solidFill>
            <a:srgbClr val="978169">
              <a:alpha val="40000"/>
            </a:srgb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i="1" dirty="0"/>
              <a:t>Морской транспорт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По итогам работы группы </a:t>
            </a:r>
            <a:r>
              <a:rPr lang="ru-RU" u="dbl" dirty="0"/>
              <a:t>учащиеся всего класса наносят на к/к крупнейшие морские</a:t>
            </a:r>
            <a:r>
              <a:rPr lang="ru-RU" dirty="0"/>
              <a:t> порты (желательно, по объему):</a:t>
            </a:r>
          </a:p>
          <a:p>
            <a:pPr marL="0" indent="0">
              <a:buNone/>
            </a:pPr>
            <a:r>
              <a:rPr lang="ru-RU" b="1" i="1" dirty="0"/>
              <a:t>Тихоокеанские</a:t>
            </a:r>
            <a:r>
              <a:rPr lang="ru-RU" dirty="0"/>
              <a:t>: Владивосток, Находка, Восточный, Ванино, Советская Гавань, Холмск, Магадан, Охотск, Петропавловск-Камчатский</a:t>
            </a:r>
          </a:p>
          <a:p>
            <a:pPr marL="0" indent="0">
              <a:buNone/>
            </a:pPr>
            <a:r>
              <a:rPr lang="ru-RU" b="1" i="1" dirty="0"/>
              <a:t>Балтийские</a:t>
            </a:r>
            <a:r>
              <a:rPr lang="ru-RU" dirty="0"/>
              <a:t>: Санкт-Петербург, Усть-Луга, Приморск, Выборг, Высоцк, Калининград, Балтийск</a:t>
            </a:r>
          </a:p>
          <a:p>
            <a:pPr marL="0" indent="0">
              <a:buNone/>
            </a:pPr>
            <a:r>
              <a:rPr lang="ru-RU" b="1" i="1" dirty="0"/>
              <a:t>Южные</a:t>
            </a:r>
            <a:r>
              <a:rPr lang="ru-RU" dirty="0"/>
              <a:t>: Новороссийск, Туапсе, Сочи, Темрюк, Ейск, Таганрог</a:t>
            </a:r>
          </a:p>
          <a:p>
            <a:pPr marL="0" indent="0">
              <a:buNone/>
            </a:pPr>
            <a:r>
              <a:rPr lang="ru-RU" b="1" i="1" dirty="0"/>
              <a:t>Северные</a:t>
            </a:r>
            <a:r>
              <a:rPr lang="ru-RU" dirty="0"/>
              <a:t>: Мурманск, Архангельск, Дудинка, Игарка, Тикси</a:t>
            </a:r>
          </a:p>
          <a:p>
            <a:pPr marL="0" indent="0">
              <a:buNone/>
            </a:pPr>
            <a:r>
              <a:rPr lang="ru-RU" b="1" i="1" dirty="0"/>
              <a:t>Каспийские</a:t>
            </a:r>
            <a:r>
              <a:rPr lang="ru-RU" dirty="0"/>
              <a:t>: Махачкала, Астрахань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7424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E9617DF-1BA8-452B-A8DB-E5B94A39C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544616"/>
          </a:xfrm>
          <a:solidFill>
            <a:srgbClr val="978169">
              <a:alpha val="40000"/>
            </a:srgb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dirty="0"/>
              <a:t>Речной транспорт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По итогам работы группы учащиеся всего класса наносят на к/к </a:t>
            </a:r>
            <a:r>
              <a:rPr lang="ru-RU" b="1" i="1" dirty="0"/>
              <a:t>Волго-Балтийский путь</a:t>
            </a:r>
            <a:r>
              <a:rPr lang="ru-RU" dirty="0"/>
              <a:t>: Беломорско-Балтийский канал, канал им Москвы, Волго-Донской канал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i="1" dirty="0"/>
              <a:t>Авиационный транспорт и специальные виды транспорта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По итогам работы группы </a:t>
            </a:r>
            <a:r>
              <a:rPr lang="ru-RU" u="dbl" dirty="0"/>
              <a:t>учащиеся всего класса наносят на к/к трубопроводы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Нефтепровод</a:t>
            </a:r>
            <a:r>
              <a:rPr lang="ru-RU" dirty="0"/>
              <a:t> </a:t>
            </a:r>
            <a:r>
              <a:rPr lang="ru-RU" b="1" i="1" dirty="0"/>
              <a:t>«Дружба»</a:t>
            </a:r>
            <a:r>
              <a:rPr lang="ru-RU" dirty="0"/>
              <a:t>: Альметьевск – Самара – Унеча – Мозырь – Брест – дальше страны Восточной и Западной Европы</a:t>
            </a:r>
          </a:p>
          <a:p>
            <a:pPr marL="0" indent="0">
              <a:buNone/>
            </a:pPr>
            <a:r>
              <a:rPr lang="ru-RU" b="1" i="1" dirty="0"/>
              <a:t>Газопроводы</a:t>
            </a:r>
            <a:r>
              <a:rPr lang="ru-RU" dirty="0"/>
              <a:t>: Уренгой – Помары – Ужгород  (крупнейшая в мире система газопроводов); Северный поток: от Выборга по дну Балтийского моря до Грайфсвальда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8281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E595FC4-D803-43B5-8C05-5CEC4CEE5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048672"/>
          </a:xfrm>
          <a:solidFill>
            <a:srgbClr val="978169">
              <a:alpha val="40000"/>
            </a:srgb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dirty="0"/>
              <a:t>Автомобильный транспорт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По итогам работы группы учащиеся всего класса записывают в тетрадь:</a:t>
            </a:r>
          </a:p>
          <a:p>
            <a:pPr marL="0" indent="0">
              <a:buNone/>
            </a:pPr>
            <a:r>
              <a:rPr lang="ru-RU" b="1" i="1" dirty="0"/>
              <a:t>По протяженности </a:t>
            </a:r>
            <a:r>
              <a:rPr lang="ru-RU" dirty="0"/>
              <a:t>автомобильных дорог в мировой транспортной сети распределение стран: США (6,5 млн км), Индия (3,3), Бразилия (1,7), Япония (1,2), а также в первую десятку входят Германия, Италия, Франция, Великобритания, Россия, Канада.</a:t>
            </a:r>
          </a:p>
          <a:p>
            <a:pPr marL="0" indent="0">
              <a:buNone/>
            </a:pPr>
            <a:r>
              <a:rPr lang="ru-RU" b="1" i="1" dirty="0"/>
              <a:t>Показатель автомобилизации</a:t>
            </a:r>
            <a:r>
              <a:rPr lang="ru-RU" dirty="0"/>
              <a:t> – количество легковых автомобилей, приходящихся в среднем на 1000 жителей: США (более 600 автомобилей); во многих странах Западной Европы, в Канаде, Австралии, Японии  приходится от 300 до 500 автомобилей, в России примерно 100, в Китае – всего 3.</a:t>
            </a:r>
          </a:p>
          <a:p>
            <a:pPr marL="0" indent="0">
              <a:buNone/>
            </a:pPr>
            <a:r>
              <a:rPr lang="ru-RU" dirty="0"/>
              <a:t> 1. США – 756, 2. Люксембург – 686, 3. Малайзия – 641, 4. Австрия – 619, 5. Мальта – 607,</a:t>
            </a:r>
          </a:p>
          <a:p>
            <a:pPr marL="0" indent="0">
              <a:buNone/>
            </a:pPr>
            <a:r>
              <a:rPr lang="ru-RU" dirty="0"/>
              <a:t> 6. Италия – 566, 7. Франция – 565, 8. Канада – 563, 9. Нов Зеландия – 560, 10. Австрия – 558;        11. Япония – 543,  14. Германия – 510,        53. Россия – 156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9961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Занятие «Прогноз численности  населения стран мира»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59" y="946448"/>
            <a:ext cx="820891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6288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3008313" cy="2939926"/>
          </a:xfrm>
        </p:spPr>
        <p:txBody>
          <a:bodyPr>
            <a:noAutofit/>
          </a:bodyPr>
          <a:lstStyle/>
          <a:p>
            <a:r>
              <a:rPr lang="ru-RU" sz="2800" dirty="0"/>
              <a:t>Соотношение рождаемости (на 1000 жит) и смертности (на 1000 жит)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273050"/>
            <a:ext cx="4834880" cy="58531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i="1" dirty="0"/>
              <a:t>                            рож    смет</a:t>
            </a:r>
            <a:endParaRPr lang="ru-RU" sz="1600" b="1" dirty="0"/>
          </a:p>
          <a:p>
            <a:pPr marL="0" indent="0">
              <a:buNone/>
            </a:pPr>
            <a:r>
              <a:rPr lang="ru-RU" sz="1600" b="1" dirty="0"/>
              <a:t>Бангладеш        24.7        8.6</a:t>
            </a:r>
          </a:p>
          <a:p>
            <a:pPr marL="0" indent="0">
              <a:buNone/>
            </a:pPr>
            <a:r>
              <a:rPr lang="ru-RU" sz="1600" b="1" dirty="0"/>
              <a:t>Бразилия           18.4        9.3</a:t>
            </a:r>
          </a:p>
          <a:p>
            <a:pPr marL="0" indent="0">
              <a:buNone/>
            </a:pPr>
            <a:r>
              <a:rPr lang="ru-RU" sz="1600" b="1" dirty="0"/>
              <a:t>Вьетнам            17.7        6.2</a:t>
            </a:r>
          </a:p>
          <a:p>
            <a:pPr marL="0" indent="0">
              <a:buNone/>
            </a:pPr>
            <a:r>
              <a:rPr lang="ru-RU" sz="1600" b="1" dirty="0"/>
              <a:t>Египет               25.4       7.7</a:t>
            </a:r>
          </a:p>
          <a:p>
            <a:pPr marL="0" indent="0">
              <a:buNone/>
            </a:pPr>
            <a:r>
              <a:rPr lang="ru-RU" sz="1600" b="1" dirty="0"/>
              <a:t>Индия                21.7       8.7</a:t>
            </a:r>
          </a:p>
          <a:p>
            <a:pPr marL="0" indent="0">
              <a:buNone/>
            </a:pPr>
            <a:r>
              <a:rPr lang="ru-RU" sz="1600" b="1" dirty="0"/>
              <a:t>Индонезия        18.8       6.3</a:t>
            </a:r>
          </a:p>
          <a:p>
            <a:pPr marL="0" indent="0">
              <a:buNone/>
            </a:pPr>
            <a:r>
              <a:rPr lang="ru-RU" sz="1600" b="1" dirty="0"/>
              <a:t>Ирак                  30.9       6.2</a:t>
            </a:r>
          </a:p>
          <a:p>
            <a:pPr marL="0" indent="0">
              <a:buNone/>
            </a:pPr>
            <a:r>
              <a:rPr lang="ru-RU" sz="1600" b="1" dirty="0"/>
              <a:t>Китай                14.0       6.7</a:t>
            </a:r>
          </a:p>
          <a:p>
            <a:pPr marL="0" indent="0">
              <a:buNone/>
            </a:pPr>
            <a:r>
              <a:rPr lang="ru-RU" sz="1600" b="1" dirty="0"/>
              <a:t>Конго (ДРК)     42.6     15.1</a:t>
            </a:r>
          </a:p>
          <a:p>
            <a:pPr marL="0" indent="0">
              <a:buNone/>
            </a:pPr>
            <a:r>
              <a:rPr lang="ru-RU" sz="1600" b="1" dirty="0"/>
              <a:t>Мексика            19.7       5.0</a:t>
            </a:r>
          </a:p>
          <a:p>
            <a:pPr marL="0" indent="0">
              <a:buNone/>
            </a:pPr>
            <a:r>
              <a:rPr lang="ru-RU" sz="1600" b="1" dirty="0"/>
              <a:t>Нигерия             36.6     13.9</a:t>
            </a:r>
          </a:p>
          <a:p>
            <a:pPr marL="0" indent="0">
              <a:buNone/>
            </a:pPr>
            <a:r>
              <a:rPr lang="ru-RU" sz="1600" b="1" dirty="0"/>
              <a:t>Пакистан           25.9      9.3</a:t>
            </a:r>
          </a:p>
          <a:p>
            <a:pPr marL="0" indent="0">
              <a:buNone/>
            </a:pPr>
            <a:r>
              <a:rPr lang="ru-RU" sz="1600" b="1" dirty="0"/>
              <a:t>Россия               12.4     14.2</a:t>
            </a:r>
          </a:p>
          <a:p>
            <a:pPr marL="0" indent="0">
              <a:buNone/>
            </a:pPr>
            <a:r>
              <a:rPr lang="ru-RU" sz="1600" b="1" dirty="0"/>
              <a:t>США                  13.8      8.8</a:t>
            </a:r>
          </a:p>
          <a:p>
            <a:pPr marL="0" indent="0">
              <a:buNone/>
            </a:pPr>
            <a:r>
              <a:rPr lang="ru-RU" sz="1600" b="1" dirty="0" err="1"/>
              <a:t>Тайланд</a:t>
            </a:r>
            <a:r>
              <a:rPr lang="ru-RU" sz="1600" b="1" dirty="0"/>
              <a:t>             13.4      7.5</a:t>
            </a:r>
          </a:p>
          <a:p>
            <a:pPr marL="0" indent="0">
              <a:buNone/>
            </a:pPr>
            <a:r>
              <a:rPr lang="ru-RU" sz="1600" b="1" dirty="0"/>
              <a:t>Турция               18.7      5.9</a:t>
            </a:r>
          </a:p>
          <a:p>
            <a:pPr marL="0" indent="0">
              <a:buNone/>
            </a:pPr>
            <a:r>
              <a:rPr lang="ru-RU" sz="1600" b="1" dirty="0"/>
              <a:t>Филиппины       26.1      6.0</a:t>
            </a:r>
          </a:p>
          <a:p>
            <a:pPr marL="0" indent="0">
              <a:buNone/>
            </a:pPr>
            <a:r>
              <a:rPr lang="ru-RU" sz="1600" b="1" dirty="0"/>
              <a:t>ФРГ                      8.1    10.4</a:t>
            </a:r>
          </a:p>
          <a:p>
            <a:pPr marL="0" indent="0">
              <a:buNone/>
            </a:pPr>
            <a:r>
              <a:rPr lang="ru-RU" sz="1600" b="1" dirty="0"/>
              <a:t>Эфиопия            43.7    17.8</a:t>
            </a:r>
          </a:p>
          <a:p>
            <a:pPr marL="0" indent="0">
              <a:buNone/>
            </a:pPr>
            <a:r>
              <a:rPr lang="ru-RU" sz="1600" b="1" dirty="0"/>
              <a:t>Япония                 7.8     8.3</a:t>
            </a:r>
          </a:p>
        </p:txBody>
      </p:sp>
    </p:spTree>
    <p:extLst>
      <p:ext uri="{BB962C8B-B14F-4D97-AF65-F5344CB8AC3E}">
        <p14:creationId xmlns:p14="http://schemas.microsoft.com/office/powerpoint/2010/main" val="38534992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360040"/>
          </a:xfrm>
        </p:spPr>
        <p:txBody>
          <a:bodyPr>
            <a:noAutofit/>
          </a:bodyPr>
          <a:lstStyle/>
          <a:p>
            <a:r>
              <a:rPr lang="ru-RU" sz="1800" b="1" dirty="0"/>
              <a:t>Численность населения крупнейших стран мира, 2050 г (прогноз), млн чел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61206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/>
              <a:t>1. Индия                      1529</a:t>
            </a:r>
          </a:p>
          <a:p>
            <a:pPr marL="0" indent="0" algn="ctr">
              <a:buNone/>
            </a:pPr>
            <a:r>
              <a:rPr lang="ru-RU" sz="2000" dirty="0"/>
              <a:t>2. Китай                       1478</a:t>
            </a:r>
          </a:p>
          <a:p>
            <a:pPr marL="0" indent="0" algn="ctr">
              <a:buNone/>
            </a:pPr>
            <a:r>
              <a:rPr lang="ru-RU" sz="2000" dirty="0"/>
              <a:t>3. Пакистан                  349</a:t>
            </a:r>
          </a:p>
          <a:p>
            <a:pPr marL="0" indent="0" algn="ctr">
              <a:buNone/>
            </a:pPr>
            <a:r>
              <a:rPr lang="ru-RU" sz="2000" dirty="0"/>
              <a:t>4. США                         348</a:t>
            </a:r>
          </a:p>
          <a:p>
            <a:pPr marL="0" indent="0" algn="ctr">
              <a:buNone/>
            </a:pPr>
            <a:r>
              <a:rPr lang="ru-RU" sz="2000" dirty="0"/>
              <a:t>5. Индонезия                346</a:t>
            </a:r>
          </a:p>
          <a:p>
            <a:pPr marL="0" indent="0" algn="ctr">
              <a:buNone/>
            </a:pPr>
            <a:r>
              <a:rPr lang="ru-RU" sz="2000" dirty="0"/>
              <a:t>6. Нигерия                    312</a:t>
            </a:r>
          </a:p>
          <a:p>
            <a:pPr marL="0" indent="0" algn="ctr">
              <a:buNone/>
            </a:pPr>
            <a:r>
              <a:rPr lang="ru-RU" sz="2000" dirty="0"/>
              <a:t>7. Бразилия                   244</a:t>
            </a:r>
          </a:p>
          <a:p>
            <a:pPr marL="0" indent="0" algn="ctr">
              <a:buNone/>
            </a:pPr>
            <a:r>
              <a:rPr lang="ru-RU" sz="2000" dirty="0"/>
              <a:t>8. Бангладеш                213</a:t>
            </a:r>
          </a:p>
          <a:p>
            <a:pPr marL="0" indent="0" algn="ctr">
              <a:buNone/>
            </a:pPr>
            <a:r>
              <a:rPr lang="ru-RU" sz="2000" dirty="0"/>
              <a:t>9. Эфиопия                   170</a:t>
            </a:r>
          </a:p>
          <a:p>
            <a:pPr marL="0" indent="0" algn="ctr">
              <a:buNone/>
            </a:pPr>
            <a:r>
              <a:rPr lang="ru-RU" sz="2000" dirty="0"/>
              <a:t>10. Конго (ДРК)           160</a:t>
            </a:r>
          </a:p>
          <a:p>
            <a:pPr marL="0" indent="0" algn="ctr">
              <a:buNone/>
            </a:pPr>
            <a:r>
              <a:rPr lang="ru-RU" sz="2000" dirty="0"/>
              <a:t>11. Мексика                  147</a:t>
            </a:r>
          </a:p>
          <a:p>
            <a:pPr marL="0" indent="0" algn="ctr">
              <a:buNone/>
            </a:pPr>
            <a:r>
              <a:rPr lang="ru-RU" sz="2000" dirty="0"/>
              <a:t>12. Филиппины            131</a:t>
            </a:r>
          </a:p>
          <a:p>
            <a:pPr marL="0" indent="0" algn="ctr">
              <a:buNone/>
            </a:pPr>
            <a:r>
              <a:rPr lang="ru-RU" sz="2000" dirty="0"/>
              <a:t>13. Вьетнам                  127</a:t>
            </a:r>
          </a:p>
          <a:p>
            <a:pPr marL="0" indent="0" algn="ctr">
              <a:buNone/>
            </a:pPr>
            <a:r>
              <a:rPr lang="ru-RU" sz="2000" u="sng" dirty="0"/>
              <a:t>14. Россия                     122</a:t>
            </a:r>
            <a:endParaRPr lang="ru-RU" sz="2000" dirty="0"/>
          </a:p>
          <a:p>
            <a:pPr marL="0" indent="0" algn="ctr">
              <a:buNone/>
            </a:pPr>
            <a:r>
              <a:rPr lang="ru-RU" sz="1800" dirty="0"/>
              <a:t>15. Иран                        115</a:t>
            </a:r>
          </a:p>
          <a:p>
            <a:pPr marL="0" indent="0" algn="ctr">
              <a:buNone/>
            </a:pPr>
            <a:r>
              <a:rPr lang="ru-RU" sz="1800" dirty="0"/>
              <a:t>16. Египет                     115</a:t>
            </a:r>
          </a:p>
          <a:p>
            <a:pPr marL="0" indent="0" algn="ctr">
              <a:buNone/>
            </a:pPr>
            <a:r>
              <a:rPr lang="ru-RU" sz="1800" dirty="0"/>
              <a:t>17. Япония                    105</a:t>
            </a:r>
          </a:p>
          <a:p>
            <a:pPr marL="0" indent="0" algn="ctr">
              <a:buNone/>
            </a:pPr>
            <a:r>
              <a:rPr lang="ru-RU" sz="1800" dirty="0"/>
              <a:t>18. Турция                     101 </a:t>
            </a:r>
          </a:p>
          <a:p>
            <a:pPr marL="0" indent="0" algn="ctr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3537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664"/>
            <a:ext cx="8784976" cy="5721499"/>
          </a:xfrm>
          <a:solidFill>
            <a:srgbClr val="978169">
              <a:alpha val="40000"/>
            </a:srgb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   Чтобы обеспечить всестороннее развитие школьников  необходимо организовать их участие в </a:t>
            </a:r>
            <a:r>
              <a:rPr lang="ru-RU" sz="3600" b="1" dirty="0"/>
              <a:t>разнообразных видах деятельности.</a:t>
            </a:r>
          </a:p>
          <a:p>
            <a:pPr marL="0" indent="0">
              <a:buNone/>
            </a:pPr>
            <a:r>
              <a:rPr lang="ru-RU" sz="3600" dirty="0"/>
              <a:t>    Учебный процесс представляет собой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600" dirty="0"/>
              <a:t>   взаимодействие,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600" dirty="0"/>
              <a:t>   решение коммуникативных (проблемных) задач</a:t>
            </a:r>
          </a:p>
        </p:txBody>
      </p:sp>
    </p:spTree>
    <p:extLst>
      <p:ext uri="{BB962C8B-B14F-4D97-AF65-F5344CB8AC3E}">
        <p14:creationId xmlns:p14="http://schemas.microsoft.com/office/powerpoint/2010/main" val="151889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/>
              <a:t>Структура урока по ТДМ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00600"/>
          </a:xfrm>
          <a:solidFill>
            <a:srgbClr val="978169">
              <a:alpha val="40000"/>
            </a:srgbClr>
          </a:solidFill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Мотивация (самоопределение) к учебной деятельности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Актуализация и фиксирование индивидуального затруднения в пробном действии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Выявление места и причины затруднения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Построение проекта по выходу из затруднения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Реализация построенного проекта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Первичное закрепление с проговариванием во внешней речи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Самостоятельная работа с самопроверкой по эталону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Включение в систему знаний и повторение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Рефлексия учебной деятельности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00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Уроки деятельностной направленности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  <a:solidFill>
            <a:srgbClr val="978169">
              <a:alpha val="40000"/>
            </a:srgb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b="1" dirty="0"/>
              <a:t>Урок открытия нового знания</a:t>
            </a:r>
          </a:p>
          <a:p>
            <a:pPr marL="0" indent="0">
              <a:buNone/>
            </a:pPr>
            <a:r>
              <a:rPr lang="ru-RU" b="1" i="1" dirty="0" err="1"/>
              <a:t>Деятельностная</a:t>
            </a:r>
            <a:r>
              <a:rPr lang="ru-RU" b="1" i="1" dirty="0"/>
              <a:t> цель: </a:t>
            </a:r>
            <a:r>
              <a:rPr lang="ru-RU" dirty="0"/>
              <a:t>формирование у учащихся способностей к самостоятельному построению новых способов действия на основе метода рефлексивной самоорганизации</a:t>
            </a:r>
          </a:p>
          <a:p>
            <a:pPr marL="0" indent="0">
              <a:buNone/>
            </a:pPr>
            <a:r>
              <a:rPr lang="ru-RU" b="1" i="1" dirty="0"/>
              <a:t>Образовательная цель:</a:t>
            </a:r>
            <a:r>
              <a:rPr lang="ru-RU" dirty="0"/>
              <a:t> расширение понятийной базы по учебному предмету за счет включения в нее новых элементов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144777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624736"/>
          </a:xfrm>
          <a:solidFill>
            <a:srgbClr val="978169">
              <a:alpha val="40000"/>
            </a:srgbClr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600" b="1" dirty="0"/>
              <a:t>Урок рефлексии</a:t>
            </a:r>
          </a:p>
          <a:p>
            <a:pPr marL="0" indent="0">
              <a:buNone/>
            </a:pPr>
            <a:r>
              <a:rPr lang="ru-RU" sz="2600" b="1" i="1" dirty="0" err="1"/>
              <a:t>Деятельностная</a:t>
            </a:r>
            <a:r>
              <a:rPr lang="ru-RU" sz="2600" b="1" i="1" dirty="0"/>
              <a:t> цель:</a:t>
            </a:r>
            <a:r>
              <a:rPr lang="ru-RU" sz="2600" dirty="0"/>
              <a:t> формирование у учащихся способностей к самостоятельному выявлению и исправлению своих ошибок на основе рефлексии коррекционно-контрольного типа</a:t>
            </a:r>
          </a:p>
          <a:p>
            <a:pPr marL="0" indent="0">
              <a:buNone/>
            </a:pPr>
            <a:r>
              <a:rPr lang="ru-RU" sz="2600" b="1" i="1" dirty="0"/>
              <a:t>Образовательная цель:</a:t>
            </a:r>
            <a:r>
              <a:rPr lang="ru-RU" sz="2600" dirty="0"/>
              <a:t> коррекция и тренинг изученных способов действия – понятий, алгоритмов и т.п.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600" b="1" dirty="0"/>
              <a:t>Урок обобщения и систематизации знаний.</a:t>
            </a:r>
          </a:p>
          <a:p>
            <a:pPr marL="0" indent="0">
              <a:buNone/>
            </a:pPr>
            <a:r>
              <a:rPr lang="ru-RU" sz="2600" b="1" i="1" dirty="0"/>
              <a:t>Деятельностная цель:</a:t>
            </a:r>
            <a:r>
              <a:rPr lang="ru-RU" sz="2600" dirty="0"/>
              <a:t> формирование у  учащихся способностей к структурированию и систематизации изучаемого предметного содержания.</a:t>
            </a:r>
          </a:p>
          <a:p>
            <a:pPr marL="0" indent="0">
              <a:buNone/>
            </a:pPr>
            <a:r>
              <a:rPr lang="ru-RU" sz="2600" b="1" i="1" dirty="0"/>
              <a:t>Образовательная цель: </a:t>
            </a:r>
            <a:r>
              <a:rPr lang="ru-RU" sz="2600" dirty="0"/>
              <a:t>Систематизация учебного материала и выявление логики развития содержательно-методических линий уроков.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600" b="1" dirty="0"/>
              <a:t>Урок развивающего контроля</a:t>
            </a:r>
          </a:p>
          <a:p>
            <a:pPr marL="0" indent="0">
              <a:buNone/>
            </a:pPr>
            <a:r>
              <a:rPr lang="ru-RU" sz="2600" b="1" i="1" dirty="0"/>
              <a:t>Деятельностная цель:</a:t>
            </a:r>
            <a:r>
              <a:rPr lang="ru-RU" sz="2600" dirty="0"/>
              <a:t> формирование у учащихся способностей к осуществлению контрольной функции.</a:t>
            </a:r>
          </a:p>
          <a:p>
            <a:pPr marL="0" indent="0">
              <a:buNone/>
            </a:pPr>
            <a:r>
              <a:rPr lang="ru-RU" sz="2600" b="1" i="1" dirty="0"/>
              <a:t>Образовательная цель: </a:t>
            </a:r>
            <a:r>
              <a:rPr lang="ru-RU" sz="2600" dirty="0"/>
              <a:t>контроль и самоконтроль изученных понятий и алгоритмов</a:t>
            </a:r>
            <a:endParaRPr lang="ru-RU" sz="2600" b="1" i="1" dirty="0"/>
          </a:p>
          <a:p>
            <a:pPr marL="0" indent="0">
              <a:buNone/>
            </a:pPr>
            <a:endParaRPr lang="ru-RU" sz="2600" b="1" i="1" dirty="0"/>
          </a:p>
          <a:p>
            <a:pPr marL="0" indent="0">
              <a:buNone/>
            </a:pP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080917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147248" cy="5112567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Действия субъекта</a:t>
            </a:r>
          </a:p>
          <a:p>
            <a:pPr marL="0" indent="0">
              <a:buNone/>
            </a:pPr>
            <a:r>
              <a:rPr lang="ru-RU" b="1" dirty="0"/>
              <a:t>        целеполагание</a:t>
            </a:r>
          </a:p>
          <a:p>
            <a:pPr marL="0" indent="0">
              <a:buNone/>
            </a:pPr>
            <a:r>
              <a:rPr lang="ru-RU" b="1" dirty="0"/>
              <a:t>            программирование </a:t>
            </a:r>
          </a:p>
          <a:p>
            <a:pPr marL="0" indent="0">
              <a:buNone/>
            </a:pPr>
            <a:r>
              <a:rPr lang="ru-RU" b="1" dirty="0"/>
              <a:t>                    планирование</a:t>
            </a:r>
          </a:p>
          <a:p>
            <a:pPr marL="0" indent="0">
              <a:buNone/>
            </a:pPr>
            <a:r>
              <a:rPr lang="ru-RU" b="1" dirty="0"/>
              <a:t>                             контроль</a:t>
            </a:r>
          </a:p>
          <a:p>
            <a:pPr marL="0" indent="0">
              <a:buNone/>
            </a:pPr>
            <a:r>
              <a:rPr lang="ru-RU" b="1" dirty="0"/>
              <a:t>                                  оценивание</a:t>
            </a:r>
          </a:p>
        </p:txBody>
      </p:sp>
    </p:spTree>
    <p:extLst>
      <p:ext uri="{BB962C8B-B14F-4D97-AF65-F5344CB8AC3E}">
        <p14:creationId xmlns:p14="http://schemas.microsoft.com/office/powerpoint/2010/main" val="1962319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784976" cy="5112568"/>
          </a:xfrm>
          <a:solidFill>
            <a:srgbClr val="978169">
              <a:alpha val="40000"/>
            </a:srgb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3600" dirty="0"/>
              <a:t>Принцип деятельности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600" dirty="0"/>
              <a:t>Принцип непрерывности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600" dirty="0"/>
              <a:t>Принцип целостности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600" dirty="0"/>
              <a:t>Принцип </a:t>
            </a:r>
            <a:r>
              <a:rPr lang="ru-RU" sz="3600" dirty="0" err="1"/>
              <a:t>мимникса</a:t>
            </a:r>
            <a:endParaRPr lang="ru-RU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3600" dirty="0"/>
              <a:t>Принцип психологической комфортности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600" dirty="0"/>
              <a:t>Принцип вариативности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600" dirty="0"/>
              <a:t>Принцип творчества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17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1554</Words>
  <Application>Microsoft Office PowerPoint</Application>
  <PresentationFormat>Экран (4:3)</PresentationFormat>
  <Paragraphs>270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Технология деятельностного подхода как условие успешной реализации стандартов второго поколения</vt:lpstr>
      <vt:lpstr>Презентация PowerPoint</vt:lpstr>
      <vt:lpstr>Презентация PowerPoint</vt:lpstr>
      <vt:lpstr>Презентация PowerPoint</vt:lpstr>
      <vt:lpstr>Структура урока по ТДМ</vt:lpstr>
      <vt:lpstr>Уроки деятельностной направленности</vt:lpstr>
      <vt:lpstr>Презентация PowerPoint</vt:lpstr>
      <vt:lpstr>Презентация PowerPoint</vt:lpstr>
      <vt:lpstr>Презентация PowerPoint</vt:lpstr>
      <vt:lpstr>Уровни педагогической компетентности или квалификация учителя</vt:lpstr>
      <vt:lpstr>Уровни педагогической компетентности</vt:lpstr>
      <vt:lpstr>Презентация PowerPoint</vt:lpstr>
      <vt:lpstr>Презентация PowerPoint</vt:lpstr>
      <vt:lpstr>Презентация PowerPoint</vt:lpstr>
      <vt:lpstr>Показать жилкование листьев с помощью одноклассников</vt:lpstr>
      <vt:lpstr>Прогнозирование погоды, 5 кл</vt:lpstr>
      <vt:lpstr>Презентация PowerPoint</vt:lpstr>
      <vt:lpstr>Варианты работы по теме 7-ого класса  «Страны материков»</vt:lpstr>
      <vt:lpstr>Презентация PowerPoint</vt:lpstr>
      <vt:lpstr>Южная Америка</vt:lpstr>
      <vt:lpstr>Презентация PowerPoint</vt:lpstr>
      <vt:lpstr>Презентация PowerPoint</vt:lpstr>
      <vt:lpstr>Северная Америка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Транспорт России</vt:lpstr>
      <vt:lpstr>Презентация PowerPoint</vt:lpstr>
      <vt:lpstr>Презентация PowerPoint</vt:lpstr>
      <vt:lpstr>Презентация PowerPoint</vt:lpstr>
      <vt:lpstr>Занятие «Прогноз численности  населения стран мира»</vt:lpstr>
      <vt:lpstr>Соотношение рождаемости (на 1000 жит) и смертности (на 1000 жит) </vt:lpstr>
      <vt:lpstr>Численность населения крупнейших стран мира, 2050 г (прогноз), млн чел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деятельностного подхода средствами школьной географии</dc:title>
  <dc:creator>USER</dc:creator>
  <cp:lastModifiedBy>Пользователь</cp:lastModifiedBy>
  <cp:revision>25</cp:revision>
  <dcterms:created xsi:type="dcterms:W3CDTF">2013-02-27T13:54:04Z</dcterms:created>
  <dcterms:modified xsi:type="dcterms:W3CDTF">2017-08-16T12:28:35Z</dcterms:modified>
</cp:coreProperties>
</file>