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4" r:id="rId2"/>
    <p:sldId id="334" r:id="rId3"/>
    <p:sldId id="337" r:id="rId4"/>
    <p:sldId id="320" r:id="rId5"/>
    <p:sldId id="336" r:id="rId6"/>
    <p:sldId id="321" r:id="rId7"/>
    <p:sldId id="325" r:id="rId8"/>
    <p:sldId id="323" r:id="rId9"/>
    <p:sldId id="339" r:id="rId10"/>
    <p:sldId id="342" r:id="rId11"/>
    <p:sldId id="341" r:id="rId12"/>
    <p:sldId id="343" r:id="rId13"/>
    <p:sldId id="332" r:id="rId14"/>
    <p:sldId id="34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7AB0"/>
    <a:srgbClr val="0D395F"/>
    <a:srgbClr val="E2F5FA"/>
    <a:srgbClr val="FF66FF"/>
    <a:srgbClr val="E2EDFA"/>
    <a:srgbClr val="CCE9F6"/>
    <a:srgbClr val="FFFFFF"/>
    <a:srgbClr val="800000"/>
    <a:srgbClr val="B3E4D6"/>
    <a:srgbClr val="61A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9" autoAdjust="0"/>
    <p:restoredTop sz="95027" autoAdjust="0"/>
  </p:normalViewPr>
  <p:slideViewPr>
    <p:cSldViewPr>
      <p:cViewPr>
        <p:scale>
          <a:sx n="78" d="100"/>
          <a:sy n="78" d="100"/>
        </p:scale>
        <p:origin x="-1194" y="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4_&#1045;&#1043;&#1069;_&#1054;&#1043;&#1069;_&#1054;&#1083;&#1080;&#1084;&#1087;&#1080;&#1072;&#1076;&#1099;\0_&#1056;&#1077;&#1079;&#1091;&#1083;&#1100;&#1090;&#1072;&#1090;&#1099;%20&#1057;&#1084;&#1086;&#1083;&#1077;&#1085;&#1089;&#1082;&#1086;&#1081;%20&#1086;&#1073;&#1083;&#1072;&#1089;&#1090;&#1080;\5_&#1048;_%202012-2015-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4_&#1045;&#1043;&#1069;_&#1054;&#1043;&#1069;_&#1054;&#1083;&#1080;&#1084;&#1087;&#1080;&#1072;&#1076;&#1099;\0_&#1056;&#1077;&#1079;&#1091;&#1083;&#1100;&#1090;&#1072;&#1090;&#1099;%20&#1057;&#1084;&#1086;&#1083;&#1077;&#1085;&#1089;&#1082;&#1086;&#1081;%20&#1086;&#1073;&#1083;&#1072;&#1089;&#1090;&#1080;\5_&#1048;_%202012-2015-2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4_&#1045;&#1043;&#1069;_&#1054;&#1043;&#1069;_&#1054;&#1083;&#1080;&#1084;&#1087;&#1080;&#1072;&#1076;&#1099;\0_&#1056;&#1077;&#1079;&#1091;&#1083;&#1100;&#1090;&#1072;&#1090;&#1099;%20&#1057;&#1084;&#1086;&#1083;&#1077;&#1085;&#1089;&#1082;&#1086;&#1081;%20&#1086;&#1073;&#1083;&#1072;&#1089;&#1090;&#1080;\&#1054;&#1043;&#1069;%202012-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4_&#1045;&#1043;&#1069;_&#1054;&#1043;&#1069;_&#1054;&#1083;&#1080;&#1084;&#1087;&#1080;&#1072;&#1076;&#1099;\0_&#1056;&#1077;&#1079;&#1091;&#1083;&#1100;&#1090;&#1072;&#1090;&#1099;%20&#1057;&#1084;&#1086;&#1083;&#1077;&#1085;&#1089;&#1082;&#1086;&#1081;%20&#1086;&#1073;&#1083;&#1072;&#1089;&#1090;&#1080;\&#1054;&#1043;&#1069;%202012-2016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4_&#1045;&#1043;&#1069;_&#1054;&#1043;&#1069;_&#1054;&#1083;&#1080;&#1084;&#1087;&#1080;&#1072;&#1076;&#1099;\0_&#1056;&#1077;&#1079;&#1091;&#1083;&#1100;&#1090;&#1072;&#1090;&#1099;%20&#1057;&#1084;&#1086;&#1083;&#1077;&#1085;&#1089;&#1082;&#1086;&#1081;%20&#1086;&#1073;&#1083;&#1072;&#1089;&#1090;&#1080;\5_&#1048;_%202012-2015-2.xls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4_&#1045;&#1043;&#1069;_&#1054;&#1043;&#1069;_&#1054;&#1083;&#1080;&#1084;&#1087;&#1080;&#1072;&#1076;&#1099;\0_&#1056;&#1077;&#1079;&#1091;&#1083;&#1100;&#1090;&#1072;&#1090;&#1099;%20&#1057;&#1084;&#1086;&#1083;&#1077;&#1085;&#1089;&#1082;&#1086;&#1081;%20&#1086;&#1073;&#1083;&#1072;&#1089;&#1090;&#1080;\&#1054;&#1043;&#1069;%202012-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4_&#1045;&#1043;&#1069;_&#1054;&#1043;&#1069;_&#1054;&#1083;&#1080;&#1084;&#1087;&#1080;&#1072;&#1076;&#1099;\0_&#1056;&#1077;&#1079;&#1091;&#1083;&#1100;&#1090;&#1072;&#1090;&#1099;%20&#1057;&#1084;&#1086;&#1083;&#1077;&#1085;&#1089;&#1082;&#1086;&#1081;%20&#1086;&#1073;&#1083;&#1072;&#1089;&#1090;&#1080;\5_&#1048;_%202012-2015-2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4_&#1045;&#1043;&#1069;_&#1054;&#1043;&#1069;_&#1054;&#1083;&#1080;&#1084;&#1087;&#1080;&#1072;&#1076;&#1099;\0_&#1056;&#1077;&#1079;&#1091;&#1083;&#1100;&#1090;&#1072;&#1090;&#1099;%20&#1057;&#1084;&#1086;&#1083;&#1077;&#1085;&#1089;&#1082;&#1086;&#1081;%20&#1086;&#1073;&#1083;&#1072;&#1089;&#1090;&#1080;\&#1054;&#1043;&#1069;%202012-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dirty="0"/>
              <a:t>Сдавало ЕГЭ, </a:t>
            </a:r>
            <a:r>
              <a:rPr lang="ru-RU" dirty="0" smtClean="0"/>
              <a:t>кол-во </a:t>
            </a:r>
            <a:r>
              <a:rPr lang="ru-RU" dirty="0"/>
              <a:t>обучающихся</a:t>
            </a:r>
          </a:p>
        </c:rich>
      </c:tx>
      <c:layout/>
      <c:overlay val="0"/>
      <c:spPr>
        <a:ln>
          <a:solidFill>
            <a:schemeClr val="bg1">
              <a:lumMod val="95000"/>
            </a:schemeClr>
          </a:solidFill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dLbls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'2012-2016'!$B$2:$G$2</c:f>
              <c:strCache>
                <c:ptCount val="6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2015 г.</c:v>
                </c:pt>
                <c:pt idx="4">
                  <c:v>2016 г.</c:v>
                </c:pt>
                <c:pt idx="5">
                  <c:v>2017 г.</c:v>
                </c:pt>
              </c:strCache>
            </c:strRef>
          </c:cat>
          <c:val>
            <c:numRef>
              <c:f>'2012-2016'!$B$3:$G$3</c:f>
              <c:numCache>
                <c:formatCode>General</c:formatCode>
                <c:ptCount val="6"/>
                <c:pt idx="0">
                  <c:v>315</c:v>
                </c:pt>
                <c:pt idx="1">
                  <c:v>242</c:v>
                </c:pt>
                <c:pt idx="2">
                  <c:v>233</c:v>
                </c:pt>
                <c:pt idx="3">
                  <c:v>167</c:v>
                </c:pt>
                <c:pt idx="4">
                  <c:v>147</c:v>
                </c:pt>
                <c:pt idx="5">
                  <c:v>162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896512"/>
        <c:axId val="205955072"/>
      </c:lineChart>
      <c:catAx>
        <c:axId val="2048965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205955072"/>
        <c:crosses val="autoZero"/>
        <c:auto val="1"/>
        <c:lblAlgn val="ctr"/>
        <c:lblOffset val="100"/>
        <c:noMultiLvlLbl val="0"/>
      </c:catAx>
      <c:valAx>
        <c:axId val="2059550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489651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dirty="0"/>
              <a:t>Средний </a:t>
            </a:r>
            <a:r>
              <a:rPr lang="ru-RU" dirty="0" smtClean="0"/>
              <a:t>балл, ЕГЭ 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21800925925925926"/>
          <c:w val="0.93888888888888888"/>
          <c:h val="0.64881160688247308"/>
        </c:manualLayout>
      </c:layout>
      <c:lineChart>
        <c:grouping val="standard"/>
        <c:varyColors val="0"/>
        <c:ser>
          <c:idx val="0"/>
          <c:order val="0"/>
          <c:dLbls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'2012-2016'!$B$2:$G$2</c:f>
              <c:strCache>
                <c:ptCount val="6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2015 г.</c:v>
                </c:pt>
                <c:pt idx="4">
                  <c:v>2016 г.</c:v>
                </c:pt>
                <c:pt idx="5">
                  <c:v>2017 г.</c:v>
                </c:pt>
              </c:strCache>
            </c:strRef>
          </c:cat>
          <c:val>
            <c:numRef>
              <c:f>'2012-2016'!$B$4:$G$4</c:f>
              <c:numCache>
                <c:formatCode>General</c:formatCode>
                <c:ptCount val="6"/>
                <c:pt idx="0" formatCode="0.00">
                  <c:v>59.2</c:v>
                </c:pt>
                <c:pt idx="1">
                  <c:v>61.31</c:v>
                </c:pt>
                <c:pt idx="2">
                  <c:v>49.7</c:v>
                </c:pt>
                <c:pt idx="3" formatCode="0.0">
                  <c:v>49</c:v>
                </c:pt>
                <c:pt idx="4">
                  <c:v>53.6</c:v>
                </c:pt>
                <c:pt idx="5">
                  <c:v>56.3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395712"/>
        <c:axId val="209397248"/>
      </c:lineChart>
      <c:catAx>
        <c:axId val="2093957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209397248"/>
        <c:crosses val="autoZero"/>
        <c:auto val="1"/>
        <c:lblAlgn val="ctr"/>
        <c:lblOffset val="100"/>
        <c:noMultiLvlLbl val="0"/>
      </c:catAx>
      <c:valAx>
        <c:axId val="209397248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20939571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dirty="0"/>
              <a:t>Сдавало ОГЭ, </a:t>
            </a:r>
            <a:r>
              <a:rPr lang="ru-RU" dirty="0" smtClean="0"/>
              <a:t>кол-во </a:t>
            </a:r>
            <a:r>
              <a:rPr lang="ru-RU" dirty="0"/>
              <a:t>обучающихся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dLbls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'2014-2016'!$C$1:$F$1</c:f>
              <c:strCache>
                <c:ptCount val="4"/>
                <c:pt idx="0">
                  <c:v>2014 г.</c:v>
                </c:pt>
                <c:pt idx="1">
                  <c:v>2015 г.</c:v>
                </c:pt>
                <c:pt idx="2">
                  <c:v>2016 г.</c:v>
                </c:pt>
                <c:pt idx="3">
                  <c:v>2017 г.</c:v>
                </c:pt>
              </c:strCache>
            </c:strRef>
          </c:cat>
          <c:val>
            <c:numRef>
              <c:f>'2014-2016'!$C$2:$F$2</c:f>
              <c:numCache>
                <c:formatCode>General</c:formatCode>
                <c:ptCount val="4"/>
                <c:pt idx="0">
                  <c:v>29</c:v>
                </c:pt>
                <c:pt idx="1">
                  <c:v>76</c:v>
                </c:pt>
                <c:pt idx="2">
                  <c:v>710</c:v>
                </c:pt>
                <c:pt idx="3">
                  <c:v>1094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13632"/>
        <c:axId val="209415168"/>
      </c:lineChart>
      <c:catAx>
        <c:axId val="2094136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209415168"/>
        <c:crosses val="autoZero"/>
        <c:auto val="1"/>
        <c:lblAlgn val="ctr"/>
        <c:lblOffset val="100"/>
        <c:noMultiLvlLbl val="0"/>
      </c:catAx>
      <c:valAx>
        <c:axId val="2094151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941363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/>
              <a:t>Средний балл, ОГЭ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dLbls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'2014-2016'!$C$1:$F$1</c:f>
              <c:strCache>
                <c:ptCount val="4"/>
                <c:pt idx="0">
                  <c:v>2014 г.</c:v>
                </c:pt>
                <c:pt idx="1">
                  <c:v>2015 г.</c:v>
                </c:pt>
                <c:pt idx="2">
                  <c:v>2016 г.</c:v>
                </c:pt>
                <c:pt idx="3">
                  <c:v>2017 г.</c:v>
                </c:pt>
              </c:strCache>
            </c:strRef>
          </c:cat>
          <c:val>
            <c:numRef>
              <c:f>'2014-2016'!$C$4:$F$4</c:f>
              <c:numCache>
                <c:formatCode>0.0</c:formatCode>
                <c:ptCount val="4"/>
                <c:pt idx="0">
                  <c:v>3.6206896551724137</c:v>
                </c:pt>
                <c:pt idx="1">
                  <c:v>4.1578947368421053</c:v>
                </c:pt>
                <c:pt idx="2">
                  <c:v>3.5676056338028168</c:v>
                </c:pt>
                <c:pt idx="3">
                  <c:v>3.7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43840"/>
        <c:axId val="207819520"/>
      </c:lineChart>
      <c:catAx>
        <c:axId val="2094438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207819520"/>
        <c:crosses val="autoZero"/>
        <c:auto val="1"/>
        <c:lblAlgn val="ctr"/>
        <c:lblOffset val="100"/>
        <c:noMultiLvlLbl val="0"/>
      </c:catAx>
      <c:valAx>
        <c:axId val="20781952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944384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dirty="0" smtClean="0"/>
              <a:t>% обучающихся не переступивших минимальный порог на ЕГЭ </a:t>
            </a:r>
            <a:endParaRPr lang="ru-RU" dirty="0"/>
          </a:p>
        </c:rich>
      </c:tx>
      <c:layout>
        <c:manualLayout>
          <c:xMode val="edge"/>
          <c:yMode val="edge"/>
          <c:x val="0.17015590200445435"/>
          <c:y val="3.1974353379546482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dLbls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'2012-2016'!$B$2:$G$2</c:f>
              <c:strCache>
                <c:ptCount val="6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2015 г.</c:v>
                </c:pt>
                <c:pt idx="4">
                  <c:v>2016 г.</c:v>
                </c:pt>
                <c:pt idx="5">
                  <c:v>2017 г.</c:v>
                </c:pt>
              </c:strCache>
            </c:strRef>
          </c:cat>
          <c:val>
            <c:numRef>
              <c:f>'2012-2016'!$B$16:$G$16</c:f>
              <c:numCache>
                <c:formatCode>0.0</c:formatCode>
                <c:ptCount val="6"/>
                <c:pt idx="0">
                  <c:v>9.5394736842105274</c:v>
                </c:pt>
                <c:pt idx="1">
                  <c:v>9.8000000000000007</c:v>
                </c:pt>
                <c:pt idx="2">
                  <c:v>21.238938053097346</c:v>
                </c:pt>
                <c:pt idx="3">
                  <c:v>26.34730538922156</c:v>
                </c:pt>
                <c:pt idx="4">
                  <c:v>14.97005988023952</c:v>
                </c:pt>
                <c:pt idx="5">
                  <c:v>11.976047904191617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144448"/>
        <c:axId val="209146240"/>
      </c:lineChart>
      <c:catAx>
        <c:axId val="2091444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209146240"/>
        <c:crosses val="autoZero"/>
        <c:auto val="1"/>
        <c:lblAlgn val="ctr"/>
        <c:lblOffset val="100"/>
        <c:noMultiLvlLbl val="0"/>
      </c:catAx>
      <c:valAx>
        <c:axId val="20914624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9144448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400" b="1" i="0" baseline="0" dirty="0">
                <a:effectLst/>
              </a:rPr>
              <a:t>% обучающихся </a:t>
            </a:r>
            <a:r>
              <a:rPr lang="ru-RU" sz="1400" b="1" i="0" baseline="0" dirty="0" smtClean="0">
                <a:effectLst/>
              </a:rPr>
              <a:t/>
            </a:r>
            <a:br>
              <a:rPr lang="ru-RU" sz="1400" b="1" i="0" baseline="0" dirty="0" smtClean="0">
                <a:effectLst/>
              </a:rPr>
            </a:br>
            <a:r>
              <a:rPr lang="ru-RU" sz="1400" b="1" i="0" baseline="0" dirty="0" smtClean="0">
                <a:effectLst/>
              </a:rPr>
              <a:t>не </a:t>
            </a:r>
            <a:r>
              <a:rPr lang="ru-RU" sz="1400" b="1" i="0" baseline="0" dirty="0">
                <a:effectLst/>
              </a:rPr>
              <a:t>сдавших ОГЭ</a:t>
            </a:r>
            <a:endParaRPr lang="ru-RU" sz="1400" dirty="0">
              <a:effectLst/>
            </a:endParaRPr>
          </a:p>
        </c:rich>
      </c:tx>
      <c:layout>
        <c:manualLayout>
          <c:xMode val="edge"/>
          <c:yMode val="edge"/>
          <c:x val="0.1908065195554259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6213991769547323E-2"/>
          <c:y val="0.21888962820556171"/>
          <c:w val="0.92757201646090537"/>
          <c:h val="0.67081556155596234"/>
        </c:manualLayout>
      </c:layout>
      <c:lineChart>
        <c:grouping val="standard"/>
        <c:varyColors val="0"/>
        <c:ser>
          <c:idx val="0"/>
          <c:order val="0"/>
          <c:dLbls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'2014-2016'!$C$1:$F$1</c:f>
              <c:strCache>
                <c:ptCount val="4"/>
                <c:pt idx="0">
                  <c:v>2014 г.</c:v>
                </c:pt>
                <c:pt idx="1">
                  <c:v>2015 г.</c:v>
                </c:pt>
                <c:pt idx="2">
                  <c:v>2016 г.</c:v>
                </c:pt>
                <c:pt idx="3">
                  <c:v>2017 г.</c:v>
                </c:pt>
              </c:strCache>
            </c:strRef>
          </c:cat>
          <c:val>
            <c:numRef>
              <c:f>'2014-2016'!$C$15:$F$15</c:f>
              <c:numCache>
                <c:formatCode>0.0%</c:formatCode>
                <c:ptCount val="4"/>
                <c:pt idx="0">
                  <c:v>3.4482758620689655E-2</c:v>
                </c:pt>
                <c:pt idx="1">
                  <c:v>1.3157894736842105E-2</c:v>
                </c:pt>
                <c:pt idx="2">
                  <c:v>9.7183098591549291E-2</c:v>
                </c:pt>
                <c:pt idx="3">
                  <c:v>9.8591549295774641E-2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162624"/>
        <c:axId val="209164160"/>
      </c:lineChart>
      <c:catAx>
        <c:axId val="2091626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209164160"/>
        <c:crosses val="autoZero"/>
        <c:auto val="1"/>
        <c:lblAlgn val="ctr"/>
        <c:lblOffset val="100"/>
        <c:noMultiLvlLbl val="0"/>
      </c:catAx>
      <c:valAx>
        <c:axId val="209164160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20916262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249623255322944E-2"/>
          <c:y val="0"/>
          <c:w val="0.96413946642030346"/>
          <c:h val="0.434998541605753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'диаграммы 2014-2016'!$B$10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0"/>
              <c:layout>
                <c:manualLayout>
                  <c:x val="0"/>
                  <c:y val="-0.16756580454280129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2.9272911585204228E-3"/>
                  <c:y val="-0.18990791181517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9272911585204228E-3"/>
                  <c:y val="-0.1362868543614784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0"/>
                  <c:y val="-0.105007904180155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1.4636455792602114E-3"/>
                  <c:y val="-0.12958422217976631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-1.1524768329898308E-7"/>
                  <c:y val="-5.5855268180933774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0"/>
                  <c:y val="-0.120647379270816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0"/>
                  <c:y val="-0.1496921187249025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-2.9272911585204228E-3"/>
                  <c:y val="-0.1184131685435796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1.4635303315769124E-3"/>
                  <c:y val="-0.105007904180155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'диаграммы 2014-2016'!$C$8:$AC$8</c:f>
              <c:strCache>
                <c:ptCount val="27"/>
                <c:pt idx="0">
                  <c:v>1. Код-е чисел в разных СС</c:v>
                </c:pt>
                <c:pt idx="1">
                  <c:v>2. ТИ, логика</c:v>
                </c:pt>
                <c:pt idx="2">
                  <c:v>3. Моделирование (граф)</c:v>
                </c:pt>
                <c:pt idx="3">
                  <c:v>4. Файл-я сист. / Поиск в БД</c:v>
                </c:pt>
                <c:pt idx="4">
                  <c:v>5. Код-е и декод-е инф-и</c:v>
                </c:pt>
                <c:pt idx="5">
                  <c:v>6. Вып-е алг-в
Алг. для исп-й</c:v>
                </c:pt>
                <c:pt idx="6">
                  <c:v>7. ЭТ: Адресация
 Диаграммы</c:v>
                </c:pt>
                <c:pt idx="7">
                  <c:v>А8. нализ программ с циклами</c:v>
                </c:pt>
                <c:pt idx="8">
                  <c:v>9. Код-е зв. инф-ии
Скорсть передачи инф-и</c:v>
                </c:pt>
                <c:pt idx="9">
                  <c:v>10. Код-е,  СС</c:v>
                </c:pt>
                <c:pt idx="10">
                  <c:v>11. Рекур-е алг-мы</c:v>
                </c:pt>
                <c:pt idx="11">
                  <c:v>12. Адресация в Интернете</c:v>
                </c:pt>
                <c:pt idx="12">
                  <c:v>13. Вычисление кол-ва инф-и</c:v>
                </c:pt>
                <c:pt idx="13">
                  <c:v>14. Анализ и вып-е алг-в для исп-й</c:v>
                </c:pt>
                <c:pt idx="14">
                  <c:v>15. Поиск путей в графе</c:v>
                </c:pt>
                <c:pt idx="15">
                  <c:v>16. Знание позиционных систем счисления</c:v>
                </c:pt>
                <c:pt idx="16">
                  <c:v>17. Умение осуществлять поиск информации в сети Интернет</c:v>
                </c:pt>
                <c:pt idx="17">
                  <c:v>18. Знание основных понятий и законов математической логики</c:v>
                </c:pt>
                <c:pt idx="18">
                  <c:v>19. Работа с массивами </c:v>
                </c:pt>
                <c:pt idx="19">
                  <c:v>20. Анализ алгоритма, содержащего цикл и ветвление</c:v>
                </c:pt>
                <c:pt idx="20">
                  <c:v>21. Умение анализировать программу, использующую процедуры и функции</c:v>
                </c:pt>
                <c:pt idx="21">
                  <c:v>22. Умение анализировать результат исполнения алгоритма</c:v>
                </c:pt>
                <c:pt idx="22">
                  <c:v>23. Умение строить и преобразовывать логические выражения</c:v>
                </c:pt>
                <c:pt idx="23">
                  <c:v>24. Поиск ошибок в программе</c:v>
                </c:pt>
                <c:pt idx="24">
                  <c:v>25. Алг-ы обр-ки массивов</c:v>
                </c:pt>
                <c:pt idx="25">
                  <c:v>26. Теория игр</c:v>
                </c:pt>
                <c:pt idx="26">
                  <c:v>27. Обр. массивов, симв. строк</c:v>
                </c:pt>
              </c:strCache>
            </c:strRef>
          </c:cat>
          <c:val>
            <c:numRef>
              <c:f>'диаграммы 2014-2016'!$C$10:$AC$10</c:f>
              <c:numCache>
                <c:formatCode>0.0</c:formatCode>
                <c:ptCount val="27"/>
                <c:pt idx="0">
                  <c:v>58.1</c:v>
                </c:pt>
                <c:pt idx="1">
                  <c:v>67.099999999999994</c:v>
                </c:pt>
                <c:pt idx="2">
                  <c:v>88.6</c:v>
                </c:pt>
                <c:pt idx="3">
                  <c:v>90.4</c:v>
                </c:pt>
                <c:pt idx="4">
                  <c:v>41.9</c:v>
                </c:pt>
                <c:pt idx="5">
                  <c:v>29.3</c:v>
                </c:pt>
                <c:pt idx="6">
                  <c:v>65.3</c:v>
                </c:pt>
                <c:pt idx="7">
                  <c:v>68.900000000000006</c:v>
                </c:pt>
                <c:pt idx="8">
                  <c:v>37.1</c:v>
                </c:pt>
                <c:pt idx="9">
                  <c:v>32.9</c:v>
                </c:pt>
                <c:pt idx="10">
                  <c:v>17.399999999999999</c:v>
                </c:pt>
                <c:pt idx="11">
                  <c:v>37.700000000000003</c:v>
                </c:pt>
                <c:pt idx="12">
                  <c:v>39.5</c:v>
                </c:pt>
                <c:pt idx="13">
                  <c:v>20.399999999999999</c:v>
                </c:pt>
                <c:pt idx="14">
                  <c:v>55.7</c:v>
                </c:pt>
                <c:pt idx="15">
                  <c:v>25.1</c:v>
                </c:pt>
                <c:pt idx="16">
                  <c:v>55.7</c:v>
                </c:pt>
                <c:pt idx="17">
                  <c:v>16.2</c:v>
                </c:pt>
                <c:pt idx="18">
                  <c:v>52.1</c:v>
                </c:pt>
                <c:pt idx="19">
                  <c:v>41.9</c:v>
                </c:pt>
                <c:pt idx="20">
                  <c:v>34.700000000000003</c:v>
                </c:pt>
                <c:pt idx="21">
                  <c:v>18.600000000000001</c:v>
                </c:pt>
                <c:pt idx="22">
                  <c:v>3</c:v>
                </c:pt>
                <c:pt idx="23">
                  <c:v>29.9</c:v>
                </c:pt>
                <c:pt idx="24">
                  <c:v>25.1</c:v>
                </c:pt>
                <c:pt idx="25">
                  <c:v>16.8</c:v>
                </c:pt>
                <c:pt idx="26">
                  <c:v>1.8</c:v>
                </c:pt>
              </c:numCache>
            </c:numRef>
          </c:val>
        </c:ser>
        <c:ser>
          <c:idx val="1"/>
          <c:order val="1"/>
          <c:tx>
            <c:strRef>
              <c:f>'диаграммы 2014-2016'!$B$11</c:f>
              <c:strCache>
                <c:ptCount val="1"/>
                <c:pt idx="0">
                  <c:v>2016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0"/>
              <c:layout>
                <c:manualLayout>
                  <c:x val="0"/>
                  <c:y val="-0.1541605401793772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2.9272911585204228E-3"/>
                  <c:y val="-0.1608631723610892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9272911585204228E-3"/>
                  <c:y val="-0.1251158007252916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0"/>
                  <c:y val="-0.107242114907392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1.4636455792602114E-3"/>
                  <c:y val="-0.1184131685435795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-1.1524768329898308E-7"/>
                  <c:y val="-7.3728953998832586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0"/>
                  <c:y val="-0.1094763256346301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0"/>
                  <c:y val="-0.1295842221797663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-2.9272911585204228E-3"/>
                  <c:y val="-0.107242114907392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4.3908214900973347E-3"/>
                  <c:y val="-6.47921110898831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'диаграммы 2014-2016'!$C$8:$AC$8</c:f>
              <c:strCache>
                <c:ptCount val="27"/>
                <c:pt idx="0">
                  <c:v>1. Код-е чисел в разных СС</c:v>
                </c:pt>
                <c:pt idx="1">
                  <c:v>2. ТИ, логика</c:v>
                </c:pt>
                <c:pt idx="2">
                  <c:v>3. Моделирование (граф)</c:v>
                </c:pt>
                <c:pt idx="3">
                  <c:v>4. Файл-я сист. / Поиск в БД</c:v>
                </c:pt>
                <c:pt idx="4">
                  <c:v>5. Код-е и декод-е инф-и</c:v>
                </c:pt>
                <c:pt idx="5">
                  <c:v>6. Вып-е алг-в
Алг. для исп-й</c:v>
                </c:pt>
                <c:pt idx="6">
                  <c:v>7. ЭТ: Адресация
 Диаграммы</c:v>
                </c:pt>
                <c:pt idx="7">
                  <c:v>А8. нализ программ с циклами</c:v>
                </c:pt>
                <c:pt idx="8">
                  <c:v>9. Код-е зв. инф-ии
Скорсть передачи инф-и</c:v>
                </c:pt>
                <c:pt idx="9">
                  <c:v>10. Код-е,  СС</c:v>
                </c:pt>
                <c:pt idx="10">
                  <c:v>11. Рекур-е алг-мы</c:v>
                </c:pt>
                <c:pt idx="11">
                  <c:v>12. Адресация в Интернете</c:v>
                </c:pt>
                <c:pt idx="12">
                  <c:v>13. Вычисление кол-ва инф-и</c:v>
                </c:pt>
                <c:pt idx="13">
                  <c:v>14. Анализ и вып-е алг-в для исп-й</c:v>
                </c:pt>
                <c:pt idx="14">
                  <c:v>15. Поиск путей в графе</c:v>
                </c:pt>
                <c:pt idx="15">
                  <c:v>16. Знание позиционных систем счисления</c:v>
                </c:pt>
                <c:pt idx="16">
                  <c:v>17. Умение осуществлять поиск информации в сети Интернет</c:v>
                </c:pt>
                <c:pt idx="17">
                  <c:v>18. Знание основных понятий и законов математической логики</c:v>
                </c:pt>
                <c:pt idx="18">
                  <c:v>19. Работа с массивами </c:v>
                </c:pt>
                <c:pt idx="19">
                  <c:v>20. Анализ алгоритма, содержащего цикл и ветвление</c:v>
                </c:pt>
                <c:pt idx="20">
                  <c:v>21. Умение анализировать программу, использующую процедуры и функции</c:v>
                </c:pt>
                <c:pt idx="21">
                  <c:v>22. Умение анализировать результат исполнения алгоритма</c:v>
                </c:pt>
                <c:pt idx="22">
                  <c:v>23. Умение строить и преобразовывать логические выражения</c:v>
                </c:pt>
                <c:pt idx="23">
                  <c:v>24. Поиск ошибок в программе</c:v>
                </c:pt>
                <c:pt idx="24">
                  <c:v>25. Алг-ы обр-ки массивов</c:v>
                </c:pt>
                <c:pt idx="25">
                  <c:v>26. Теория игр</c:v>
                </c:pt>
                <c:pt idx="26">
                  <c:v>27. Обр. массивов, симв. строк</c:v>
                </c:pt>
              </c:strCache>
            </c:strRef>
          </c:cat>
          <c:val>
            <c:numRef>
              <c:f>'диаграммы 2014-2016'!$C$11:$AC$11</c:f>
              <c:numCache>
                <c:formatCode>General</c:formatCode>
                <c:ptCount val="27"/>
                <c:pt idx="0">
                  <c:v>90.5</c:v>
                </c:pt>
                <c:pt idx="1">
                  <c:v>81</c:v>
                </c:pt>
                <c:pt idx="2">
                  <c:v>37.4</c:v>
                </c:pt>
                <c:pt idx="3">
                  <c:v>76.900000000000006</c:v>
                </c:pt>
                <c:pt idx="4">
                  <c:v>72.8</c:v>
                </c:pt>
                <c:pt idx="5">
                  <c:v>68</c:v>
                </c:pt>
                <c:pt idx="6">
                  <c:v>76.2</c:v>
                </c:pt>
                <c:pt idx="7">
                  <c:v>80.3</c:v>
                </c:pt>
                <c:pt idx="8">
                  <c:v>46.9</c:v>
                </c:pt>
                <c:pt idx="9">
                  <c:v>49</c:v>
                </c:pt>
                <c:pt idx="10">
                  <c:v>29.9</c:v>
                </c:pt>
                <c:pt idx="11">
                  <c:v>14.3</c:v>
                </c:pt>
                <c:pt idx="12">
                  <c:v>39.5</c:v>
                </c:pt>
                <c:pt idx="13">
                  <c:v>48.3</c:v>
                </c:pt>
                <c:pt idx="14">
                  <c:v>41.5</c:v>
                </c:pt>
                <c:pt idx="15">
                  <c:v>20.399999999999999</c:v>
                </c:pt>
                <c:pt idx="16">
                  <c:v>53.7</c:v>
                </c:pt>
                <c:pt idx="17">
                  <c:v>13.6</c:v>
                </c:pt>
                <c:pt idx="18">
                  <c:v>51.7</c:v>
                </c:pt>
                <c:pt idx="19">
                  <c:v>46.9</c:v>
                </c:pt>
                <c:pt idx="20">
                  <c:v>31.3</c:v>
                </c:pt>
                <c:pt idx="21">
                  <c:v>25.9</c:v>
                </c:pt>
                <c:pt idx="22">
                  <c:v>5.4</c:v>
                </c:pt>
                <c:pt idx="23" formatCode="0.0">
                  <c:v>15</c:v>
                </c:pt>
                <c:pt idx="24">
                  <c:v>30.6</c:v>
                </c:pt>
                <c:pt idx="25">
                  <c:v>26.5</c:v>
                </c:pt>
                <c:pt idx="26">
                  <c:v>2.7</c:v>
                </c:pt>
              </c:numCache>
            </c:numRef>
          </c:val>
        </c:ser>
        <c:ser>
          <c:idx val="2"/>
          <c:order val="2"/>
          <c:tx>
            <c:strRef>
              <c:f>'диаграммы 2014-2016'!$B$12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0"/>
              <c:layout>
                <c:manualLayout>
                  <c:x val="0"/>
                  <c:y val="-0.1117105363618675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2.9272911585204228E-3"/>
                  <c:y val="-0.113944747089104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9272911585204228E-3"/>
                  <c:y val="-0.1005396586477853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0"/>
                  <c:y val="-9.83052719984434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1.4636455792602114E-3"/>
                  <c:y val="-9.83052719984434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2.9272911585204228E-3"/>
                  <c:y val="-8.2665796907781988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0"/>
                  <c:y val="-0.1005394827256808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0"/>
                  <c:y val="-0.100539482725680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-2.9272911585204228E-3"/>
                  <c:y val="-9.38368505439687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0.25467433079127666"/>
                  <c:y val="-2.4576317999610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'диаграммы 2014-2016'!$C$8:$AC$8</c:f>
              <c:strCache>
                <c:ptCount val="27"/>
                <c:pt idx="0">
                  <c:v>1. Код-е чисел в разных СС</c:v>
                </c:pt>
                <c:pt idx="1">
                  <c:v>2. ТИ, логика</c:v>
                </c:pt>
                <c:pt idx="2">
                  <c:v>3. Моделирование (граф)</c:v>
                </c:pt>
                <c:pt idx="3">
                  <c:v>4. Файл-я сист. / Поиск в БД</c:v>
                </c:pt>
                <c:pt idx="4">
                  <c:v>5. Код-е и декод-е инф-и</c:v>
                </c:pt>
                <c:pt idx="5">
                  <c:v>6. Вып-е алг-в
Алг. для исп-й</c:v>
                </c:pt>
                <c:pt idx="6">
                  <c:v>7. ЭТ: Адресация
 Диаграммы</c:v>
                </c:pt>
                <c:pt idx="7">
                  <c:v>А8. нализ программ с циклами</c:v>
                </c:pt>
                <c:pt idx="8">
                  <c:v>9. Код-е зв. инф-ии
Скорсть передачи инф-и</c:v>
                </c:pt>
                <c:pt idx="9">
                  <c:v>10. Код-е,  СС</c:v>
                </c:pt>
                <c:pt idx="10">
                  <c:v>11. Рекур-е алг-мы</c:v>
                </c:pt>
                <c:pt idx="11">
                  <c:v>12. Адресация в Интернете</c:v>
                </c:pt>
                <c:pt idx="12">
                  <c:v>13. Вычисление кол-ва инф-и</c:v>
                </c:pt>
                <c:pt idx="13">
                  <c:v>14. Анализ и вып-е алг-в для исп-й</c:v>
                </c:pt>
                <c:pt idx="14">
                  <c:v>15. Поиск путей в графе</c:v>
                </c:pt>
                <c:pt idx="15">
                  <c:v>16. Знание позиционных систем счисления</c:v>
                </c:pt>
                <c:pt idx="16">
                  <c:v>17. Умение осуществлять поиск информации в сети Интернет</c:v>
                </c:pt>
                <c:pt idx="17">
                  <c:v>18. Знание основных понятий и законов математической логики</c:v>
                </c:pt>
                <c:pt idx="18">
                  <c:v>19. Работа с массивами </c:v>
                </c:pt>
                <c:pt idx="19">
                  <c:v>20. Анализ алгоритма, содержащего цикл и ветвление</c:v>
                </c:pt>
                <c:pt idx="20">
                  <c:v>21. Умение анализировать программу, использующую процедуры и функции</c:v>
                </c:pt>
                <c:pt idx="21">
                  <c:v>22. Умение анализировать результат исполнения алгоритма</c:v>
                </c:pt>
                <c:pt idx="22">
                  <c:v>23. Умение строить и преобразовывать логические выражения</c:v>
                </c:pt>
                <c:pt idx="23">
                  <c:v>24. Поиск ошибок в программе</c:v>
                </c:pt>
                <c:pt idx="24">
                  <c:v>25. Алг-ы обр-ки массивов</c:v>
                </c:pt>
                <c:pt idx="25">
                  <c:v>26. Теория игр</c:v>
                </c:pt>
                <c:pt idx="26">
                  <c:v>27. Обр. массивов, симв. строк</c:v>
                </c:pt>
              </c:strCache>
            </c:strRef>
          </c:cat>
          <c:val>
            <c:numRef>
              <c:f>'диаграммы 2014-2016'!$C$12:$AC$12</c:f>
              <c:numCache>
                <c:formatCode>General</c:formatCode>
                <c:ptCount val="27"/>
                <c:pt idx="0">
                  <c:v>83.3</c:v>
                </c:pt>
                <c:pt idx="1">
                  <c:v>85.2</c:v>
                </c:pt>
                <c:pt idx="2">
                  <c:v>88.3</c:v>
                </c:pt>
                <c:pt idx="3">
                  <c:v>75.900000000000006</c:v>
                </c:pt>
                <c:pt idx="4">
                  <c:v>66.7</c:v>
                </c:pt>
                <c:pt idx="5">
                  <c:v>59.3</c:v>
                </c:pt>
                <c:pt idx="6">
                  <c:v>85.8</c:v>
                </c:pt>
                <c:pt idx="7">
                  <c:v>77.8</c:v>
                </c:pt>
                <c:pt idx="8">
                  <c:v>45.1</c:v>
                </c:pt>
                <c:pt idx="9">
                  <c:v>37.700000000000003</c:v>
                </c:pt>
                <c:pt idx="10">
                  <c:v>54.9</c:v>
                </c:pt>
                <c:pt idx="11">
                  <c:v>43.8</c:v>
                </c:pt>
                <c:pt idx="12">
                  <c:v>55.6</c:v>
                </c:pt>
                <c:pt idx="13">
                  <c:v>41.4</c:v>
                </c:pt>
                <c:pt idx="14">
                  <c:v>61.7</c:v>
                </c:pt>
                <c:pt idx="15">
                  <c:v>41.4</c:v>
                </c:pt>
                <c:pt idx="16">
                  <c:v>61.1</c:v>
                </c:pt>
                <c:pt idx="17">
                  <c:v>29.6</c:v>
                </c:pt>
                <c:pt idx="18">
                  <c:v>47.5</c:v>
                </c:pt>
                <c:pt idx="19">
                  <c:v>24.1</c:v>
                </c:pt>
                <c:pt idx="20">
                  <c:v>29.6</c:v>
                </c:pt>
                <c:pt idx="21">
                  <c:v>31.5</c:v>
                </c:pt>
                <c:pt idx="22">
                  <c:v>14.8</c:v>
                </c:pt>
                <c:pt idx="23">
                  <c:v>27.8</c:v>
                </c:pt>
                <c:pt idx="24">
                  <c:v>35.799999999999997</c:v>
                </c:pt>
                <c:pt idx="25">
                  <c:v>22.2</c:v>
                </c:pt>
                <c:pt idx="26">
                  <c:v>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8"/>
        <c:overlap val="100"/>
        <c:axId val="205306112"/>
        <c:axId val="205434880"/>
      </c:barChart>
      <c:catAx>
        <c:axId val="205306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205434880"/>
        <c:crosses val="autoZero"/>
        <c:auto val="1"/>
        <c:lblAlgn val="ctr"/>
        <c:lblOffset val="100"/>
        <c:noMultiLvlLbl val="0"/>
      </c:catAx>
      <c:valAx>
        <c:axId val="20543488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53061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69602628292568691"/>
          <c:y val="0.11525976482029379"/>
          <c:w val="0.26565857392825898"/>
          <c:h val="4.5809236403068498E-2"/>
        </c:manualLayout>
      </c:layout>
      <c:overlay val="0"/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591266161323591E-2"/>
          <c:y val="1.8423065137162423E-2"/>
          <c:w val="0.93622838761560112"/>
          <c:h val="0.803019107311718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'2014-2016'!$I$5</c:f>
              <c:strCache>
                <c:ptCount val="1"/>
                <c:pt idx="0">
                  <c:v>2015 г.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3"/>
              <c:layout/>
              <c:tx>
                <c:rich>
                  <a:bodyPr rot="-5400000" vert="horz"/>
                  <a:lstStyle/>
                  <a:p>
                    <a:pPr>
                      <a:defRPr sz="1050" b="1" i="0" u="sng" strike="noStrike" baseline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u="none" dirty="0"/>
                      <a:t>67,1%</a:t>
                    </a:r>
                  </a:p>
                </c:rich>
              </c:tx>
              <c:numFmt formatCode="0.0%" sourceLinked="0"/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 rot="-5400000" vert="horz"/>
                  <a:lstStyle/>
                  <a:p>
                    <a:pPr>
                      <a:defRPr sz="1050" b="1" i="0" u="sng" strike="noStrike" baseline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u="none" dirty="0"/>
                      <a:t>56,6%</a:t>
                    </a:r>
                  </a:p>
                </c:rich>
              </c:tx>
              <c:numFmt formatCode="0.0%" sourceLinked="0"/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 rot="-5400000" vert="horz"/>
              <a:lstStyle/>
              <a:p>
                <a:pPr>
                  <a:defRPr sz="1050" b="1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'2014-2016'!$J$3:$AC$3</c:f>
              <c:strCache>
                <c:ptCount val="20"/>
                <c:pt idx="0">
                  <c:v>З-1</c:v>
                </c:pt>
                <c:pt idx="1">
                  <c:v>З-2</c:v>
                </c:pt>
                <c:pt idx="2">
                  <c:v>З-3</c:v>
                </c:pt>
                <c:pt idx="3">
                  <c:v>З-4</c:v>
                </c:pt>
                <c:pt idx="4">
                  <c:v>З-5</c:v>
                </c:pt>
                <c:pt idx="5">
                  <c:v>З-6</c:v>
                </c:pt>
                <c:pt idx="6">
                  <c:v>З-7</c:v>
                </c:pt>
                <c:pt idx="7">
                  <c:v>З-8</c:v>
                </c:pt>
                <c:pt idx="8">
                  <c:v>З-9</c:v>
                </c:pt>
                <c:pt idx="9">
                  <c:v>З-10</c:v>
                </c:pt>
                <c:pt idx="10">
                  <c:v>З-11</c:v>
                </c:pt>
                <c:pt idx="11">
                  <c:v>З-12</c:v>
                </c:pt>
                <c:pt idx="12">
                  <c:v>З-13</c:v>
                </c:pt>
                <c:pt idx="13">
                  <c:v>З-14</c:v>
                </c:pt>
                <c:pt idx="14">
                  <c:v>З-15</c:v>
                </c:pt>
                <c:pt idx="15">
                  <c:v>З-16</c:v>
                </c:pt>
                <c:pt idx="16">
                  <c:v>З-17</c:v>
                </c:pt>
                <c:pt idx="17">
                  <c:v>З-18</c:v>
                </c:pt>
                <c:pt idx="18">
                  <c:v>З-19</c:v>
                </c:pt>
                <c:pt idx="19">
                  <c:v>З-20</c:v>
                </c:pt>
              </c:strCache>
            </c:strRef>
          </c:cat>
          <c:val>
            <c:numRef>
              <c:f>'2014-2016'!$J$5:$AC$5</c:f>
              <c:numCache>
                <c:formatCode>0.0%</c:formatCode>
                <c:ptCount val="20"/>
                <c:pt idx="0">
                  <c:v>0.85526315789473684</c:v>
                </c:pt>
                <c:pt idx="1">
                  <c:v>0.97368421052631582</c:v>
                </c:pt>
                <c:pt idx="2">
                  <c:v>0.84210526315789469</c:v>
                </c:pt>
                <c:pt idx="3">
                  <c:v>0.67105263157894735</c:v>
                </c:pt>
                <c:pt idx="4">
                  <c:v>0.89473684210526316</c:v>
                </c:pt>
                <c:pt idx="5">
                  <c:v>0.56578947368421051</c:v>
                </c:pt>
                <c:pt idx="6">
                  <c:v>0.93421052631578949</c:v>
                </c:pt>
                <c:pt idx="7">
                  <c:v>0.82894736842105265</c:v>
                </c:pt>
                <c:pt idx="8">
                  <c:v>0.76315789473684215</c:v>
                </c:pt>
                <c:pt idx="9">
                  <c:v>0.69736842105263153</c:v>
                </c:pt>
                <c:pt idx="10">
                  <c:v>0.67105263157894735</c:v>
                </c:pt>
                <c:pt idx="11">
                  <c:v>0.85526315789473684</c:v>
                </c:pt>
                <c:pt idx="12">
                  <c:v>0.76315789473684215</c:v>
                </c:pt>
                <c:pt idx="13">
                  <c:v>0.93421052631578949</c:v>
                </c:pt>
                <c:pt idx="14">
                  <c:v>0.67105263157894735</c:v>
                </c:pt>
                <c:pt idx="15">
                  <c:v>0.55263157894736847</c:v>
                </c:pt>
                <c:pt idx="16">
                  <c:v>0.84210526315789469</c:v>
                </c:pt>
                <c:pt idx="17">
                  <c:v>0.64473684210526316</c:v>
                </c:pt>
                <c:pt idx="18">
                  <c:v>0.18421052631578946</c:v>
                </c:pt>
                <c:pt idx="19">
                  <c:v>0.42105263157894735</c:v>
                </c:pt>
              </c:numCache>
            </c:numRef>
          </c:val>
        </c:ser>
        <c:ser>
          <c:idx val="1"/>
          <c:order val="1"/>
          <c:tx>
            <c:strRef>
              <c:f>'2014-2016'!$I$6</c:f>
              <c:strCache>
                <c:ptCount val="1"/>
                <c:pt idx="0">
                  <c:v>2016 г.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'2014-2016'!$J$3:$AC$3</c:f>
              <c:strCache>
                <c:ptCount val="20"/>
                <c:pt idx="0">
                  <c:v>З-1</c:v>
                </c:pt>
                <c:pt idx="1">
                  <c:v>З-2</c:v>
                </c:pt>
                <c:pt idx="2">
                  <c:v>З-3</c:v>
                </c:pt>
                <c:pt idx="3">
                  <c:v>З-4</c:v>
                </c:pt>
                <c:pt idx="4">
                  <c:v>З-5</c:v>
                </c:pt>
                <c:pt idx="5">
                  <c:v>З-6</c:v>
                </c:pt>
                <c:pt idx="6">
                  <c:v>З-7</c:v>
                </c:pt>
                <c:pt idx="7">
                  <c:v>З-8</c:v>
                </c:pt>
                <c:pt idx="8">
                  <c:v>З-9</c:v>
                </c:pt>
                <c:pt idx="9">
                  <c:v>З-10</c:v>
                </c:pt>
                <c:pt idx="10">
                  <c:v>З-11</c:v>
                </c:pt>
                <c:pt idx="11">
                  <c:v>З-12</c:v>
                </c:pt>
                <c:pt idx="12">
                  <c:v>З-13</c:v>
                </c:pt>
                <c:pt idx="13">
                  <c:v>З-14</c:v>
                </c:pt>
                <c:pt idx="14">
                  <c:v>З-15</c:v>
                </c:pt>
                <c:pt idx="15">
                  <c:v>З-16</c:v>
                </c:pt>
                <c:pt idx="16">
                  <c:v>З-17</c:v>
                </c:pt>
                <c:pt idx="17">
                  <c:v>З-18</c:v>
                </c:pt>
                <c:pt idx="18">
                  <c:v>З-19</c:v>
                </c:pt>
                <c:pt idx="19">
                  <c:v>З-20</c:v>
                </c:pt>
              </c:strCache>
            </c:strRef>
          </c:cat>
          <c:val>
            <c:numRef>
              <c:f>'2014-2016'!$J$6:$AC$6</c:f>
              <c:numCache>
                <c:formatCode>0.0%</c:formatCode>
                <c:ptCount val="20"/>
                <c:pt idx="0">
                  <c:v>0.647887323943662</c:v>
                </c:pt>
                <c:pt idx="1">
                  <c:v>0.58450704225352113</c:v>
                </c:pt>
                <c:pt idx="2">
                  <c:v>0.58309859154929577</c:v>
                </c:pt>
                <c:pt idx="3">
                  <c:v>0.79436619718309864</c:v>
                </c:pt>
                <c:pt idx="4">
                  <c:v>0.8323943661971831</c:v>
                </c:pt>
                <c:pt idx="5">
                  <c:v>0.5197183098591549</c:v>
                </c:pt>
                <c:pt idx="6">
                  <c:v>0.70985915492957752</c:v>
                </c:pt>
                <c:pt idx="7">
                  <c:v>0.71549295774647892</c:v>
                </c:pt>
                <c:pt idx="8">
                  <c:v>0.52112676056338025</c:v>
                </c:pt>
                <c:pt idx="9">
                  <c:v>0.49859154929577465</c:v>
                </c:pt>
                <c:pt idx="10">
                  <c:v>0.52957746478873235</c:v>
                </c:pt>
                <c:pt idx="11">
                  <c:v>0.74366197183098592</c:v>
                </c:pt>
                <c:pt idx="12">
                  <c:v>0.52394366197183095</c:v>
                </c:pt>
                <c:pt idx="13">
                  <c:v>0.72816901408450707</c:v>
                </c:pt>
                <c:pt idx="14">
                  <c:v>0.52112676056338025</c:v>
                </c:pt>
                <c:pt idx="15">
                  <c:v>0.33380281690140845</c:v>
                </c:pt>
                <c:pt idx="16">
                  <c:v>0.66338028169014085</c:v>
                </c:pt>
                <c:pt idx="17">
                  <c:v>0.42253521126760563</c:v>
                </c:pt>
                <c:pt idx="18">
                  <c:v>0.17183098591549295</c:v>
                </c:pt>
                <c:pt idx="19">
                  <c:v>0.14507042253521127</c:v>
                </c:pt>
              </c:numCache>
            </c:numRef>
          </c:val>
        </c:ser>
        <c:ser>
          <c:idx val="2"/>
          <c:order val="2"/>
          <c:tx>
            <c:strRef>
              <c:f>'2014-2016'!$I$7</c:f>
              <c:strCache>
                <c:ptCount val="1"/>
                <c:pt idx="0">
                  <c:v>2017 г.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'2014-2016'!$J$3:$AC$3</c:f>
              <c:strCache>
                <c:ptCount val="20"/>
                <c:pt idx="0">
                  <c:v>З-1</c:v>
                </c:pt>
                <c:pt idx="1">
                  <c:v>З-2</c:v>
                </c:pt>
                <c:pt idx="2">
                  <c:v>З-3</c:v>
                </c:pt>
                <c:pt idx="3">
                  <c:v>З-4</c:v>
                </c:pt>
                <c:pt idx="4">
                  <c:v>З-5</c:v>
                </c:pt>
                <c:pt idx="5">
                  <c:v>З-6</c:v>
                </c:pt>
                <c:pt idx="6">
                  <c:v>З-7</c:v>
                </c:pt>
                <c:pt idx="7">
                  <c:v>З-8</c:v>
                </c:pt>
                <c:pt idx="8">
                  <c:v>З-9</c:v>
                </c:pt>
                <c:pt idx="9">
                  <c:v>З-10</c:v>
                </c:pt>
                <c:pt idx="10">
                  <c:v>З-11</c:v>
                </c:pt>
                <c:pt idx="11">
                  <c:v>З-12</c:v>
                </c:pt>
                <c:pt idx="12">
                  <c:v>З-13</c:v>
                </c:pt>
                <c:pt idx="13">
                  <c:v>З-14</c:v>
                </c:pt>
                <c:pt idx="14">
                  <c:v>З-15</c:v>
                </c:pt>
                <c:pt idx="15">
                  <c:v>З-16</c:v>
                </c:pt>
                <c:pt idx="16">
                  <c:v>З-17</c:v>
                </c:pt>
                <c:pt idx="17">
                  <c:v>З-18</c:v>
                </c:pt>
                <c:pt idx="18">
                  <c:v>З-19</c:v>
                </c:pt>
                <c:pt idx="19">
                  <c:v>З-20</c:v>
                </c:pt>
              </c:strCache>
            </c:strRef>
          </c:cat>
          <c:val>
            <c:numRef>
              <c:f>'2014-2016'!$J$7:$AC$7</c:f>
              <c:numCache>
                <c:formatCode>0.00%</c:formatCode>
                <c:ptCount val="20"/>
                <c:pt idx="0">
                  <c:v>0.70299999999999996</c:v>
                </c:pt>
                <c:pt idx="1">
                  <c:v>0.78400000000000003</c:v>
                </c:pt>
                <c:pt idx="2">
                  <c:v>0.74399999999999999</c:v>
                </c:pt>
                <c:pt idx="3">
                  <c:v>0.66600000000000004</c:v>
                </c:pt>
                <c:pt idx="4" formatCode="0%">
                  <c:v>0.8</c:v>
                </c:pt>
                <c:pt idx="5">
                  <c:v>0.443</c:v>
                </c:pt>
                <c:pt idx="6">
                  <c:v>0.70799999999999996</c:v>
                </c:pt>
                <c:pt idx="7">
                  <c:v>0.76400000000000001</c:v>
                </c:pt>
                <c:pt idx="8">
                  <c:v>0.66700000000000004</c:v>
                </c:pt>
                <c:pt idx="9">
                  <c:v>0.55200000000000005</c:v>
                </c:pt>
                <c:pt idx="10">
                  <c:v>0.63600000000000001</c:v>
                </c:pt>
                <c:pt idx="11">
                  <c:v>0.49199999999999999</c:v>
                </c:pt>
                <c:pt idx="12">
                  <c:v>0.59599999999999997</c:v>
                </c:pt>
                <c:pt idx="13" formatCode="0%">
                  <c:v>0.77</c:v>
                </c:pt>
                <c:pt idx="14">
                  <c:v>0.50600000000000001</c:v>
                </c:pt>
                <c:pt idx="15">
                  <c:v>0.40600000000000003</c:v>
                </c:pt>
                <c:pt idx="16">
                  <c:v>0.745</c:v>
                </c:pt>
                <c:pt idx="17">
                  <c:v>0.52700000000000002</c:v>
                </c:pt>
                <c:pt idx="18" formatCode="0.0%">
                  <c:v>0.191</c:v>
                </c:pt>
                <c:pt idx="19" formatCode="0.0%">
                  <c:v>0.104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6"/>
        <c:overlap val="100"/>
        <c:axId val="205492224"/>
        <c:axId val="205493760"/>
      </c:barChart>
      <c:catAx>
        <c:axId val="205492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205493760"/>
        <c:crosses val="autoZero"/>
        <c:auto val="1"/>
        <c:lblAlgn val="ctr"/>
        <c:lblOffset val="100"/>
        <c:noMultiLvlLbl val="0"/>
      </c:catAx>
      <c:valAx>
        <c:axId val="205493760"/>
        <c:scaling>
          <c:orientation val="minMax"/>
        </c:scaling>
        <c:delete val="1"/>
        <c:axPos val="l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/>
                  <a:t>%</a:t>
                </a:r>
              </a:p>
            </c:rich>
          </c:tx>
          <c:layout>
            <c:manualLayout>
              <c:xMode val="edge"/>
              <c:yMode val="edge"/>
              <c:x val="1.3333333333333332E-2"/>
              <c:y val="0.4701744007887339"/>
            </c:manualLayout>
          </c:layout>
          <c:overlay val="0"/>
        </c:title>
        <c:numFmt formatCode="0.0%" sourceLinked="1"/>
        <c:majorTickMark val="out"/>
        <c:minorTickMark val="none"/>
        <c:tickLblPos val="nextTo"/>
        <c:crossAx val="2054922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414677856389389"/>
          <c:y val="6.0778341793570147E-2"/>
          <c:w val="0.20670937936524042"/>
          <c:h val="6.5298373236340385E-2"/>
        </c:manualLayout>
      </c:layout>
      <c:overlay val="0"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A8CA-ABD2-406C-9010-D2F9FECF83F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E7BC4-301A-4018-8BC9-6510F72F58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42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spc="50" dirty="0" smtClean="0">
                <a:ln w="11430"/>
                <a:solidFill>
                  <a:srgbClr val="00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Система работы учителя информатики</a:t>
            </a:r>
            <a:br>
              <a:rPr lang="ru-RU" sz="1200" spc="50" dirty="0" smtClean="0">
                <a:ln w="11430"/>
                <a:solidFill>
                  <a:srgbClr val="00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1200" spc="50" dirty="0" smtClean="0">
                <a:ln w="11430"/>
                <a:solidFill>
                  <a:srgbClr val="00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 подготовке учащихся к ГИА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E7BC4-301A-4018-8BC9-6510F72F588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886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2D7A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Владелец\Desktop\обложка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3"/>
            <a:ext cx="8945686" cy="648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11" name="Picture 4"/>
          <p:cNvPicPr>
            <a:picLocks noChangeAspect="1" noChangeArrowheads="1"/>
          </p:cNvPicPr>
          <p:nvPr userDrawn="1"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77803" y="763489"/>
            <a:ext cx="1187593" cy="72008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1691680" y="864698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ГОСУДАРСТВЕННОЕ АВТОНОМНОЕ УЧРЕЖДЕНИЕ</a:t>
            </a:r>
            <a:r>
              <a:rPr lang="ru-RU" sz="900" b="1" baseline="0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ДОПОЛНИТЕЛЬНОГО ПРОФЕССИОНАЛЬНОГО ОБРАЗОВАНИЯ</a:t>
            </a:r>
            <a:endParaRPr lang="ru-RU" sz="900" b="1" baseline="0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/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(ПОВЫШЕНИЯ КВАЛИФИКАЦИИ) СПЕЦИАЛИСТОВ</a:t>
            </a: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 Narrow" pitchFamily="34" charset="0"/>
              </a:rPr>
              <a:t>“СМОЛЕНСКИЙ ОБЛАСТНОЙ ИНСТИТУТ РАЗВИТИЯ ОБРАЗОВАНИЯ”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287797756"/>
              </p:ext>
            </p:extLst>
          </p:nvPr>
        </p:nvGraphicFramePr>
        <p:xfrm>
          <a:off x="5418474" y="6165304"/>
          <a:ext cx="3634717" cy="427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CorelDRAW" r:id="rId5" imgW="4074482" imgH="480060" progId="CorelDraw.Graphic.16">
                  <p:embed/>
                </p:oleObj>
              </mc:Choice>
              <mc:Fallback>
                <p:oleObj name="CorelDRAW" r:id="rId5" imgW="4074482" imgH="480060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18474" y="6165304"/>
                        <a:ext cx="3634717" cy="427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1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85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91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20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Владелец\Desktop\обложка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4"/>
            <a:ext cx="8945686" cy="6741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638900" y="5318050"/>
            <a:ext cx="2314600" cy="14034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66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63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40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3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24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gradFill>
          <a:gsLst>
            <a:gs pos="0">
              <a:schemeClr val="accent2"/>
            </a:gs>
            <a:gs pos="50000">
              <a:schemeClr val="bg1"/>
            </a:gs>
            <a:gs pos="100000">
              <a:schemeClr val="accent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Скругленный прямоугольник 6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7256"/>
            </a:avLst>
          </a:prstGeom>
          <a:gradFill>
            <a:gsLst>
              <a:gs pos="0">
                <a:srgbClr val="2D7AB0"/>
              </a:gs>
              <a:gs pos="50000">
                <a:schemeClr val="bg1"/>
              </a:gs>
              <a:gs pos="100000">
                <a:srgbClr val="2D7AB0"/>
              </a:gs>
            </a:gsLst>
            <a:lin ang="5400000" scaled="0"/>
          </a:gra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270000" y="261000"/>
            <a:ext cx="8604000" cy="6336000"/>
          </a:xfrm>
          <a:prstGeom prst="roundRect">
            <a:avLst>
              <a:gd name="adj" fmla="val 7256"/>
            </a:avLst>
          </a:prstGeom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100392" y="6165304"/>
            <a:ext cx="831313" cy="504055"/>
          </a:xfrm>
          <a:prstGeom prst="rect">
            <a:avLst/>
          </a:prstGeom>
          <a:noFill/>
          <a:ln>
            <a:noFill/>
          </a:ln>
          <a:effectLst>
            <a:outerShdw blurRad="25400" dist="12700" dir="36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40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bg>
      <p:bgPr>
        <a:gradFill>
          <a:gsLst>
            <a:gs pos="0">
              <a:schemeClr val="accent2"/>
            </a:gs>
            <a:gs pos="50000">
              <a:schemeClr val="bg1"/>
            </a:gs>
            <a:gs pos="100000">
              <a:schemeClr val="accent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Скругленный прямоугольник 6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7256"/>
            </a:avLst>
          </a:prstGeom>
          <a:gradFill>
            <a:gsLst>
              <a:gs pos="0">
                <a:srgbClr val="2D7AB0"/>
              </a:gs>
              <a:gs pos="50000">
                <a:schemeClr val="bg1"/>
              </a:gs>
              <a:gs pos="100000">
                <a:srgbClr val="2D7AB0"/>
              </a:gs>
            </a:gsLst>
            <a:lin ang="5400000" scaled="0"/>
          </a:gra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270000" y="261000"/>
            <a:ext cx="8604000" cy="6336000"/>
          </a:xfrm>
          <a:prstGeom prst="roundRect">
            <a:avLst>
              <a:gd name="adj" fmla="val 7256"/>
            </a:avLst>
          </a:prstGeom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100392" y="6165304"/>
            <a:ext cx="831313" cy="504055"/>
          </a:xfrm>
          <a:prstGeom prst="rect">
            <a:avLst/>
          </a:prstGeom>
          <a:noFill/>
          <a:ln>
            <a:noFill/>
          </a:ln>
          <a:effectLst>
            <a:outerShdw blurRad="25400" dist="12700" dir="36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300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67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50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lbz.ru/docs/prikaz-535-ot-08_06_2017.pdf" TargetMode="External"/><Relationship Id="rId2" Type="http://schemas.openxmlformats.org/officeDocument/2006/relationships/hyperlink" Target="http://lbz.ru/docs/prikaz-05-07-2017-629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lbz.ru/docs/prikaz-29-05-2017-471.pdf" TargetMode="External"/><Relationship Id="rId4" Type="http://schemas.openxmlformats.org/officeDocument/2006/relationships/hyperlink" Target="http://lbz.ru/docs/prikaz-581-ot-20_06_2017_fcnh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1tnyD38TkYlDQy133C6dAwVRgsJPvI8w0ZYQgzqYsGK0/edit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8784976" cy="28083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Проблемы </a:t>
            </a:r>
            <a:r>
              <a:rPr lang="ru-RU" sz="21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роста профессионального мастерства педагогов естественнонаучного цикла </a:t>
            </a: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</a:t>
            </a:r>
            <a:r>
              <a:rPr lang="ru-RU" sz="21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региональный опыт реализации </a:t>
            </a: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требований </a:t>
            </a:r>
            <a:r>
              <a:rPr lang="ru-RU" sz="21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ФГОС к результатам </a:t>
            </a: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школьного </a:t>
            </a:r>
            <a:r>
              <a:rPr lang="ru-RU" sz="21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естественнонаучного </a:t>
            </a: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образования</a:t>
            </a:r>
            <a:endParaRPr lang="ru-RU" sz="2100" b="1" cap="al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25144"/>
            <a:ext cx="5076184" cy="720080"/>
          </a:xfrm>
        </p:spPr>
        <p:txBody>
          <a:bodyPr>
            <a:noAutofit/>
          </a:bodyPr>
          <a:lstStyle/>
          <a:p>
            <a:pPr algn="l"/>
            <a:r>
              <a:rPr lang="ru-RU" sz="1800" b="1" i="1" dirty="0">
                <a:solidFill>
                  <a:schemeClr val="tx1"/>
                </a:solidFill>
              </a:rPr>
              <a:t>Соколова Светлана Ивановна</a:t>
            </a:r>
            <a:r>
              <a:rPr lang="ru-RU" sz="1600" b="1" i="1" dirty="0">
                <a:solidFill>
                  <a:schemeClr val="tx1"/>
                </a:solidFill>
              </a:rPr>
              <a:t>, </a:t>
            </a:r>
            <a:r>
              <a:rPr lang="ru-RU" sz="1600" b="1" i="1" dirty="0" smtClean="0">
                <a:solidFill>
                  <a:schemeClr val="tx1"/>
                </a:solidFill>
              </a:rPr>
              <a:t/>
            </a:r>
            <a:br>
              <a:rPr lang="ru-RU" sz="1600" b="1" i="1" dirty="0" smtClean="0">
                <a:solidFill>
                  <a:schemeClr val="tx1"/>
                </a:solidFill>
              </a:rPr>
            </a:br>
            <a:r>
              <a:rPr lang="ru-RU" sz="1600" b="1" i="1" dirty="0" smtClean="0">
                <a:solidFill>
                  <a:schemeClr val="tx1"/>
                </a:solidFill>
              </a:rPr>
              <a:t>старший </a:t>
            </a:r>
            <a:r>
              <a:rPr lang="ru-RU" sz="1600" b="1" i="1" dirty="0">
                <a:solidFill>
                  <a:schemeClr val="tx1"/>
                </a:solidFill>
              </a:rPr>
              <a:t>преподаватель кафедры </a:t>
            </a:r>
            <a:r>
              <a:rPr lang="ru-RU" sz="1600" b="1" i="1" dirty="0" smtClean="0">
                <a:solidFill>
                  <a:schemeClr val="tx1"/>
                </a:solidFill>
              </a:rPr>
              <a:t/>
            </a:r>
            <a:br>
              <a:rPr lang="ru-RU" sz="1600" b="1" i="1" dirty="0" smtClean="0">
                <a:solidFill>
                  <a:schemeClr val="tx1"/>
                </a:solidFill>
              </a:rPr>
            </a:br>
            <a:r>
              <a:rPr lang="ru-RU" sz="1600" b="1" i="1" dirty="0" smtClean="0">
                <a:solidFill>
                  <a:schemeClr val="tx1"/>
                </a:solidFill>
              </a:rPr>
              <a:t>методики </a:t>
            </a:r>
            <a:r>
              <a:rPr lang="ru-RU" sz="1600" b="1" i="1" dirty="0">
                <a:solidFill>
                  <a:schemeClr val="tx1"/>
                </a:solidFill>
              </a:rPr>
              <a:t>преподавания предметов </a:t>
            </a:r>
            <a:r>
              <a:rPr lang="ru-RU" sz="1600" b="1" i="1" dirty="0" smtClean="0">
                <a:solidFill>
                  <a:schemeClr val="tx1"/>
                </a:solidFill>
              </a:rPr>
              <a:t>ЕМЦ </a:t>
            </a:r>
            <a:br>
              <a:rPr lang="ru-RU" sz="1600" b="1" i="1" dirty="0" smtClean="0">
                <a:solidFill>
                  <a:schemeClr val="tx1"/>
                </a:solidFill>
              </a:rPr>
            </a:br>
            <a:r>
              <a:rPr lang="ru-RU" sz="1600" b="1" i="1" dirty="0" smtClean="0">
                <a:solidFill>
                  <a:schemeClr val="tx1"/>
                </a:solidFill>
              </a:rPr>
              <a:t>ГАУ </a:t>
            </a:r>
            <a:r>
              <a:rPr lang="ru-RU" sz="1600" b="1" i="1" dirty="0">
                <a:solidFill>
                  <a:schemeClr val="tx1"/>
                </a:solidFill>
              </a:rPr>
              <a:t>ДПО СОИРО</a:t>
            </a:r>
            <a:endParaRPr lang="ru-RU" sz="16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92696"/>
            <a:ext cx="5892915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cap="all" dirty="0" smtClean="0"/>
              <a:t>Государственное </a:t>
            </a:r>
            <a:r>
              <a:rPr lang="ru-RU" sz="1400" b="1" cap="all" dirty="0"/>
              <a:t>автономное учреждение </a:t>
            </a:r>
            <a:r>
              <a:rPr lang="ru-RU" sz="1400" b="1" cap="all" dirty="0" smtClean="0"/>
              <a:t> дополнительного </a:t>
            </a:r>
            <a:r>
              <a:rPr lang="ru-RU" sz="1400" b="1" cap="all" dirty="0"/>
              <a:t>профессионального образования </a:t>
            </a:r>
            <a:r>
              <a:rPr lang="ru-RU" sz="1400" b="1" cap="all" dirty="0" smtClean="0"/>
              <a:t> </a:t>
            </a:r>
            <a:br>
              <a:rPr lang="ru-RU" sz="1400" b="1" cap="all" dirty="0" smtClean="0"/>
            </a:br>
            <a:r>
              <a:rPr lang="ru-RU" sz="1400" b="1" dirty="0" smtClean="0"/>
              <a:t>«</a:t>
            </a:r>
            <a:r>
              <a:rPr lang="ru-RU" sz="1400" b="1" dirty="0"/>
              <a:t>Смоленский областной институт развития образования</a:t>
            </a:r>
            <a:r>
              <a:rPr lang="ru-RU" sz="1400" b="1" dirty="0" smtClean="0"/>
              <a:t>»</a:t>
            </a:r>
          </a:p>
          <a:p>
            <a:pPr algn="ctr"/>
            <a:r>
              <a:rPr lang="ru-RU" sz="1400" b="1" dirty="0" smtClean="0"/>
              <a:t>(ГАУ ДПО «СОИРО»)</a:t>
            </a:r>
            <a:endParaRPr lang="ru-RU" sz="14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815353"/>
            <a:ext cx="9107488" cy="5064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179512" y="1340768"/>
            <a:ext cx="8784976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ru-RU" sz="24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Актуальные  вопросы  преподавания </a:t>
            </a:r>
            <a:br>
              <a:rPr lang="ru-RU" sz="24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школьной информатики </a:t>
            </a:r>
            <a:br>
              <a:rPr lang="ru-RU" sz="24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условиях реализации ФГОС</a:t>
            </a:r>
            <a:endParaRPr lang="ru-RU" sz="2400" b="1" cap="al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39552" y="3861048"/>
            <a:ext cx="8064896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ru-RU" sz="1800" b="1" dirty="0" smtClean="0"/>
              <a:t>Модераторы:</a:t>
            </a:r>
          </a:p>
          <a:p>
            <a:pPr marL="444500" lvl="1" indent="-269875">
              <a:buFont typeface="Wingdings" pitchFamily="2" charset="2"/>
              <a:buChar char="§"/>
              <a:tabLst>
                <a:tab pos="444500" algn="l"/>
              </a:tabLst>
              <a:defRPr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Иванова Наталья Михайловна, </a:t>
            </a:r>
            <a:br>
              <a:rPr lang="ru-RU" sz="1800" b="1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руководитель ОМО, уч. информатики МКОУ «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Новодугинская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СШ»</a:t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  <a:sym typeface="Wingdings"/>
              </a:rPr>
              <a:t>: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shcool_2002@mail.ru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1800" dirty="0" smtClean="0">
                <a:latin typeface="Arial" pitchFamily="34" charset="0"/>
                <a:cs typeface="Arial" pitchFamily="34" charset="0"/>
                <a:sym typeface="Wingdings"/>
              </a:rPr>
              <a:t>: 8-910-780-04-42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444500" lvl="1" indent="-269875">
              <a:buFont typeface="Wingdings" pitchFamily="2" charset="2"/>
              <a:buChar char="§"/>
              <a:tabLst>
                <a:tab pos="444500" algn="l"/>
              </a:tabLst>
              <a:defRPr/>
            </a:pPr>
            <a:r>
              <a:rPr lang="ru-RU" sz="1800" b="1" dirty="0" err="1" smtClean="0">
                <a:latin typeface="Arial" pitchFamily="34" charset="0"/>
                <a:cs typeface="Arial" pitchFamily="34" charset="0"/>
              </a:rPr>
              <a:t>Амельченкова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Ольга </a:t>
            </a:r>
            <a:r>
              <a:rPr lang="ru-RU" sz="1800" b="1" dirty="0" err="1" smtClean="0">
                <a:latin typeface="Arial" pitchFamily="34" charset="0"/>
                <a:cs typeface="Arial" pitchFamily="34" charset="0"/>
              </a:rPr>
              <a:t>Евстафьевна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,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ст. преподаватель ГАУ ДПО СОИРО</a:t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  <a:sym typeface="Wingdings"/>
              </a:rPr>
              <a:t>: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amelchenkovaolga@gmail.com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1800" dirty="0" smtClean="0">
                <a:latin typeface="Arial" pitchFamily="34" charset="0"/>
                <a:cs typeface="Arial" pitchFamily="34" charset="0"/>
                <a:sym typeface="Wingdings"/>
              </a:rPr>
              <a:t>: 8-910-712-85-51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90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574720"/>
            <a:ext cx="8407134" cy="478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300" b="1" cap="all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Краткий анализ ГИА-2017 по информатике</a:t>
            </a:r>
            <a:endParaRPr lang="ru-RU" sz="2300" b="1" cap="all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340768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26876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8479447"/>
              </p:ext>
            </p:extLst>
          </p:nvPr>
        </p:nvGraphicFramePr>
        <p:xfrm>
          <a:off x="467544" y="1916832"/>
          <a:ext cx="4276725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8484806"/>
              </p:ext>
            </p:extLst>
          </p:nvPr>
        </p:nvGraphicFramePr>
        <p:xfrm>
          <a:off x="4860032" y="1916832"/>
          <a:ext cx="3857625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7B77A7D-C521-4698-9272-4EC4D9F5D169}" type="slidenum">
              <a:rPr lang="en-US" altLang="ru-RU" smtClean="0"/>
              <a:pPr/>
              <a:t>10</a:t>
            </a:fld>
            <a:endParaRPr lang="en-US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403459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3548" y="574720"/>
            <a:ext cx="8316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000" b="1" cap="all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выполнения заданий </a:t>
            </a:r>
            <a:r>
              <a:rPr lang="ru-RU" sz="2000" b="1" cap="all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ЕгЭ</a:t>
            </a:r>
            <a:endParaRPr lang="ru-RU" sz="2000" b="1" cap="all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340768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26876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9710823"/>
              </p:ext>
            </p:extLst>
          </p:nvPr>
        </p:nvGraphicFramePr>
        <p:xfrm>
          <a:off x="251520" y="1340768"/>
          <a:ext cx="8676964" cy="5684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7B77A7D-C521-4698-9272-4EC4D9F5D169}" type="slidenum">
              <a:rPr lang="en-US" altLang="ru-RU" smtClean="0"/>
              <a:pPr/>
              <a:t>11</a:t>
            </a:fld>
            <a:endParaRPr lang="en-US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428252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3548" y="574720"/>
            <a:ext cx="8316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000" b="1" cap="all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выполнения заданий </a:t>
            </a:r>
            <a:r>
              <a:rPr lang="ru-RU" sz="2000" b="1" cap="all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ОгЭ</a:t>
            </a:r>
            <a:endParaRPr lang="ru-RU" sz="2000" b="1" cap="all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340768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26876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417290"/>
              </p:ext>
            </p:extLst>
          </p:nvPr>
        </p:nvGraphicFramePr>
        <p:xfrm>
          <a:off x="287523" y="1552575"/>
          <a:ext cx="8532949" cy="3752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7B77A7D-C521-4698-9272-4EC4D9F5D169}" type="slidenum">
              <a:rPr lang="en-US" altLang="ru-RU" smtClean="0"/>
              <a:pPr/>
              <a:t>12</a:t>
            </a:fld>
            <a:endParaRPr lang="en-US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74404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51520" y="1556792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484784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8625">
            <a:off x="5550471" y="1719999"/>
            <a:ext cx="3750806" cy="2557673"/>
          </a:xfrm>
          <a:prstGeom prst="rect">
            <a:avLst/>
          </a:prstGeom>
        </p:spPr>
      </p:pic>
      <p:sp>
        <p:nvSpPr>
          <p:cNvPr id="12" name="AutoShape 3"/>
          <p:cNvSpPr>
            <a:spLocks noChangeArrowheads="1"/>
          </p:cNvSpPr>
          <p:nvPr/>
        </p:nvSpPr>
        <p:spPr bwMode="ltGray">
          <a:xfrm>
            <a:off x="381000" y="1844824"/>
            <a:ext cx="5880100" cy="4495800"/>
          </a:xfrm>
          <a:prstGeom prst="rightArrow">
            <a:avLst>
              <a:gd name="adj1" fmla="val 79306"/>
              <a:gd name="adj2" fmla="val 32395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24001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blackWhite">
          <a:xfrm>
            <a:off x="762000" y="2454424"/>
            <a:ext cx="4038600" cy="990600"/>
          </a:xfrm>
          <a:prstGeom prst="roundRect">
            <a:avLst>
              <a:gd name="adj" fmla="val 9106"/>
            </a:avLst>
          </a:prstGeom>
          <a:ln>
            <a:headEnd/>
            <a:tailEnd/>
          </a:ln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altLang="ru-RU" sz="2400" b="1" dirty="0" smtClean="0">
                <a:solidFill>
                  <a:schemeClr val="bg1"/>
                </a:solidFill>
              </a:rPr>
              <a:t>Методическая работа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blackWhite">
          <a:xfrm>
            <a:off x="762000" y="3597424"/>
            <a:ext cx="4038600" cy="990600"/>
          </a:xfrm>
          <a:prstGeom prst="roundRect">
            <a:avLst>
              <a:gd name="adj" fmla="val 9106"/>
            </a:avLst>
          </a:prstGeom>
          <a:ln>
            <a:headEnd/>
            <a:tailEnd/>
          </a:ln>
          <a:ex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Работа с </a:t>
            </a:r>
            <a:r>
              <a:rPr lang="ru-RU" sz="2400" b="1" dirty="0" smtClean="0">
                <a:solidFill>
                  <a:schemeClr val="bg1"/>
                </a:solidFill>
              </a:rPr>
              <a:t>учащимися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blackWhite">
          <a:xfrm>
            <a:off x="762000" y="4740424"/>
            <a:ext cx="4038600" cy="990600"/>
          </a:xfrm>
          <a:prstGeom prst="roundRect">
            <a:avLst>
              <a:gd name="adj" fmla="val 9106"/>
            </a:avLst>
          </a:prstGeom>
          <a:ln>
            <a:headEnd/>
            <a:tailEnd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Работа с родителями</a:t>
            </a:r>
            <a:endParaRPr lang="en-US" altLang="ru-RU" sz="2400" b="1" dirty="0">
              <a:solidFill>
                <a:schemeClr val="bg1"/>
              </a:solidFill>
            </a:endParaRPr>
          </a:p>
        </p:txBody>
      </p:sp>
      <p:sp>
        <p:nvSpPr>
          <p:cNvPr id="19" name="AutoShape 2" descr="Картинки по запросу успех в учеб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1134864"/>
            <a:ext cx="10001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95300" y="476672"/>
            <a:ext cx="803714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3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Направления деятельности учителя</a:t>
            </a:r>
            <a:br>
              <a:rPr lang="ru-RU" altLang="ru-RU" sz="23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23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успешности учащихся на ГИА</a:t>
            </a:r>
            <a:endParaRPr lang="ru-RU" sz="2300" b="1" cap="all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7B77A7D-C521-4698-9272-4EC4D9F5D169}" type="slidenum">
              <a:rPr lang="en-US" altLang="ru-RU" smtClean="0"/>
              <a:pPr/>
              <a:t>13</a:t>
            </a:fld>
            <a:endParaRPr lang="en-US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85047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8784976" cy="28083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Проблемы </a:t>
            </a:r>
            <a:r>
              <a:rPr lang="ru-RU" sz="21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роста профессионального мастерства педагогов естественнонаучного цикла </a:t>
            </a: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</a:t>
            </a:r>
            <a:r>
              <a:rPr lang="ru-RU" sz="21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региональный опыт реализации </a:t>
            </a: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требований </a:t>
            </a:r>
            <a:r>
              <a:rPr lang="ru-RU" sz="21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ФГОС к результатам </a:t>
            </a: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школьного </a:t>
            </a:r>
            <a:r>
              <a:rPr lang="ru-RU" sz="21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естественнонаучного </a:t>
            </a: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образования</a:t>
            </a:r>
            <a:endParaRPr lang="ru-RU" sz="2100" b="1" cap="al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25144"/>
            <a:ext cx="5076184" cy="720080"/>
          </a:xfrm>
        </p:spPr>
        <p:txBody>
          <a:bodyPr>
            <a:noAutofit/>
          </a:bodyPr>
          <a:lstStyle/>
          <a:p>
            <a:pPr algn="l"/>
            <a:r>
              <a:rPr lang="ru-RU" sz="1800" b="1" i="1" dirty="0">
                <a:solidFill>
                  <a:schemeClr val="tx1"/>
                </a:solidFill>
              </a:rPr>
              <a:t>Соколова Светлана Ивановна</a:t>
            </a:r>
            <a:r>
              <a:rPr lang="ru-RU" sz="1600" b="1" i="1" dirty="0">
                <a:solidFill>
                  <a:schemeClr val="tx1"/>
                </a:solidFill>
              </a:rPr>
              <a:t>, </a:t>
            </a:r>
            <a:r>
              <a:rPr lang="ru-RU" sz="1600" b="1" i="1" dirty="0" smtClean="0">
                <a:solidFill>
                  <a:schemeClr val="tx1"/>
                </a:solidFill>
              </a:rPr>
              <a:t/>
            </a:r>
            <a:br>
              <a:rPr lang="ru-RU" sz="1600" b="1" i="1" dirty="0" smtClean="0">
                <a:solidFill>
                  <a:schemeClr val="tx1"/>
                </a:solidFill>
              </a:rPr>
            </a:br>
            <a:r>
              <a:rPr lang="ru-RU" sz="1600" b="1" i="1" dirty="0" smtClean="0">
                <a:solidFill>
                  <a:schemeClr val="tx1"/>
                </a:solidFill>
              </a:rPr>
              <a:t>старший </a:t>
            </a:r>
            <a:r>
              <a:rPr lang="ru-RU" sz="1600" b="1" i="1" dirty="0">
                <a:solidFill>
                  <a:schemeClr val="tx1"/>
                </a:solidFill>
              </a:rPr>
              <a:t>преподаватель кафедры </a:t>
            </a:r>
            <a:r>
              <a:rPr lang="ru-RU" sz="1600" b="1" i="1" dirty="0" smtClean="0">
                <a:solidFill>
                  <a:schemeClr val="tx1"/>
                </a:solidFill>
              </a:rPr>
              <a:t/>
            </a:r>
            <a:br>
              <a:rPr lang="ru-RU" sz="1600" b="1" i="1" dirty="0" smtClean="0">
                <a:solidFill>
                  <a:schemeClr val="tx1"/>
                </a:solidFill>
              </a:rPr>
            </a:br>
            <a:r>
              <a:rPr lang="ru-RU" sz="1600" b="1" i="1" dirty="0" smtClean="0">
                <a:solidFill>
                  <a:schemeClr val="tx1"/>
                </a:solidFill>
              </a:rPr>
              <a:t>методики </a:t>
            </a:r>
            <a:r>
              <a:rPr lang="ru-RU" sz="1600" b="1" i="1" dirty="0">
                <a:solidFill>
                  <a:schemeClr val="tx1"/>
                </a:solidFill>
              </a:rPr>
              <a:t>преподавания предметов </a:t>
            </a:r>
            <a:r>
              <a:rPr lang="ru-RU" sz="1600" b="1" i="1" dirty="0" smtClean="0">
                <a:solidFill>
                  <a:schemeClr val="tx1"/>
                </a:solidFill>
              </a:rPr>
              <a:t>ЕМЦ </a:t>
            </a:r>
            <a:br>
              <a:rPr lang="ru-RU" sz="1600" b="1" i="1" dirty="0" smtClean="0">
                <a:solidFill>
                  <a:schemeClr val="tx1"/>
                </a:solidFill>
              </a:rPr>
            </a:br>
            <a:r>
              <a:rPr lang="ru-RU" sz="1600" b="1" i="1" dirty="0" smtClean="0">
                <a:solidFill>
                  <a:schemeClr val="tx1"/>
                </a:solidFill>
              </a:rPr>
              <a:t>ГАУ </a:t>
            </a:r>
            <a:r>
              <a:rPr lang="ru-RU" sz="1600" b="1" i="1" dirty="0">
                <a:solidFill>
                  <a:schemeClr val="tx1"/>
                </a:solidFill>
              </a:rPr>
              <a:t>ДПО СОИРО</a:t>
            </a:r>
            <a:endParaRPr lang="ru-RU" sz="16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92696"/>
            <a:ext cx="5892915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cap="all" dirty="0" smtClean="0"/>
              <a:t>Государственное </a:t>
            </a:r>
            <a:r>
              <a:rPr lang="ru-RU" sz="1400" b="1" cap="all" dirty="0"/>
              <a:t>автономное учреждение </a:t>
            </a:r>
            <a:r>
              <a:rPr lang="ru-RU" sz="1400" b="1" cap="all" dirty="0" smtClean="0"/>
              <a:t> дополнительного </a:t>
            </a:r>
            <a:r>
              <a:rPr lang="ru-RU" sz="1400" b="1" cap="all" dirty="0"/>
              <a:t>профессионального образования </a:t>
            </a:r>
            <a:r>
              <a:rPr lang="ru-RU" sz="1400" b="1" cap="all" dirty="0" smtClean="0"/>
              <a:t> </a:t>
            </a:r>
            <a:br>
              <a:rPr lang="ru-RU" sz="1400" b="1" cap="all" dirty="0" smtClean="0"/>
            </a:br>
            <a:r>
              <a:rPr lang="ru-RU" sz="1400" b="1" dirty="0" smtClean="0"/>
              <a:t>«</a:t>
            </a:r>
            <a:r>
              <a:rPr lang="ru-RU" sz="1400" b="1" dirty="0"/>
              <a:t>Смоленский областной институт развития образования</a:t>
            </a:r>
            <a:r>
              <a:rPr lang="ru-RU" sz="1400" b="1" dirty="0" smtClean="0"/>
              <a:t>»</a:t>
            </a:r>
          </a:p>
          <a:p>
            <a:pPr algn="ctr"/>
            <a:r>
              <a:rPr lang="ru-RU" sz="1400" b="1" dirty="0" smtClean="0"/>
              <a:t>(ГАУ ДПО «СОИРО»)</a:t>
            </a:r>
            <a:endParaRPr lang="ru-RU" sz="14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815353"/>
            <a:ext cx="9107488" cy="5064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179512" y="1484784"/>
            <a:ext cx="8784976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ru-RU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b="1" cap="al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39552" y="3861048"/>
            <a:ext cx="8064896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ru-RU" sz="1800" b="1" dirty="0" smtClean="0"/>
              <a:t>Модераторы:</a:t>
            </a:r>
          </a:p>
          <a:p>
            <a:pPr marL="444500" lvl="1" indent="-269875">
              <a:buFont typeface="Wingdings" pitchFamily="2" charset="2"/>
              <a:buChar char="§"/>
              <a:tabLst>
                <a:tab pos="444500" algn="l"/>
              </a:tabLst>
              <a:defRPr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Иванова Наталья Михайловна, </a:t>
            </a:r>
            <a:br>
              <a:rPr lang="ru-RU" sz="1800" b="1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руководитель ОМО, уч. информатики МКОУ «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Новодугинская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СШ»</a:t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  <a:sym typeface="Wingdings"/>
              </a:rPr>
              <a:t>: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shcool_2002@mail.ru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1800" dirty="0" smtClean="0">
                <a:latin typeface="Arial" pitchFamily="34" charset="0"/>
                <a:cs typeface="Arial" pitchFamily="34" charset="0"/>
                <a:sym typeface="Wingdings"/>
              </a:rPr>
              <a:t>: 8-910-780-04-42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444500" lvl="1" indent="-269875">
              <a:buFont typeface="Wingdings" pitchFamily="2" charset="2"/>
              <a:buChar char="§"/>
              <a:tabLst>
                <a:tab pos="444500" algn="l"/>
              </a:tabLst>
              <a:defRPr/>
            </a:pPr>
            <a:r>
              <a:rPr lang="ru-RU" sz="1800" b="1" dirty="0" err="1" smtClean="0">
                <a:latin typeface="Arial" pitchFamily="34" charset="0"/>
                <a:cs typeface="Arial" pitchFamily="34" charset="0"/>
              </a:rPr>
              <a:t>Амельченкова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Ольга </a:t>
            </a:r>
            <a:r>
              <a:rPr lang="ru-RU" sz="1800" b="1" dirty="0" err="1" smtClean="0">
                <a:latin typeface="Arial" pitchFamily="34" charset="0"/>
                <a:cs typeface="Arial" pitchFamily="34" charset="0"/>
              </a:rPr>
              <a:t>Евстафьевна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,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ст. преподаватель ГАУ ДПО СОИРО</a:t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  <a:sym typeface="Wingdings"/>
              </a:rPr>
              <a:t>: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amelchenkovaolga@gmail.com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1800" dirty="0" smtClean="0">
                <a:latin typeface="Arial" pitchFamily="34" charset="0"/>
                <a:cs typeface="Arial" pitchFamily="34" charset="0"/>
                <a:sym typeface="Wingdings"/>
              </a:rPr>
              <a:t>: 8-910-712-85-51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2" descr="https://apf.mail.ru/cgi-bin/readmsg/1409569360_kartinki-2.jpg?id=15028646050000000428%3B0%3B1&amp;x-email=amelchenkova_oga%40mail.ru&amp;exif=1&amp;bs=2537&amp;bl=25923&amp;ct=image%2Fjpeg&amp;cn=1409569360_kartinki%252d2.jpg&amp;cte=bin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https://apf.mail.ru/cgi-bin/readmsg/1409569360_kartinki-2.jpg?id=15028646050000000428%3B0%3B1&amp;x-email=amelchenkova_oga%40mail.ru&amp;exif=1&amp;bs=2537&amp;bl=25923&amp;ct=image%2Fjpeg&amp;cn=1409569360_kartinki%252d2.jpg&amp;cte=binar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75" y="752335"/>
            <a:ext cx="7847657" cy="519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36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476672"/>
            <a:ext cx="8352928" cy="864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200" b="1" dirty="0">
                <a:solidFill>
                  <a:srgbClr val="C00000"/>
                </a:solidFill>
              </a:rPr>
              <a:t>Цель: обсудить актуальные вопросы преподавания школьной информатики в условиях реализации </a:t>
            </a:r>
            <a:r>
              <a:rPr lang="ru-RU" sz="2200" b="1" dirty="0" smtClean="0">
                <a:solidFill>
                  <a:srgbClr val="C00000"/>
                </a:solidFill>
              </a:rPr>
              <a:t>ФГОС</a:t>
            </a:r>
            <a:endParaRPr lang="ru-RU" sz="2200" b="1" cap="al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51520" y="1484784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412776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395536" y="1959798"/>
            <a:ext cx="835292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ru-RU" b="1" dirty="0">
                <a:solidFill>
                  <a:srgbClr val="2D7AB0"/>
                </a:solidFill>
              </a:rPr>
              <a:t>Особенности преподавания информатики в 2017-2018 уч. </a:t>
            </a:r>
            <a:r>
              <a:rPr lang="ru-RU" b="1" dirty="0" smtClean="0">
                <a:solidFill>
                  <a:srgbClr val="2D7AB0"/>
                </a:solidFill>
              </a:rPr>
              <a:t>году.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solidFill>
                  <a:srgbClr val="2D7AB0"/>
                </a:solidFill>
              </a:rPr>
              <a:t>Анализ результатов государственной итоговой аттестации по информатике.</a:t>
            </a:r>
          </a:p>
          <a:p>
            <a:pPr marL="712788">
              <a:spcAft>
                <a:spcPts val="0"/>
              </a:spcAft>
            </a:pPr>
            <a:r>
              <a:rPr lang="ru-RU" sz="1600" b="1" i="1" dirty="0" err="1"/>
              <a:t>Амельченкова</a:t>
            </a:r>
            <a:r>
              <a:rPr lang="ru-RU" sz="1600" b="1" i="1" dirty="0"/>
              <a:t> Ольга </a:t>
            </a:r>
            <a:r>
              <a:rPr lang="ru-RU" sz="1600" b="1" i="1" dirty="0" err="1"/>
              <a:t>Евстафьевна</a:t>
            </a:r>
            <a:r>
              <a:rPr lang="ru-RU" sz="1600" b="1" i="1" dirty="0"/>
              <a:t>,</a:t>
            </a:r>
          </a:p>
          <a:p>
            <a:pPr marL="712788">
              <a:spcAft>
                <a:spcPts val="0"/>
              </a:spcAft>
            </a:pPr>
            <a:r>
              <a:rPr lang="ru-RU" sz="1600" i="1" dirty="0"/>
              <a:t>старший преподаватель кафедры методики преподавания предметов естественно-математического цикла, методист отдела экспертизы и мониторинга системы образования ГАУ ДПО СОИРО</a:t>
            </a:r>
            <a:endParaRPr lang="ru-RU" sz="1600" i="1" dirty="0">
              <a:latin typeface="Calibri"/>
              <a:ea typeface="Calibri"/>
              <a:cs typeface="Times New Roman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ru-RU" b="1" dirty="0" smtClean="0">
                <a:solidFill>
                  <a:srgbClr val="2D7AB0"/>
                </a:solidFill>
              </a:rPr>
              <a:t>Робототехника </a:t>
            </a:r>
            <a:r>
              <a:rPr lang="ru-RU" b="1" dirty="0">
                <a:solidFill>
                  <a:srgbClr val="2D7AB0"/>
                </a:solidFill>
              </a:rPr>
              <a:t>как одно из перспективных направлений современного </a:t>
            </a:r>
            <a:r>
              <a:rPr lang="en-US" b="1" dirty="0">
                <a:solidFill>
                  <a:srgbClr val="2D7AB0"/>
                </a:solidFill>
              </a:rPr>
              <a:t>IT </a:t>
            </a:r>
            <a:r>
              <a:rPr lang="ru-RU" b="1" dirty="0">
                <a:solidFill>
                  <a:srgbClr val="2D7AB0"/>
                </a:solidFill>
              </a:rPr>
              <a:t>образования</a:t>
            </a:r>
            <a:r>
              <a:rPr lang="ru-RU" b="1" dirty="0" smtClean="0">
                <a:solidFill>
                  <a:srgbClr val="2D7AB0"/>
                </a:solidFill>
              </a:rPr>
              <a:t>.</a:t>
            </a:r>
          </a:p>
          <a:p>
            <a:pPr marL="712788"/>
            <a:r>
              <a:rPr lang="ru-RU" sz="1600" b="1" i="1" dirty="0" err="1"/>
              <a:t>Зенчук</a:t>
            </a:r>
            <a:r>
              <a:rPr lang="ru-RU" sz="1600" b="1" i="1" dirty="0"/>
              <a:t> Ирина Валерьевна, </a:t>
            </a:r>
          </a:p>
          <a:p>
            <a:pPr marL="712788"/>
            <a:r>
              <a:rPr lang="ru-RU" sz="1600" i="1" dirty="0"/>
              <a:t>учитель высшей квалификационной категории  МБОУ «СШ № 27 им. Э.А. </a:t>
            </a:r>
            <a:r>
              <a:rPr lang="ru-RU" sz="1600" i="1" dirty="0" err="1"/>
              <a:t>Хиля</a:t>
            </a:r>
            <a:r>
              <a:rPr lang="ru-RU" sz="1600" i="1" dirty="0"/>
              <a:t>», г. Смоленск.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ru-RU" b="1" dirty="0" smtClean="0">
                <a:solidFill>
                  <a:srgbClr val="2D7AB0"/>
                </a:solidFill>
              </a:rPr>
              <a:t>Итоговый </a:t>
            </a:r>
            <a:r>
              <a:rPr lang="ru-RU" b="1" dirty="0">
                <a:solidFill>
                  <a:srgbClr val="2D7AB0"/>
                </a:solidFill>
              </a:rPr>
              <a:t>индивидуальный проект. Примерная </a:t>
            </a:r>
            <a:r>
              <a:rPr lang="ru-RU" b="1" dirty="0" smtClean="0">
                <a:solidFill>
                  <a:srgbClr val="2D7AB0"/>
                </a:solidFill>
              </a:rPr>
              <a:t>темати</a:t>
            </a:r>
            <a:r>
              <a:rPr lang="ru-RU" b="1" dirty="0">
                <a:solidFill>
                  <a:srgbClr val="2D7AB0"/>
                </a:solidFill>
              </a:rPr>
              <a:t>ка индивидуальных итоговых проектов  по информатике.</a:t>
            </a:r>
          </a:p>
          <a:p>
            <a:pPr marL="712788">
              <a:spcAft>
                <a:spcPts val="0"/>
              </a:spcAft>
            </a:pPr>
            <a:r>
              <a:rPr lang="ru-RU" sz="1600" b="1" i="1" dirty="0"/>
              <a:t>Иванова Наталья Михайловна, </a:t>
            </a:r>
          </a:p>
          <a:p>
            <a:pPr marL="712788">
              <a:spcAft>
                <a:spcPts val="0"/>
              </a:spcAft>
            </a:pPr>
            <a:r>
              <a:rPr lang="ru-RU" sz="1600" i="1" dirty="0"/>
              <a:t>руководитель ОМО  учителей информатики, учитель высшей квалификационной категории МКОУ «</a:t>
            </a:r>
            <a:r>
              <a:rPr lang="ru-RU" sz="1600" i="1" dirty="0" err="1"/>
              <a:t>Новодугинская</a:t>
            </a:r>
            <a:r>
              <a:rPr lang="ru-RU" sz="1600" i="1" dirty="0"/>
              <a:t> СШ»  </a:t>
            </a:r>
            <a:endParaRPr lang="ru-RU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7524" y="1556792"/>
            <a:ext cx="8604956" cy="38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u="sng" dirty="0" smtClean="0"/>
              <a:t>План выступлений: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403472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251520" y="1628800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556792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431540" y="332656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Министерством образования и науки Российской Федерации</a:t>
            </a:r>
            <a:endParaRPr lang="ru-RU" b="1" dirty="0">
              <a:hlinkClick r:id="rId2"/>
            </a:endParaRPr>
          </a:p>
          <a:p>
            <a:pPr>
              <a:spcAft>
                <a:spcPts val="0"/>
              </a:spcAft>
            </a:pPr>
            <a:r>
              <a:rPr lang="ru-RU" b="1" dirty="0"/>
              <a:t>утверждены изменения в Федеральном перечне учебников, рекомендуемых к использованию при реализации обязательной части основных образовательных программ (май-июль 2017)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66429" y="1662474"/>
            <a:ext cx="8590473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u="sng" dirty="0" smtClean="0">
                <a:hlinkClick r:id="rId3"/>
              </a:rPr>
              <a:t>Приказ </a:t>
            </a:r>
            <a:r>
              <a:rPr lang="ru-RU" u="sng" dirty="0" smtClean="0">
                <a:hlinkClick r:id="rId2"/>
              </a:rPr>
              <a:t>от 05 июля 2017 № 629</a:t>
            </a:r>
            <a:r>
              <a:rPr lang="ru-RU" dirty="0" smtClean="0"/>
              <a:t> </a:t>
            </a:r>
          </a:p>
          <a:p>
            <a:r>
              <a:rPr lang="ru-RU" sz="1400" dirty="0" smtClean="0"/>
              <a:t>О </a:t>
            </a:r>
            <a:r>
              <a:rPr lang="ru-RU" sz="1400" dirty="0"/>
              <a:t>внесении изменений в федеральный перечень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образования, утвержденный приказом Министерства образования и науки Российской Федерации от 31 марта июля 2014 г. № </a:t>
            </a:r>
            <a:r>
              <a:rPr lang="ru-RU" sz="1400" dirty="0" smtClean="0"/>
              <a:t>253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u="sng" dirty="0">
                <a:hlinkClick r:id="rId3"/>
              </a:rPr>
              <a:t>Приказ от 08 июня 2017 № 535 </a:t>
            </a:r>
            <a:endParaRPr lang="ru-RU" u="sng" dirty="0" smtClean="0"/>
          </a:p>
          <a:p>
            <a:r>
              <a:rPr lang="ru-RU" sz="1400" dirty="0" smtClean="0"/>
              <a:t>О </a:t>
            </a:r>
            <a:r>
              <a:rPr lang="ru-RU" sz="1400" dirty="0"/>
              <a:t>внесении изменений в Федеральный перечень учебников. На основании приказа от 08.06.2017 № 535 и от 20.06.2017 № 581 Министерством образования и науки РФ утверждены изменения в Федеральном перечне учебников, рекомендуемых к использованию при реализации обязательной части основных образовательных программ</a:t>
            </a:r>
            <a:r>
              <a:rPr lang="ru-RU" sz="14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u="sng" dirty="0">
                <a:hlinkClick r:id="rId4"/>
              </a:rPr>
              <a:t>Приказ от 20 июня 2017 № 581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sz="1400" dirty="0" smtClean="0"/>
              <a:t>О </a:t>
            </a:r>
            <a:r>
              <a:rPr lang="ru-RU" sz="1400" dirty="0"/>
              <a:t>внесении изменений в Федеральный перечень учебников. Включены новые учебники в подраздел «Начальное общее образование» и «Основное общее образование» (Приказ от 08.06.2017 № 535), предназначенные для детей с ограниченными возможностями здоровья. Также появились новые учебники по технологии в 5 классе для детей с ОВЗ и астрономии в 10–11 классе (Приказ от 20.06.2017 № 581</a:t>
            </a:r>
            <a:r>
              <a:rPr lang="ru-RU" sz="14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u="sng" dirty="0">
                <a:hlinkClick r:id="rId5"/>
              </a:rPr>
              <a:t>Приказ </a:t>
            </a:r>
            <a:r>
              <a:rPr lang="ru-RU" u="sng" dirty="0" smtClean="0">
                <a:hlinkClick r:id="rId5"/>
              </a:rPr>
              <a:t>от </a:t>
            </a:r>
            <a:r>
              <a:rPr lang="ru-RU" u="sng" dirty="0">
                <a:hlinkClick r:id="rId5"/>
              </a:rPr>
              <a:t>29 мая 2017 № 471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sz="1400" dirty="0" smtClean="0"/>
              <a:t>О </a:t>
            </a:r>
            <a:r>
              <a:rPr lang="ru-RU" sz="1400" dirty="0"/>
              <a:t>внесении изменений в Порядок формирования федерального перечня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образования, утвержденный приказом Министерства образования и науки Российской Федерации от 16 июля 2016 г. № 87</a:t>
            </a:r>
          </a:p>
        </p:txBody>
      </p:sp>
    </p:spTree>
    <p:extLst>
      <p:ext uri="{BB962C8B-B14F-4D97-AF65-F5344CB8AC3E}">
        <p14:creationId xmlns:p14="http://schemas.microsoft.com/office/powerpoint/2010/main" val="177125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>
            <a:grpSpLocks/>
          </p:cNvGrpSpPr>
          <p:nvPr/>
        </p:nvGrpSpPr>
        <p:grpSpPr bwMode="auto">
          <a:xfrm>
            <a:off x="539552" y="404664"/>
            <a:ext cx="7920880" cy="6048672"/>
            <a:chOff x="783" y="6724"/>
            <a:chExt cx="10500" cy="7671"/>
          </a:xfrm>
        </p:grpSpPr>
        <p:grpSp>
          <p:nvGrpSpPr>
            <p:cNvPr id="11" name="Group 114"/>
            <p:cNvGrpSpPr>
              <a:grpSpLocks/>
            </p:cNvGrpSpPr>
            <p:nvPr/>
          </p:nvGrpSpPr>
          <p:grpSpPr bwMode="auto">
            <a:xfrm>
              <a:off x="994" y="8224"/>
              <a:ext cx="2974" cy="4121"/>
              <a:chOff x="1147" y="6934"/>
              <a:chExt cx="2974" cy="4121"/>
            </a:xfrm>
          </p:grpSpPr>
          <p:sp>
            <p:nvSpPr>
              <p:cNvPr id="53" name="AutoShape 115"/>
              <p:cNvSpPr>
                <a:spLocks noChangeArrowheads="1"/>
              </p:cNvSpPr>
              <p:nvPr/>
            </p:nvSpPr>
            <p:spPr bwMode="auto">
              <a:xfrm>
                <a:off x="1627" y="7187"/>
                <a:ext cx="2494" cy="824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dirty="0">
                    <a:solidFill>
                      <a:srgbClr val="FF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Формирование ИКТ </a:t>
                </a:r>
                <a:r>
                  <a:rPr lang="ru-RU" sz="1200" dirty="0">
                    <a:solidFill>
                      <a:srgbClr val="FF0000"/>
                    </a:solidFill>
                    <a:latin typeface="Times New Roman"/>
                    <a:ea typeface="Calibri"/>
                    <a:cs typeface="Times New Roman"/>
                  </a:rPr>
                  <a:t>компетентности (ФГОС).</a:t>
                </a:r>
                <a:endParaRPr lang="ru-RU" sz="12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1200" dirty="0" smtClean="0">
                    <a:solidFill>
                      <a:srgbClr val="FF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Обязательно.</a:t>
                </a:r>
                <a:endParaRPr lang="ru-RU" sz="12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54" name="AutoShape 116"/>
              <p:cNvSpPr>
                <a:spLocks noChangeArrowheads="1"/>
              </p:cNvSpPr>
              <p:nvPr/>
            </p:nvSpPr>
            <p:spPr bwMode="auto">
              <a:xfrm>
                <a:off x="1609" y="9185"/>
                <a:ext cx="2494" cy="1046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dirty="0">
                    <a:effectLst/>
                    <a:latin typeface="Times New Roman"/>
                    <a:ea typeface="Calibri"/>
                    <a:cs typeface="Times New Roman"/>
                  </a:rPr>
                  <a:t>3-4 класс.</a:t>
                </a:r>
                <a:endParaRPr lang="ru-RU" sz="12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1200" dirty="0">
                    <a:effectLst/>
                    <a:latin typeface="Times New Roman"/>
                    <a:ea typeface="Calibri"/>
                    <a:cs typeface="Times New Roman"/>
                  </a:rPr>
                  <a:t>В рамках предметов Математика, Технология. </a:t>
                </a:r>
                <a:endParaRPr lang="ru-RU" sz="12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1200" dirty="0">
                    <a:effectLst/>
                    <a:latin typeface="Times New Roman"/>
                    <a:ea typeface="Calibri"/>
                    <a:cs typeface="Times New Roman"/>
                  </a:rPr>
                  <a:t>По решению </a:t>
                </a:r>
                <a:r>
                  <a:rPr lang="ru-RU" sz="1200" dirty="0" smtClean="0">
                    <a:effectLst/>
                    <a:latin typeface="Times New Roman"/>
                    <a:ea typeface="Calibri"/>
                    <a:cs typeface="Times New Roman"/>
                  </a:rPr>
                  <a:t>ОО.</a:t>
                </a:r>
                <a:endParaRPr lang="ru-RU" sz="12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55" name="AutoShape 117"/>
              <p:cNvSpPr>
                <a:spLocks noChangeArrowheads="1"/>
              </p:cNvSpPr>
              <p:nvPr/>
            </p:nvSpPr>
            <p:spPr bwMode="auto">
              <a:xfrm>
                <a:off x="1624" y="10433"/>
                <a:ext cx="2494" cy="622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dirty="0">
                    <a:effectLst/>
                    <a:latin typeface="Times New Roman"/>
                    <a:ea typeface="Calibri"/>
                    <a:cs typeface="Times New Roman"/>
                  </a:rPr>
                  <a:t>Внеурочная деятельность.</a:t>
                </a:r>
                <a:endParaRPr lang="ru-RU" sz="12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1200" dirty="0" smtClean="0">
                    <a:effectLst/>
                    <a:latin typeface="Times New Roman"/>
                    <a:ea typeface="Calibri"/>
                    <a:cs typeface="Times New Roman"/>
                  </a:rPr>
                  <a:t>Обязательно.</a:t>
                </a:r>
                <a:endParaRPr lang="ru-RU" sz="12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56" name="AutoShape 118"/>
              <p:cNvSpPr>
                <a:spLocks noChangeArrowheads="1"/>
              </p:cNvSpPr>
              <p:nvPr/>
            </p:nvSpPr>
            <p:spPr bwMode="auto">
              <a:xfrm>
                <a:off x="1615" y="8182"/>
                <a:ext cx="2494" cy="827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dirty="0">
                    <a:effectLst/>
                    <a:latin typeface="Times New Roman"/>
                    <a:ea typeface="Calibri"/>
                    <a:cs typeface="Times New Roman"/>
                  </a:rPr>
                  <a:t>2-4 класс.</a:t>
                </a:r>
                <a:endParaRPr lang="ru-RU" sz="12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1200" dirty="0">
                    <a:effectLst/>
                    <a:latin typeface="Times New Roman"/>
                    <a:ea typeface="Calibri"/>
                    <a:cs typeface="Times New Roman"/>
                  </a:rPr>
                  <a:t>Информатика. </a:t>
                </a:r>
                <a:endParaRPr lang="ru-RU" sz="12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1200" dirty="0">
                    <a:effectLst/>
                    <a:latin typeface="Times New Roman"/>
                    <a:ea typeface="Calibri"/>
                    <a:cs typeface="Times New Roman"/>
                  </a:rPr>
                  <a:t>По решению </a:t>
                </a:r>
                <a:r>
                  <a:rPr lang="ru-RU" sz="1200" dirty="0" smtClean="0">
                    <a:effectLst/>
                    <a:latin typeface="Times New Roman"/>
                    <a:ea typeface="Calibri"/>
                    <a:cs typeface="Times New Roman"/>
                  </a:rPr>
                  <a:t>ОО.</a:t>
                </a:r>
                <a:endParaRPr lang="ru-RU" sz="12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cxnSp>
            <p:nvCxnSpPr>
              <p:cNvPr id="57" name="AutoShape 119"/>
              <p:cNvCxnSpPr>
                <a:cxnSpLocks noChangeShapeType="1"/>
              </p:cNvCxnSpPr>
              <p:nvPr/>
            </p:nvCxnSpPr>
            <p:spPr bwMode="auto">
              <a:xfrm>
                <a:off x="1152" y="6934"/>
                <a:ext cx="0" cy="379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8" name="AutoShape 120"/>
              <p:cNvCxnSpPr>
                <a:cxnSpLocks noChangeShapeType="1"/>
              </p:cNvCxnSpPr>
              <p:nvPr/>
            </p:nvCxnSpPr>
            <p:spPr bwMode="auto">
              <a:xfrm>
                <a:off x="1147" y="8580"/>
                <a:ext cx="48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9" name="AutoShape 121"/>
              <p:cNvCxnSpPr>
                <a:cxnSpLocks noChangeShapeType="1"/>
              </p:cNvCxnSpPr>
              <p:nvPr/>
            </p:nvCxnSpPr>
            <p:spPr bwMode="auto">
              <a:xfrm>
                <a:off x="1156" y="7634"/>
                <a:ext cx="48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0" name="AutoShape 122"/>
              <p:cNvCxnSpPr>
                <a:cxnSpLocks noChangeShapeType="1"/>
              </p:cNvCxnSpPr>
              <p:nvPr/>
            </p:nvCxnSpPr>
            <p:spPr bwMode="auto">
              <a:xfrm>
                <a:off x="1164" y="10743"/>
                <a:ext cx="48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" name="AutoShape 123"/>
              <p:cNvCxnSpPr>
                <a:cxnSpLocks noChangeShapeType="1"/>
              </p:cNvCxnSpPr>
              <p:nvPr/>
            </p:nvCxnSpPr>
            <p:spPr bwMode="auto">
              <a:xfrm>
                <a:off x="1156" y="9718"/>
                <a:ext cx="48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2" name="Group 124"/>
            <p:cNvGrpSpPr>
              <a:grpSpLocks/>
            </p:cNvGrpSpPr>
            <p:nvPr/>
          </p:nvGrpSpPr>
          <p:grpSpPr bwMode="auto">
            <a:xfrm>
              <a:off x="4248" y="8241"/>
              <a:ext cx="3008" cy="6087"/>
              <a:chOff x="4403" y="6952"/>
              <a:chExt cx="3008" cy="6088"/>
            </a:xfrm>
          </p:grpSpPr>
          <p:cxnSp>
            <p:nvCxnSpPr>
              <p:cNvPr id="38" name="AutoShape 125"/>
              <p:cNvCxnSpPr>
                <a:cxnSpLocks noChangeShapeType="1"/>
              </p:cNvCxnSpPr>
              <p:nvPr/>
            </p:nvCxnSpPr>
            <p:spPr bwMode="auto">
              <a:xfrm>
                <a:off x="4409" y="6952"/>
                <a:ext cx="1" cy="574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39" name="Group 126"/>
              <p:cNvGrpSpPr>
                <a:grpSpLocks/>
              </p:cNvGrpSpPr>
              <p:nvPr/>
            </p:nvGrpSpPr>
            <p:grpSpPr bwMode="auto">
              <a:xfrm>
                <a:off x="4403" y="7173"/>
                <a:ext cx="3008" cy="5867"/>
                <a:chOff x="4403" y="7173"/>
                <a:chExt cx="3008" cy="5867"/>
              </a:xfrm>
            </p:grpSpPr>
            <p:grpSp>
              <p:nvGrpSpPr>
                <p:cNvPr id="40" name="Group 127"/>
                <p:cNvGrpSpPr>
                  <a:grpSpLocks/>
                </p:cNvGrpSpPr>
                <p:nvPr/>
              </p:nvGrpSpPr>
              <p:grpSpPr bwMode="auto">
                <a:xfrm>
                  <a:off x="4403" y="8188"/>
                  <a:ext cx="2990" cy="4852"/>
                  <a:chOff x="4431" y="7169"/>
                  <a:chExt cx="2990" cy="4852"/>
                </a:xfrm>
              </p:grpSpPr>
              <p:sp>
                <p:nvSpPr>
                  <p:cNvPr id="43" name="AutoShape 128"/>
                  <p:cNvSpPr>
                    <a:spLocks noChangeArrowheads="1"/>
                  </p:cNvSpPr>
                  <p:nvPr/>
                </p:nvSpPr>
                <p:spPr bwMode="auto">
                  <a:xfrm>
                    <a:off x="4894" y="11388"/>
                    <a:ext cx="2494" cy="633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0" vert="horz" wrap="square" lIns="0" tIns="0" rIns="0" bIns="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ru-RU" sz="12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Элективные курсы.</a:t>
                    </a:r>
                    <a:endParaRPr lang="ru-RU" sz="12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ru-RU" sz="12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По решению </a:t>
                    </a:r>
                    <a:r>
                      <a: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rPr>
                      <a:t>ОО.</a:t>
                    </a:r>
                    <a:endParaRPr lang="ru-RU" sz="12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44" name="AutoShape 129"/>
                  <p:cNvSpPr>
                    <a:spLocks noChangeArrowheads="1"/>
                  </p:cNvSpPr>
                  <p:nvPr/>
                </p:nvSpPr>
                <p:spPr bwMode="auto">
                  <a:xfrm>
                    <a:off x="4927" y="7169"/>
                    <a:ext cx="2494" cy="837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0" vert="horz" wrap="square" lIns="0" tIns="0" rIns="0" bIns="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ru-RU" sz="12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5-6 классы.</a:t>
                    </a:r>
                    <a:endParaRPr lang="ru-RU" sz="12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ru-RU" sz="12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Пропедевтика.</a:t>
                    </a:r>
                    <a:endParaRPr lang="ru-RU" sz="12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ru-RU" sz="12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По решению </a:t>
                    </a:r>
                    <a:r>
                      <a: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rPr>
                      <a:t>ОО.</a:t>
                    </a:r>
                    <a:endParaRPr lang="ru-RU" sz="12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45" name="AutoShape 130"/>
                  <p:cNvSpPr>
                    <a:spLocks noChangeArrowheads="1"/>
                  </p:cNvSpPr>
                  <p:nvPr/>
                </p:nvSpPr>
                <p:spPr bwMode="auto">
                  <a:xfrm>
                    <a:off x="4920" y="8190"/>
                    <a:ext cx="2494" cy="1044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0" vert="horz" wrap="square" lIns="0" tIns="0" rIns="0" bIns="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ru-RU" sz="12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5-9 классы.</a:t>
                    </a:r>
                    <a:endParaRPr lang="ru-RU" sz="12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ru-RU" sz="12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Информатика </a:t>
                    </a:r>
                    <a:br>
                      <a:rPr lang="ru-RU" sz="1200" dirty="0">
                        <a:effectLst/>
                        <a:latin typeface="Times New Roman"/>
                        <a:ea typeface="Calibri"/>
                        <a:cs typeface="Times New Roman"/>
                      </a:rPr>
                    </a:br>
                    <a:r>
                      <a:rPr lang="ru-RU" sz="12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(ФГОС ООО).</a:t>
                    </a:r>
                    <a:endParaRPr lang="ru-RU" sz="12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ru-RU" sz="12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По решению </a:t>
                    </a:r>
                    <a:r>
                      <a: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rPr>
                      <a:t>ОО.</a:t>
                    </a:r>
                    <a:endParaRPr lang="ru-RU" sz="12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46" name="AutoShape 131"/>
                  <p:cNvSpPr>
                    <a:spLocks noChangeArrowheads="1"/>
                  </p:cNvSpPr>
                  <p:nvPr/>
                </p:nvSpPr>
                <p:spPr bwMode="auto">
                  <a:xfrm>
                    <a:off x="4894" y="9409"/>
                    <a:ext cx="2494" cy="1016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0" vert="horz" wrap="square" lIns="0" tIns="0" rIns="0" bIns="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ru-RU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rPr>
                      <a:t>7-9 классы.</a:t>
                    </a:r>
                    <a:endParaRPr lang="ru-RU" sz="12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ru-RU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rPr>
                      <a:t>Информатика </a:t>
                    </a:r>
                    <a:br>
                      <a:rPr lang="ru-RU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rPr>
                    </a:br>
                    <a:r>
                      <a:rPr lang="ru-RU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rPr>
                      <a:t>(ФГОС ООО).</a:t>
                    </a:r>
                    <a:endParaRPr lang="ru-RU" sz="12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ru-RU" sz="120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rPr>
                      <a:t>Обязательно.</a:t>
                    </a:r>
                    <a:endParaRPr lang="ru-RU" sz="12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ru-RU" sz="12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12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47" name="AutoShape 132"/>
                  <p:cNvSpPr>
                    <a:spLocks noChangeArrowheads="1"/>
                  </p:cNvSpPr>
                  <p:nvPr/>
                </p:nvSpPr>
                <p:spPr bwMode="auto">
                  <a:xfrm>
                    <a:off x="4910" y="10612"/>
                    <a:ext cx="2494" cy="623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0" vert="horz" wrap="square" lIns="0" tIns="0" rIns="0" bIns="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ru-RU" sz="12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Внеурочная деятельность.</a:t>
                    </a:r>
                    <a:endParaRPr lang="ru-RU" sz="12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rPr>
                      <a:t>Обязательно.</a:t>
                    </a:r>
                    <a:endParaRPr lang="ru-RU" sz="12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48" name="AutoShape 13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431" y="8701"/>
                    <a:ext cx="486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49" name="AutoShape 13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440" y="7589"/>
                    <a:ext cx="486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0" name="AutoShape 13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439" y="11696"/>
                    <a:ext cx="486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1" name="AutoShape 13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448" y="10936"/>
                    <a:ext cx="486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2" name="AutoShape 13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440" y="9947"/>
                    <a:ext cx="486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sp>
              <p:nvSpPr>
                <p:cNvPr id="41" name="AutoShape 138"/>
                <p:cNvSpPr>
                  <a:spLocks noChangeArrowheads="1"/>
                </p:cNvSpPr>
                <p:nvPr/>
              </p:nvSpPr>
              <p:spPr bwMode="auto">
                <a:xfrm>
                  <a:off x="4917" y="7173"/>
                  <a:ext cx="2494" cy="82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ru-RU" sz="1200" dirty="0">
                      <a:solidFill>
                        <a:srgbClr val="FF0000"/>
                      </a:solidFill>
                      <a:effectLst/>
                      <a:latin typeface="Times New Roman"/>
                      <a:ea typeface="Calibri"/>
                      <a:cs typeface="Times New Roman"/>
                    </a:rPr>
                    <a:t>Формирование ИКТ </a:t>
                  </a:r>
                  <a:r>
                    <a:rPr lang="ru-RU" sz="1200" dirty="0" smtClean="0">
                      <a:solidFill>
                        <a:srgbClr val="FF0000"/>
                      </a:solidFill>
                      <a:effectLst/>
                      <a:latin typeface="Times New Roman"/>
                      <a:ea typeface="Calibri"/>
                      <a:cs typeface="Times New Roman"/>
                    </a:rPr>
                    <a:t>компетентности (ФГОС). 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ru-RU" sz="1200" dirty="0">
                      <a:solidFill>
                        <a:srgbClr val="FF0000"/>
                      </a:solidFill>
                      <a:effectLst/>
                      <a:latin typeface="Times New Roman"/>
                      <a:ea typeface="Calibri"/>
                      <a:cs typeface="Times New Roman"/>
                    </a:rPr>
                    <a:t>Обязательно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cxnSp>
              <p:nvCxnSpPr>
                <p:cNvPr id="42" name="AutoShape 139"/>
                <p:cNvCxnSpPr>
                  <a:cxnSpLocks noChangeShapeType="1"/>
                </p:cNvCxnSpPr>
                <p:nvPr/>
              </p:nvCxnSpPr>
              <p:spPr bwMode="auto">
                <a:xfrm>
                  <a:off x="4422" y="7605"/>
                  <a:ext cx="486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13" name="Group 140"/>
            <p:cNvGrpSpPr>
              <a:grpSpLocks/>
            </p:cNvGrpSpPr>
            <p:nvPr/>
          </p:nvGrpSpPr>
          <p:grpSpPr bwMode="auto">
            <a:xfrm>
              <a:off x="3375" y="6724"/>
              <a:ext cx="4000" cy="1072"/>
              <a:chOff x="3541" y="5431"/>
              <a:chExt cx="4000" cy="1072"/>
            </a:xfrm>
          </p:grpSpPr>
          <p:sp>
            <p:nvSpPr>
              <p:cNvPr id="34" name="Text Box 141"/>
              <p:cNvSpPr txBox="1">
                <a:spLocks noChangeArrowheads="1"/>
              </p:cNvSpPr>
              <p:nvPr/>
            </p:nvSpPr>
            <p:spPr bwMode="auto">
              <a:xfrm>
                <a:off x="4200" y="5431"/>
                <a:ext cx="2756" cy="58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Bef>
                    <a:spcPts val="300"/>
                  </a:spcBef>
                  <a:spcAft>
                    <a:spcPts val="0"/>
                  </a:spcAft>
                </a:pPr>
                <a:r>
                  <a:rPr lang="ru-RU" sz="1200">
                    <a:effectLst/>
                    <a:latin typeface="Times New Roman"/>
                    <a:ea typeface="Calibri"/>
                    <a:cs typeface="Times New Roman"/>
                  </a:rPr>
                  <a:t>Информатика в школе</a:t>
                </a:r>
                <a:endParaRPr lang="ru-RU" sz="12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cxnSp>
            <p:nvCxnSpPr>
              <p:cNvPr id="35" name="AutoShape 142"/>
              <p:cNvCxnSpPr>
                <a:cxnSpLocks noChangeShapeType="1"/>
              </p:cNvCxnSpPr>
              <p:nvPr/>
            </p:nvCxnSpPr>
            <p:spPr bwMode="auto">
              <a:xfrm>
                <a:off x="5604" y="6026"/>
                <a:ext cx="0" cy="47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" name="AutoShape 143"/>
              <p:cNvCxnSpPr>
                <a:cxnSpLocks noChangeShapeType="1"/>
              </p:cNvCxnSpPr>
              <p:nvPr/>
            </p:nvCxnSpPr>
            <p:spPr bwMode="auto">
              <a:xfrm>
                <a:off x="5595" y="6027"/>
                <a:ext cx="1946" cy="46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7" name="AutoShape 144"/>
              <p:cNvCxnSpPr>
                <a:cxnSpLocks noChangeShapeType="1"/>
              </p:cNvCxnSpPr>
              <p:nvPr/>
            </p:nvCxnSpPr>
            <p:spPr bwMode="auto">
              <a:xfrm flipH="1">
                <a:off x="3541" y="6018"/>
                <a:ext cx="2081" cy="48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4" name="Group 145"/>
            <p:cNvGrpSpPr>
              <a:grpSpLocks/>
            </p:cNvGrpSpPr>
            <p:nvPr/>
          </p:nvGrpSpPr>
          <p:grpSpPr bwMode="auto">
            <a:xfrm>
              <a:off x="783" y="7761"/>
              <a:ext cx="9200" cy="585"/>
              <a:chOff x="947" y="6468"/>
              <a:chExt cx="9200" cy="461"/>
            </a:xfrm>
          </p:grpSpPr>
          <p:sp>
            <p:nvSpPr>
              <p:cNvPr id="31" name="AutoShape 75"/>
              <p:cNvSpPr>
                <a:spLocks noChangeArrowheads="1"/>
              </p:cNvSpPr>
              <p:nvPr/>
            </p:nvSpPr>
            <p:spPr bwMode="auto">
              <a:xfrm>
                <a:off x="947" y="6496"/>
                <a:ext cx="2607" cy="433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1000"/>
                  </a:spcAft>
                </a:pPr>
                <a:r>
                  <a:rPr lang="ru-RU" sz="1200" cap="all" dirty="0">
                    <a:effectLst/>
                    <a:latin typeface="Times New Roman"/>
                    <a:ea typeface="Calibri"/>
                    <a:cs typeface="Times New Roman"/>
                  </a:rPr>
                  <a:t>Начальная школа</a:t>
                </a:r>
                <a:endParaRPr lang="ru-RU" sz="12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32" name="AutoShape 76"/>
              <p:cNvSpPr>
                <a:spLocks noChangeArrowheads="1"/>
              </p:cNvSpPr>
              <p:nvPr/>
            </p:nvSpPr>
            <p:spPr bwMode="auto">
              <a:xfrm>
                <a:off x="7540" y="6468"/>
                <a:ext cx="2607" cy="433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1000"/>
                  </a:spcAft>
                </a:pPr>
                <a:r>
                  <a:rPr lang="ru-RU" sz="1200" cap="all">
                    <a:effectLst/>
                    <a:latin typeface="Times New Roman"/>
                    <a:ea typeface="Calibri"/>
                    <a:cs typeface="Times New Roman"/>
                  </a:rPr>
                  <a:t>СРЕДНЯЯ школа</a:t>
                </a:r>
                <a:endParaRPr lang="ru-RU" sz="12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33" name="AutoShape 77"/>
              <p:cNvSpPr>
                <a:spLocks noChangeArrowheads="1"/>
              </p:cNvSpPr>
              <p:nvPr/>
            </p:nvSpPr>
            <p:spPr bwMode="auto">
              <a:xfrm>
                <a:off x="4220" y="6488"/>
                <a:ext cx="2607" cy="433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1000"/>
                  </a:spcAft>
                </a:pPr>
                <a:r>
                  <a:rPr lang="ru-RU" sz="1200" cap="all">
                    <a:effectLst/>
                    <a:latin typeface="Times New Roman"/>
                    <a:ea typeface="Calibri"/>
                    <a:cs typeface="Times New Roman"/>
                  </a:rPr>
                  <a:t>ОСНОВНАЯ школа</a:t>
                </a:r>
                <a:endParaRPr lang="ru-RU" sz="12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grpSp>
          <p:nvGrpSpPr>
            <p:cNvPr id="15" name="Group 38"/>
            <p:cNvGrpSpPr>
              <a:grpSpLocks/>
            </p:cNvGrpSpPr>
            <p:nvPr/>
          </p:nvGrpSpPr>
          <p:grpSpPr bwMode="auto">
            <a:xfrm>
              <a:off x="7666" y="8310"/>
              <a:ext cx="3617" cy="6085"/>
              <a:chOff x="7666" y="8310"/>
              <a:chExt cx="3617" cy="6085"/>
            </a:xfrm>
          </p:grpSpPr>
          <p:grpSp>
            <p:nvGrpSpPr>
              <p:cNvPr id="16" name="Group 39"/>
              <p:cNvGrpSpPr>
                <a:grpSpLocks/>
              </p:cNvGrpSpPr>
              <p:nvPr/>
            </p:nvGrpSpPr>
            <p:grpSpPr bwMode="auto">
              <a:xfrm>
                <a:off x="8136" y="8471"/>
                <a:ext cx="3147" cy="5924"/>
                <a:chOff x="8136" y="8471"/>
                <a:chExt cx="3147" cy="5924"/>
              </a:xfrm>
            </p:grpSpPr>
            <p:sp>
              <p:nvSpPr>
                <p:cNvPr id="25" name="AutoShape 102"/>
                <p:cNvSpPr>
                  <a:spLocks noChangeArrowheads="1"/>
                </p:cNvSpPr>
                <p:nvPr/>
              </p:nvSpPr>
              <p:spPr bwMode="auto">
                <a:xfrm flipH="1">
                  <a:off x="8146" y="9479"/>
                  <a:ext cx="3118" cy="103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  <a:t>10 класс.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  <a:t>Информатика (ФГОС).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  <a:t>Базовый, углубленный –  </a:t>
                  </a:r>
                  <a:b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</a:br>
                  <a:r>
                    <a:rPr lang="ru-RU" sz="1200" dirty="0" smtClean="0">
                      <a:effectLst/>
                      <a:latin typeface="Times New Roman"/>
                      <a:ea typeface="Calibri"/>
                      <a:cs typeface="Times New Roman"/>
                    </a:rPr>
                    <a:t>по </a:t>
                  </a:r>
                  <a: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  <a:t>решению </a:t>
                  </a:r>
                  <a:r>
                    <a:rPr lang="ru-RU" sz="1200" dirty="0" smtClean="0">
                      <a:effectLst/>
                      <a:latin typeface="Times New Roman"/>
                      <a:ea typeface="Calibri"/>
                      <a:cs typeface="Times New Roman"/>
                    </a:rPr>
                    <a:t>ОО.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6" name="AutoShape 103"/>
                <p:cNvSpPr>
                  <a:spLocks noChangeArrowheads="1"/>
                </p:cNvSpPr>
                <p:nvPr/>
              </p:nvSpPr>
              <p:spPr bwMode="auto">
                <a:xfrm>
                  <a:off x="8156" y="8471"/>
                  <a:ext cx="3117" cy="851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ru-RU" sz="1200" dirty="0">
                      <a:solidFill>
                        <a:srgbClr val="FF0000"/>
                      </a:solidFill>
                      <a:effectLst/>
                      <a:latin typeface="Times New Roman"/>
                      <a:ea typeface="Calibri"/>
                      <a:cs typeface="Times New Roman"/>
                    </a:rPr>
                    <a:t>Формирование </a:t>
                  </a:r>
                  <a:br>
                    <a:rPr lang="ru-RU" sz="1200" dirty="0">
                      <a:solidFill>
                        <a:srgbClr val="FF0000"/>
                      </a:solidFill>
                      <a:effectLst/>
                      <a:latin typeface="Times New Roman"/>
                      <a:ea typeface="Calibri"/>
                      <a:cs typeface="Times New Roman"/>
                    </a:rPr>
                  </a:br>
                  <a:r>
                    <a:rPr lang="ru-RU" sz="1200" dirty="0">
                      <a:solidFill>
                        <a:srgbClr val="FF0000"/>
                      </a:solidFill>
                      <a:effectLst/>
                      <a:latin typeface="Times New Roman"/>
                      <a:ea typeface="Calibri"/>
                      <a:cs typeface="Times New Roman"/>
                    </a:rPr>
                    <a:t>ИКТ-компетентности (ФГОС).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ru-RU" sz="1200" dirty="0">
                      <a:solidFill>
                        <a:srgbClr val="FF0000"/>
                      </a:solidFill>
                      <a:effectLst/>
                      <a:latin typeface="Times New Roman"/>
                      <a:ea typeface="Calibri"/>
                      <a:cs typeface="Times New Roman"/>
                    </a:rPr>
                    <a:t>Обязательно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7" name="AutoShape 104"/>
                <p:cNvSpPr>
                  <a:spLocks noChangeArrowheads="1"/>
                </p:cNvSpPr>
                <p:nvPr/>
              </p:nvSpPr>
              <p:spPr bwMode="auto">
                <a:xfrm flipH="1">
                  <a:off x="8136" y="12983"/>
                  <a:ext cx="3118" cy="56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ru-RU" sz="1200" dirty="0" err="1">
                      <a:effectLst/>
                      <a:latin typeface="Times New Roman"/>
                      <a:ea typeface="Calibri"/>
                      <a:cs typeface="Times New Roman"/>
                    </a:rPr>
                    <a:t>Элективы</a:t>
                  </a:r>
                  <a: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  <a:t>.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  <a:t>По решению </a:t>
                  </a:r>
                  <a:r>
                    <a:rPr lang="ru-RU" sz="1200" dirty="0" smtClean="0">
                      <a:effectLst/>
                      <a:latin typeface="Times New Roman"/>
                      <a:ea typeface="Calibri"/>
                      <a:cs typeface="Times New Roman"/>
                    </a:rPr>
                    <a:t>ОО.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8" name="AutoShape 105"/>
                <p:cNvSpPr>
                  <a:spLocks noChangeArrowheads="1"/>
                </p:cNvSpPr>
                <p:nvPr/>
              </p:nvSpPr>
              <p:spPr bwMode="auto">
                <a:xfrm flipH="1">
                  <a:off x="8146" y="12167"/>
                  <a:ext cx="3118" cy="621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  <a:t>Проектная деятельность (ФГОС).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ru-RU" sz="1200" dirty="0" smtClean="0">
                      <a:effectLst/>
                      <a:latin typeface="Times New Roman"/>
                      <a:ea typeface="Calibri"/>
                      <a:cs typeface="Times New Roman"/>
                    </a:rPr>
                    <a:t>Обязательно.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9" name="AutoShape 106"/>
                <p:cNvSpPr>
                  <a:spLocks noChangeArrowheads="1"/>
                </p:cNvSpPr>
                <p:nvPr/>
              </p:nvSpPr>
              <p:spPr bwMode="auto">
                <a:xfrm flipH="1">
                  <a:off x="8156" y="10698"/>
                  <a:ext cx="3117" cy="127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  <a:t>10-11 класс.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  <a:t>Информатика и ИКТ (ФК ГОС).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  <a:t>Базовый – </a:t>
                  </a:r>
                  <a:r>
                    <a:rPr lang="ru-RU" sz="1200" dirty="0" smtClean="0">
                      <a:effectLst/>
                      <a:latin typeface="Times New Roman"/>
                      <a:ea typeface="Calibri"/>
                      <a:cs typeface="Times New Roman"/>
                    </a:rPr>
                    <a:t>обязательно.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  <a:t>Профильный – </a:t>
                  </a:r>
                  <a:b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</a:br>
                  <a:r>
                    <a:rPr lang="ru-RU" sz="1200" dirty="0" smtClean="0">
                      <a:effectLst/>
                      <a:latin typeface="Times New Roman"/>
                      <a:ea typeface="Calibri"/>
                      <a:cs typeface="Times New Roman"/>
                    </a:rPr>
                    <a:t>по </a:t>
                  </a:r>
                  <a: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  <a:t>решению </a:t>
                  </a:r>
                  <a:r>
                    <a:rPr lang="ru-RU" sz="1200" dirty="0" smtClean="0">
                      <a:effectLst/>
                      <a:latin typeface="Times New Roman"/>
                      <a:ea typeface="Calibri"/>
                      <a:cs typeface="Times New Roman"/>
                    </a:rPr>
                    <a:t>ОО.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30" name="AutoShape 101"/>
                <p:cNvSpPr>
                  <a:spLocks noChangeArrowheads="1"/>
                </p:cNvSpPr>
                <p:nvPr/>
              </p:nvSpPr>
              <p:spPr bwMode="auto">
                <a:xfrm flipH="1">
                  <a:off x="8165" y="13770"/>
                  <a:ext cx="3118" cy="62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  <a:t>Факультативы.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  <a:t>По решению </a:t>
                  </a:r>
                  <a:r>
                    <a:rPr lang="ru-RU" sz="1200" dirty="0" smtClean="0">
                      <a:effectLst/>
                      <a:latin typeface="Times New Roman"/>
                      <a:ea typeface="Calibri"/>
                      <a:cs typeface="Times New Roman"/>
                    </a:rPr>
                    <a:t>ОО.</a:t>
                  </a:r>
                  <a:endParaRPr lang="ru-RU" sz="1200" dirty="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</p:grpSp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7666" y="8310"/>
                <a:ext cx="515" cy="5806"/>
                <a:chOff x="7666" y="8310"/>
                <a:chExt cx="515" cy="5806"/>
              </a:xfrm>
            </p:grpSpPr>
            <p:cxnSp>
              <p:nvCxnSpPr>
                <p:cNvPr id="18" name="AutoShape 107"/>
                <p:cNvCxnSpPr>
                  <a:cxnSpLocks noChangeShapeType="1"/>
                </p:cNvCxnSpPr>
                <p:nvPr/>
              </p:nvCxnSpPr>
              <p:spPr bwMode="auto">
                <a:xfrm flipH="1">
                  <a:off x="7666" y="8310"/>
                  <a:ext cx="10" cy="580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9" name="AutoShape 108"/>
                <p:cNvCxnSpPr>
                  <a:cxnSpLocks noChangeShapeType="1"/>
                </p:cNvCxnSpPr>
                <p:nvPr/>
              </p:nvCxnSpPr>
              <p:spPr bwMode="auto">
                <a:xfrm>
                  <a:off x="7676" y="13280"/>
                  <a:ext cx="486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" name="AutoShape 110"/>
                <p:cNvCxnSpPr>
                  <a:cxnSpLocks noChangeShapeType="1"/>
                </p:cNvCxnSpPr>
                <p:nvPr/>
              </p:nvCxnSpPr>
              <p:spPr bwMode="auto">
                <a:xfrm>
                  <a:off x="7666" y="12503"/>
                  <a:ext cx="486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AutoShape 111"/>
                <p:cNvCxnSpPr>
                  <a:cxnSpLocks noChangeShapeType="1"/>
                </p:cNvCxnSpPr>
                <p:nvPr/>
              </p:nvCxnSpPr>
              <p:spPr bwMode="auto">
                <a:xfrm>
                  <a:off x="7695" y="11389"/>
                  <a:ext cx="486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AutoShape 112"/>
                <p:cNvCxnSpPr>
                  <a:cxnSpLocks noChangeShapeType="1"/>
                </p:cNvCxnSpPr>
                <p:nvPr/>
              </p:nvCxnSpPr>
              <p:spPr bwMode="auto">
                <a:xfrm>
                  <a:off x="7676" y="10055"/>
                  <a:ext cx="486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" name="AutoShape 113"/>
                <p:cNvCxnSpPr>
                  <a:cxnSpLocks noChangeShapeType="1"/>
                </p:cNvCxnSpPr>
                <p:nvPr/>
              </p:nvCxnSpPr>
              <p:spPr bwMode="auto">
                <a:xfrm>
                  <a:off x="7685" y="8912"/>
                  <a:ext cx="486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4" name="AutoShape 109"/>
                <p:cNvCxnSpPr>
                  <a:cxnSpLocks noChangeShapeType="1"/>
                </p:cNvCxnSpPr>
                <p:nvPr/>
              </p:nvCxnSpPr>
              <p:spPr bwMode="auto">
                <a:xfrm>
                  <a:off x="7685" y="14116"/>
                  <a:ext cx="486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</p:spTree>
    <p:extLst>
      <p:ext uri="{BB962C8B-B14F-4D97-AF65-F5344CB8AC3E}">
        <p14:creationId xmlns:p14="http://schemas.microsoft.com/office/powerpoint/2010/main" val="261391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7B77A7D-C521-4698-9272-4EC4D9F5D169}" type="slidenum">
              <a:rPr lang="en-US" altLang="ru-RU" smtClean="0"/>
              <a:pPr/>
              <a:t>5</a:t>
            </a:fld>
            <a:endParaRPr lang="en-US" altLang="ru-RU" smtClean="0"/>
          </a:p>
        </p:txBody>
      </p:sp>
      <p:pic>
        <p:nvPicPr>
          <p:cNvPr id="14340" name="Picture 7" descr="http://taina-simvola.ru/wp-content/uploads/2010/09/ves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522" y="1309688"/>
            <a:ext cx="3395662" cy="272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394841" y="2348880"/>
            <a:ext cx="2664991" cy="101340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tx1"/>
                </a:solidFill>
              </a:rPr>
              <a:t>Теоретические аспекты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83473" y="1640935"/>
            <a:ext cx="2664991" cy="101340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tx1"/>
                </a:solidFill>
              </a:rPr>
              <a:t>Практические аспекты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8789" y="4077072"/>
            <a:ext cx="3733171" cy="196305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chemeClr val="tx1"/>
                </a:solidFill>
              </a:rPr>
              <a:t>Усиливается фундаментальная составляющаяся курса, преимущественно, за счет изучения алгоритмизации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4048" y="3337884"/>
            <a:ext cx="3733171" cy="27554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chemeClr val="tx1"/>
                </a:solidFill>
              </a:rPr>
              <a:t>Из курса «уходят» технологии обработки текстовой, графической, мультимедийной информации;</a:t>
            </a:r>
          </a:p>
          <a:p>
            <a:pPr algn="ctr" eaLnBrk="1" hangingPunct="1">
              <a:defRPr/>
            </a:pPr>
            <a:r>
              <a:rPr lang="ru-RU" sz="2000" b="1" dirty="0">
                <a:solidFill>
                  <a:schemeClr val="tx1"/>
                </a:solidFill>
              </a:rPr>
              <a:t>В курсе остаются электронные таблицы и коммуникационные технологии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9532" y="260648"/>
            <a:ext cx="8748972" cy="1004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6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</a:t>
            </a:r>
            <a:r>
              <a:rPr lang="ru-RU" sz="2600" b="1" cap="all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содержания школьной информатики </a:t>
            </a:r>
            <a:r>
              <a:rPr lang="ru-RU" sz="26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(ФГОС)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51520" y="1268760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87524" y="1196752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506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260648"/>
            <a:ext cx="8352606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6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Использование результатов оценочных </a:t>
            </a:r>
            <a:r>
              <a:rPr lang="ru-RU" sz="2600" b="1" cap="all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процедур:</a:t>
            </a:r>
            <a:endParaRPr lang="ru-RU" sz="2600" b="1" cap="all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340768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26876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14"/>
          <p:cNvGrpSpPr>
            <a:grpSpLocks/>
          </p:cNvGrpSpPr>
          <p:nvPr/>
        </p:nvGrpSpPr>
        <p:grpSpPr bwMode="auto">
          <a:xfrm>
            <a:off x="468313" y="1484784"/>
            <a:ext cx="8351837" cy="4946650"/>
            <a:chOff x="467544" y="1721597"/>
            <a:chExt cx="8352928" cy="4945578"/>
          </a:xfrm>
        </p:grpSpPr>
        <p:sp>
          <p:nvSpPr>
            <p:cNvPr id="10" name="Полилиния 9"/>
            <p:cNvSpPr/>
            <p:nvPr/>
          </p:nvSpPr>
          <p:spPr>
            <a:xfrm>
              <a:off x="2688746" y="1779800"/>
              <a:ext cx="6131726" cy="877698"/>
            </a:xfrm>
            <a:custGeom>
              <a:avLst/>
              <a:gdLst>
                <a:gd name="connsiteX0" fmla="*/ 127289 w 763720"/>
                <a:gd name="connsiteY0" fmla="*/ 0 h 5266838"/>
                <a:gd name="connsiteX1" fmla="*/ 636431 w 763720"/>
                <a:gd name="connsiteY1" fmla="*/ 0 h 5266838"/>
                <a:gd name="connsiteX2" fmla="*/ 763720 w 763720"/>
                <a:gd name="connsiteY2" fmla="*/ 127289 h 5266838"/>
                <a:gd name="connsiteX3" fmla="*/ 763720 w 763720"/>
                <a:gd name="connsiteY3" fmla="*/ 5266838 h 5266838"/>
                <a:gd name="connsiteX4" fmla="*/ 763720 w 763720"/>
                <a:gd name="connsiteY4" fmla="*/ 5266838 h 5266838"/>
                <a:gd name="connsiteX5" fmla="*/ 0 w 763720"/>
                <a:gd name="connsiteY5" fmla="*/ 5266838 h 5266838"/>
                <a:gd name="connsiteX6" fmla="*/ 0 w 763720"/>
                <a:gd name="connsiteY6" fmla="*/ 5266838 h 5266838"/>
                <a:gd name="connsiteX7" fmla="*/ 0 w 763720"/>
                <a:gd name="connsiteY7" fmla="*/ 127289 h 5266838"/>
                <a:gd name="connsiteX8" fmla="*/ 127289 w 763720"/>
                <a:gd name="connsiteY8" fmla="*/ 0 h 5266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3720" h="5266838">
                  <a:moveTo>
                    <a:pt x="763720" y="877825"/>
                  </a:moveTo>
                  <a:lnTo>
                    <a:pt x="763720" y="4389013"/>
                  </a:lnTo>
                  <a:cubicBezTo>
                    <a:pt x="763720" y="4873822"/>
                    <a:pt x="755456" y="5266835"/>
                    <a:pt x="745262" y="5266835"/>
                  </a:cubicBezTo>
                  <a:lnTo>
                    <a:pt x="0" y="5266835"/>
                  </a:lnTo>
                  <a:lnTo>
                    <a:pt x="0" y="5266835"/>
                  </a:lnTo>
                  <a:lnTo>
                    <a:pt x="0" y="3"/>
                  </a:lnTo>
                  <a:lnTo>
                    <a:pt x="0" y="3"/>
                  </a:lnTo>
                  <a:lnTo>
                    <a:pt x="745262" y="3"/>
                  </a:lnTo>
                  <a:cubicBezTo>
                    <a:pt x="755456" y="3"/>
                    <a:pt x="763720" y="393016"/>
                    <a:pt x="763720" y="877825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10490" tIns="92527" rIns="147772" bIns="92527" spcCol="1270" anchor="ctr"/>
            <a:lstStyle/>
            <a:p>
              <a:pPr marL="114300" lvl="1" indent="-114300" defTabSz="533400" fontAlgn="auto">
                <a:lnSpc>
                  <a:spcPct val="8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Установление уровня подготовленности обучающихся к профессиональному обучению </a:t>
              </a:r>
            </a:p>
            <a:p>
              <a:pPr marL="114300" lvl="1" indent="-114300" defTabSz="533400" fontAlgn="auto">
                <a:lnSpc>
                  <a:spcPct val="8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Повышение квалификации и совершенствования преподавания предметов</a:t>
              </a: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467544" y="1721597"/>
              <a:ext cx="2221202" cy="953881"/>
            </a:xfrm>
            <a:custGeom>
              <a:avLst/>
              <a:gdLst>
                <a:gd name="connsiteX0" fmla="*/ 0 w 2221932"/>
                <a:gd name="connsiteY0" fmla="*/ 159112 h 954650"/>
                <a:gd name="connsiteX1" fmla="*/ 159112 w 2221932"/>
                <a:gd name="connsiteY1" fmla="*/ 0 h 954650"/>
                <a:gd name="connsiteX2" fmla="*/ 2062820 w 2221932"/>
                <a:gd name="connsiteY2" fmla="*/ 0 h 954650"/>
                <a:gd name="connsiteX3" fmla="*/ 2221932 w 2221932"/>
                <a:gd name="connsiteY3" fmla="*/ 159112 h 954650"/>
                <a:gd name="connsiteX4" fmla="*/ 2221932 w 2221932"/>
                <a:gd name="connsiteY4" fmla="*/ 795538 h 954650"/>
                <a:gd name="connsiteX5" fmla="*/ 2062820 w 2221932"/>
                <a:gd name="connsiteY5" fmla="*/ 954650 h 954650"/>
                <a:gd name="connsiteX6" fmla="*/ 159112 w 2221932"/>
                <a:gd name="connsiteY6" fmla="*/ 954650 h 954650"/>
                <a:gd name="connsiteX7" fmla="*/ 0 w 2221932"/>
                <a:gd name="connsiteY7" fmla="*/ 795538 h 954650"/>
                <a:gd name="connsiteX8" fmla="*/ 0 w 2221932"/>
                <a:gd name="connsiteY8" fmla="*/ 159112 h 954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21932" h="954650">
                  <a:moveTo>
                    <a:pt x="0" y="159112"/>
                  </a:moveTo>
                  <a:cubicBezTo>
                    <a:pt x="0" y="71237"/>
                    <a:pt x="71237" y="0"/>
                    <a:pt x="159112" y="0"/>
                  </a:cubicBezTo>
                  <a:lnTo>
                    <a:pt x="2062820" y="0"/>
                  </a:lnTo>
                  <a:cubicBezTo>
                    <a:pt x="2150695" y="0"/>
                    <a:pt x="2221932" y="71237"/>
                    <a:pt x="2221932" y="159112"/>
                  </a:cubicBezTo>
                  <a:lnTo>
                    <a:pt x="2221932" y="795538"/>
                  </a:lnTo>
                  <a:cubicBezTo>
                    <a:pt x="2221932" y="883413"/>
                    <a:pt x="2150695" y="954650"/>
                    <a:pt x="2062820" y="954650"/>
                  </a:cubicBezTo>
                  <a:lnTo>
                    <a:pt x="159112" y="954650"/>
                  </a:lnTo>
                  <a:cubicBezTo>
                    <a:pt x="71237" y="954650"/>
                    <a:pt x="0" y="883413"/>
                    <a:pt x="0" y="795538"/>
                  </a:cubicBezTo>
                  <a:lnTo>
                    <a:pt x="0" y="159112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153282" tIns="99942" rIns="153282" bIns="99942" spcCol="1270" anchor="ctr"/>
            <a:lstStyle/>
            <a:p>
              <a:pPr algn="ctr" defTabSz="1244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/>
                <a:t>ЕГЭ</a:t>
              </a: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2688746" y="2800863"/>
              <a:ext cx="6131726" cy="763423"/>
            </a:xfrm>
            <a:custGeom>
              <a:avLst/>
              <a:gdLst>
                <a:gd name="connsiteX0" fmla="*/ 127289 w 763720"/>
                <a:gd name="connsiteY0" fmla="*/ 0 h 5102299"/>
                <a:gd name="connsiteX1" fmla="*/ 636431 w 763720"/>
                <a:gd name="connsiteY1" fmla="*/ 0 h 5102299"/>
                <a:gd name="connsiteX2" fmla="*/ 763720 w 763720"/>
                <a:gd name="connsiteY2" fmla="*/ 127289 h 5102299"/>
                <a:gd name="connsiteX3" fmla="*/ 763720 w 763720"/>
                <a:gd name="connsiteY3" fmla="*/ 5102299 h 5102299"/>
                <a:gd name="connsiteX4" fmla="*/ 763720 w 763720"/>
                <a:gd name="connsiteY4" fmla="*/ 5102299 h 5102299"/>
                <a:gd name="connsiteX5" fmla="*/ 0 w 763720"/>
                <a:gd name="connsiteY5" fmla="*/ 5102299 h 5102299"/>
                <a:gd name="connsiteX6" fmla="*/ 0 w 763720"/>
                <a:gd name="connsiteY6" fmla="*/ 5102299 h 5102299"/>
                <a:gd name="connsiteX7" fmla="*/ 0 w 763720"/>
                <a:gd name="connsiteY7" fmla="*/ 127289 h 5102299"/>
                <a:gd name="connsiteX8" fmla="*/ 127289 w 763720"/>
                <a:gd name="connsiteY8" fmla="*/ 0 h 5102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3720" h="5102299">
                  <a:moveTo>
                    <a:pt x="763720" y="850401"/>
                  </a:moveTo>
                  <a:lnTo>
                    <a:pt x="763720" y="4251898"/>
                  </a:lnTo>
                  <a:cubicBezTo>
                    <a:pt x="763720" y="4721561"/>
                    <a:pt x="755190" y="5102296"/>
                    <a:pt x="744667" y="5102296"/>
                  </a:cubicBezTo>
                  <a:lnTo>
                    <a:pt x="0" y="5102296"/>
                  </a:lnTo>
                  <a:lnTo>
                    <a:pt x="0" y="5102296"/>
                  </a:lnTo>
                  <a:lnTo>
                    <a:pt x="0" y="3"/>
                  </a:lnTo>
                  <a:lnTo>
                    <a:pt x="0" y="3"/>
                  </a:lnTo>
                  <a:lnTo>
                    <a:pt x="744667" y="3"/>
                  </a:lnTo>
                  <a:cubicBezTo>
                    <a:pt x="755190" y="3"/>
                    <a:pt x="763720" y="380738"/>
                    <a:pt x="763720" y="850401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9531" tIns="62047" rIns="86812" bIns="62048" spcCol="1270" anchor="ctr"/>
            <a:lstStyle/>
            <a:p>
              <a:pPr marL="114300" lvl="1" indent="-114300" defTabSz="5778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Профессиональная ориентация школьников</a:t>
              </a:r>
            </a:p>
            <a:p>
              <a:pPr marL="114300" lvl="1" indent="-114300" defTabSz="5778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Повышение квалификации и совершенствования преподавания предметов</a:t>
              </a:r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467544" y="2702459"/>
              <a:ext cx="2221202" cy="955468"/>
            </a:xfrm>
            <a:custGeom>
              <a:avLst/>
              <a:gdLst>
                <a:gd name="connsiteX0" fmla="*/ 0 w 2221932"/>
                <a:gd name="connsiteY0" fmla="*/ 159112 h 954650"/>
                <a:gd name="connsiteX1" fmla="*/ 159112 w 2221932"/>
                <a:gd name="connsiteY1" fmla="*/ 0 h 954650"/>
                <a:gd name="connsiteX2" fmla="*/ 2062820 w 2221932"/>
                <a:gd name="connsiteY2" fmla="*/ 0 h 954650"/>
                <a:gd name="connsiteX3" fmla="*/ 2221932 w 2221932"/>
                <a:gd name="connsiteY3" fmla="*/ 159112 h 954650"/>
                <a:gd name="connsiteX4" fmla="*/ 2221932 w 2221932"/>
                <a:gd name="connsiteY4" fmla="*/ 795538 h 954650"/>
                <a:gd name="connsiteX5" fmla="*/ 2062820 w 2221932"/>
                <a:gd name="connsiteY5" fmla="*/ 954650 h 954650"/>
                <a:gd name="connsiteX6" fmla="*/ 159112 w 2221932"/>
                <a:gd name="connsiteY6" fmla="*/ 954650 h 954650"/>
                <a:gd name="connsiteX7" fmla="*/ 0 w 2221932"/>
                <a:gd name="connsiteY7" fmla="*/ 795538 h 954650"/>
                <a:gd name="connsiteX8" fmla="*/ 0 w 2221932"/>
                <a:gd name="connsiteY8" fmla="*/ 159112 h 954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21932" h="954650">
                  <a:moveTo>
                    <a:pt x="0" y="159112"/>
                  </a:moveTo>
                  <a:cubicBezTo>
                    <a:pt x="0" y="71237"/>
                    <a:pt x="71237" y="0"/>
                    <a:pt x="159112" y="0"/>
                  </a:cubicBezTo>
                  <a:lnTo>
                    <a:pt x="2062820" y="0"/>
                  </a:lnTo>
                  <a:cubicBezTo>
                    <a:pt x="2150695" y="0"/>
                    <a:pt x="2221932" y="71237"/>
                    <a:pt x="2221932" y="159112"/>
                  </a:cubicBezTo>
                  <a:lnTo>
                    <a:pt x="2221932" y="795538"/>
                  </a:lnTo>
                  <a:cubicBezTo>
                    <a:pt x="2221932" y="883413"/>
                    <a:pt x="2150695" y="954650"/>
                    <a:pt x="2062820" y="954650"/>
                  </a:cubicBezTo>
                  <a:lnTo>
                    <a:pt x="159112" y="954650"/>
                  </a:lnTo>
                  <a:cubicBezTo>
                    <a:pt x="71237" y="954650"/>
                    <a:pt x="0" y="883413"/>
                    <a:pt x="0" y="795538"/>
                  </a:cubicBezTo>
                  <a:lnTo>
                    <a:pt x="0" y="159112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153282" tIns="99942" rIns="153282" bIns="99942" spcCol="1270" anchor="ctr"/>
            <a:lstStyle/>
            <a:p>
              <a:pPr algn="ctr" defTabSz="1244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/>
                <a:t>ОГЭ</a:t>
              </a: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2688746" y="3836284"/>
              <a:ext cx="6131726" cy="765009"/>
            </a:xfrm>
            <a:custGeom>
              <a:avLst/>
              <a:gdLst>
                <a:gd name="connsiteX0" fmla="*/ 127289 w 763720"/>
                <a:gd name="connsiteY0" fmla="*/ 0 h 5266944"/>
                <a:gd name="connsiteX1" fmla="*/ 636431 w 763720"/>
                <a:gd name="connsiteY1" fmla="*/ 0 h 5266944"/>
                <a:gd name="connsiteX2" fmla="*/ 763720 w 763720"/>
                <a:gd name="connsiteY2" fmla="*/ 127289 h 5266944"/>
                <a:gd name="connsiteX3" fmla="*/ 763720 w 763720"/>
                <a:gd name="connsiteY3" fmla="*/ 5266944 h 5266944"/>
                <a:gd name="connsiteX4" fmla="*/ 763720 w 763720"/>
                <a:gd name="connsiteY4" fmla="*/ 5266944 h 5266944"/>
                <a:gd name="connsiteX5" fmla="*/ 0 w 763720"/>
                <a:gd name="connsiteY5" fmla="*/ 5266944 h 5266944"/>
                <a:gd name="connsiteX6" fmla="*/ 0 w 763720"/>
                <a:gd name="connsiteY6" fmla="*/ 5266944 h 5266944"/>
                <a:gd name="connsiteX7" fmla="*/ 0 w 763720"/>
                <a:gd name="connsiteY7" fmla="*/ 127289 h 5266944"/>
                <a:gd name="connsiteX8" fmla="*/ 127289 w 763720"/>
                <a:gd name="connsiteY8" fmla="*/ 0 h 526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3720" h="5266944">
                  <a:moveTo>
                    <a:pt x="763720" y="877842"/>
                  </a:moveTo>
                  <a:lnTo>
                    <a:pt x="763720" y="4389102"/>
                  </a:lnTo>
                  <a:cubicBezTo>
                    <a:pt x="763720" y="4873920"/>
                    <a:pt x="755456" y="5266941"/>
                    <a:pt x="745263" y="5266941"/>
                  </a:cubicBezTo>
                  <a:lnTo>
                    <a:pt x="0" y="5266941"/>
                  </a:lnTo>
                  <a:lnTo>
                    <a:pt x="0" y="5266941"/>
                  </a:lnTo>
                  <a:lnTo>
                    <a:pt x="0" y="3"/>
                  </a:lnTo>
                  <a:lnTo>
                    <a:pt x="0" y="3"/>
                  </a:lnTo>
                  <a:lnTo>
                    <a:pt x="745263" y="3"/>
                  </a:lnTo>
                  <a:cubicBezTo>
                    <a:pt x="755456" y="3"/>
                    <a:pt x="763720" y="393024"/>
                    <a:pt x="763720" y="877842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9530" tIns="62047" rIns="86812" bIns="62047" spcCol="1270" anchor="ctr"/>
            <a:lstStyle/>
            <a:p>
              <a:pPr marL="114300" lvl="1" indent="-114300" defTabSz="5778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Совершенствование ФГОС</a:t>
              </a:r>
            </a:p>
            <a:p>
              <a:pPr marL="114300" lvl="1" indent="-114300" defTabSz="5778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Совершенствование УМК</a:t>
              </a:r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67544" y="3745221"/>
              <a:ext cx="2221202" cy="955468"/>
            </a:xfrm>
            <a:custGeom>
              <a:avLst/>
              <a:gdLst>
                <a:gd name="connsiteX0" fmla="*/ 0 w 2221932"/>
                <a:gd name="connsiteY0" fmla="*/ 159112 h 954650"/>
                <a:gd name="connsiteX1" fmla="*/ 159112 w 2221932"/>
                <a:gd name="connsiteY1" fmla="*/ 0 h 954650"/>
                <a:gd name="connsiteX2" fmla="*/ 2062820 w 2221932"/>
                <a:gd name="connsiteY2" fmla="*/ 0 h 954650"/>
                <a:gd name="connsiteX3" fmla="*/ 2221932 w 2221932"/>
                <a:gd name="connsiteY3" fmla="*/ 159112 h 954650"/>
                <a:gd name="connsiteX4" fmla="*/ 2221932 w 2221932"/>
                <a:gd name="connsiteY4" fmla="*/ 795538 h 954650"/>
                <a:gd name="connsiteX5" fmla="*/ 2062820 w 2221932"/>
                <a:gd name="connsiteY5" fmla="*/ 954650 h 954650"/>
                <a:gd name="connsiteX6" fmla="*/ 159112 w 2221932"/>
                <a:gd name="connsiteY6" fmla="*/ 954650 h 954650"/>
                <a:gd name="connsiteX7" fmla="*/ 0 w 2221932"/>
                <a:gd name="connsiteY7" fmla="*/ 795538 h 954650"/>
                <a:gd name="connsiteX8" fmla="*/ 0 w 2221932"/>
                <a:gd name="connsiteY8" fmla="*/ 159112 h 954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21932" h="954650">
                  <a:moveTo>
                    <a:pt x="0" y="159112"/>
                  </a:moveTo>
                  <a:cubicBezTo>
                    <a:pt x="0" y="71237"/>
                    <a:pt x="71237" y="0"/>
                    <a:pt x="159112" y="0"/>
                  </a:cubicBezTo>
                  <a:lnTo>
                    <a:pt x="2062820" y="0"/>
                  </a:lnTo>
                  <a:cubicBezTo>
                    <a:pt x="2150695" y="0"/>
                    <a:pt x="2221932" y="71237"/>
                    <a:pt x="2221932" y="159112"/>
                  </a:cubicBezTo>
                  <a:lnTo>
                    <a:pt x="2221932" y="795538"/>
                  </a:lnTo>
                  <a:cubicBezTo>
                    <a:pt x="2221932" y="883413"/>
                    <a:pt x="2150695" y="954650"/>
                    <a:pt x="2062820" y="954650"/>
                  </a:cubicBezTo>
                  <a:lnTo>
                    <a:pt x="159112" y="954650"/>
                  </a:lnTo>
                  <a:cubicBezTo>
                    <a:pt x="71237" y="954650"/>
                    <a:pt x="0" y="883413"/>
                    <a:pt x="0" y="795538"/>
                  </a:cubicBezTo>
                  <a:lnTo>
                    <a:pt x="0" y="159112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153282" tIns="99942" rIns="153282" bIns="99942" spcCol="1270" anchor="ctr"/>
            <a:lstStyle/>
            <a:p>
              <a:pPr algn="ctr" defTabSz="1244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/>
                <a:t>НИКО</a:t>
              </a: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2707799" y="4797505"/>
              <a:ext cx="6112673" cy="763423"/>
            </a:xfrm>
            <a:custGeom>
              <a:avLst/>
              <a:gdLst>
                <a:gd name="connsiteX0" fmla="*/ 127289 w 763720"/>
                <a:gd name="connsiteY0" fmla="*/ 0 h 5266944"/>
                <a:gd name="connsiteX1" fmla="*/ 636431 w 763720"/>
                <a:gd name="connsiteY1" fmla="*/ 0 h 5266944"/>
                <a:gd name="connsiteX2" fmla="*/ 763720 w 763720"/>
                <a:gd name="connsiteY2" fmla="*/ 127289 h 5266944"/>
                <a:gd name="connsiteX3" fmla="*/ 763720 w 763720"/>
                <a:gd name="connsiteY3" fmla="*/ 5266944 h 5266944"/>
                <a:gd name="connsiteX4" fmla="*/ 763720 w 763720"/>
                <a:gd name="connsiteY4" fmla="*/ 5266944 h 5266944"/>
                <a:gd name="connsiteX5" fmla="*/ 0 w 763720"/>
                <a:gd name="connsiteY5" fmla="*/ 5266944 h 5266944"/>
                <a:gd name="connsiteX6" fmla="*/ 0 w 763720"/>
                <a:gd name="connsiteY6" fmla="*/ 5266944 h 5266944"/>
                <a:gd name="connsiteX7" fmla="*/ 0 w 763720"/>
                <a:gd name="connsiteY7" fmla="*/ 127289 h 5266944"/>
                <a:gd name="connsiteX8" fmla="*/ 127289 w 763720"/>
                <a:gd name="connsiteY8" fmla="*/ 0 h 526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3720" h="5266944">
                  <a:moveTo>
                    <a:pt x="763720" y="877842"/>
                  </a:moveTo>
                  <a:lnTo>
                    <a:pt x="763720" y="4389102"/>
                  </a:lnTo>
                  <a:cubicBezTo>
                    <a:pt x="763720" y="4873920"/>
                    <a:pt x="755456" y="5266941"/>
                    <a:pt x="745263" y="5266941"/>
                  </a:cubicBezTo>
                  <a:lnTo>
                    <a:pt x="0" y="5266941"/>
                  </a:lnTo>
                  <a:lnTo>
                    <a:pt x="0" y="5266941"/>
                  </a:lnTo>
                  <a:lnTo>
                    <a:pt x="0" y="3"/>
                  </a:lnTo>
                  <a:lnTo>
                    <a:pt x="0" y="3"/>
                  </a:lnTo>
                  <a:lnTo>
                    <a:pt x="745263" y="3"/>
                  </a:lnTo>
                  <a:cubicBezTo>
                    <a:pt x="755456" y="3"/>
                    <a:pt x="763720" y="393024"/>
                    <a:pt x="763720" y="877842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9530" tIns="62047" rIns="86812" bIns="62047" spcCol="1270" anchor="ctr"/>
            <a:lstStyle/>
            <a:p>
              <a:pPr marL="114300" lvl="1" indent="-114300" defTabSz="5778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Совершенствование ФГОС, УМК</a:t>
              </a:r>
            </a:p>
            <a:p>
              <a:pPr marL="114300" lvl="1" indent="-114300" defTabSz="5778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Планирование контрольно-надзорной деятельности</a:t>
              </a:r>
            </a:p>
            <a:p>
              <a:pPr marL="114300" lvl="1" indent="-114300" defTabSz="5778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Корректировка образовательного процесса</a:t>
              </a: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467544" y="4710212"/>
              <a:ext cx="2221202" cy="953880"/>
            </a:xfrm>
            <a:custGeom>
              <a:avLst/>
              <a:gdLst>
                <a:gd name="connsiteX0" fmla="*/ 0 w 2221932"/>
                <a:gd name="connsiteY0" fmla="*/ 159112 h 954650"/>
                <a:gd name="connsiteX1" fmla="*/ 159112 w 2221932"/>
                <a:gd name="connsiteY1" fmla="*/ 0 h 954650"/>
                <a:gd name="connsiteX2" fmla="*/ 2062820 w 2221932"/>
                <a:gd name="connsiteY2" fmla="*/ 0 h 954650"/>
                <a:gd name="connsiteX3" fmla="*/ 2221932 w 2221932"/>
                <a:gd name="connsiteY3" fmla="*/ 159112 h 954650"/>
                <a:gd name="connsiteX4" fmla="*/ 2221932 w 2221932"/>
                <a:gd name="connsiteY4" fmla="*/ 795538 h 954650"/>
                <a:gd name="connsiteX5" fmla="*/ 2062820 w 2221932"/>
                <a:gd name="connsiteY5" fmla="*/ 954650 h 954650"/>
                <a:gd name="connsiteX6" fmla="*/ 159112 w 2221932"/>
                <a:gd name="connsiteY6" fmla="*/ 954650 h 954650"/>
                <a:gd name="connsiteX7" fmla="*/ 0 w 2221932"/>
                <a:gd name="connsiteY7" fmla="*/ 795538 h 954650"/>
                <a:gd name="connsiteX8" fmla="*/ 0 w 2221932"/>
                <a:gd name="connsiteY8" fmla="*/ 159112 h 954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21932" h="954650">
                  <a:moveTo>
                    <a:pt x="0" y="159112"/>
                  </a:moveTo>
                  <a:cubicBezTo>
                    <a:pt x="0" y="71237"/>
                    <a:pt x="71237" y="0"/>
                    <a:pt x="159112" y="0"/>
                  </a:cubicBezTo>
                  <a:lnTo>
                    <a:pt x="2062820" y="0"/>
                  </a:lnTo>
                  <a:cubicBezTo>
                    <a:pt x="2150695" y="0"/>
                    <a:pt x="2221932" y="71237"/>
                    <a:pt x="2221932" y="159112"/>
                  </a:cubicBezTo>
                  <a:lnTo>
                    <a:pt x="2221932" y="795538"/>
                  </a:lnTo>
                  <a:cubicBezTo>
                    <a:pt x="2221932" y="883413"/>
                    <a:pt x="2150695" y="954650"/>
                    <a:pt x="2062820" y="954650"/>
                  </a:cubicBezTo>
                  <a:lnTo>
                    <a:pt x="159112" y="954650"/>
                  </a:lnTo>
                  <a:cubicBezTo>
                    <a:pt x="71237" y="954650"/>
                    <a:pt x="0" y="883413"/>
                    <a:pt x="0" y="795538"/>
                  </a:cubicBezTo>
                  <a:lnTo>
                    <a:pt x="0" y="159112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153282" tIns="99942" rIns="153282" bIns="99942" spcCol="1270" anchor="ctr"/>
            <a:lstStyle/>
            <a:p>
              <a:pPr algn="ctr" defTabSz="1244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/>
                <a:t>ВПР</a:t>
              </a:r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3430206" y="5808524"/>
              <a:ext cx="5390266" cy="763422"/>
            </a:xfrm>
            <a:custGeom>
              <a:avLst/>
              <a:gdLst>
                <a:gd name="connsiteX0" fmla="*/ 127289 w 763720"/>
                <a:gd name="connsiteY0" fmla="*/ 0 h 5266944"/>
                <a:gd name="connsiteX1" fmla="*/ 636431 w 763720"/>
                <a:gd name="connsiteY1" fmla="*/ 0 h 5266944"/>
                <a:gd name="connsiteX2" fmla="*/ 763720 w 763720"/>
                <a:gd name="connsiteY2" fmla="*/ 127289 h 5266944"/>
                <a:gd name="connsiteX3" fmla="*/ 763720 w 763720"/>
                <a:gd name="connsiteY3" fmla="*/ 5266944 h 5266944"/>
                <a:gd name="connsiteX4" fmla="*/ 763720 w 763720"/>
                <a:gd name="connsiteY4" fmla="*/ 5266944 h 5266944"/>
                <a:gd name="connsiteX5" fmla="*/ 0 w 763720"/>
                <a:gd name="connsiteY5" fmla="*/ 5266944 h 5266944"/>
                <a:gd name="connsiteX6" fmla="*/ 0 w 763720"/>
                <a:gd name="connsiteY6" fmla="*/ 5266944 h 5266944"/>
                <a:gd name="connsiteX7" fmla="*/ 0 w 763720"/>
                <a:gd name="connsiteY7" fmla="*/ 127289 h 5266944"/>
                <a:gd name="connsiteX8" fmla="*/ 127289 w 763720"/>
                <a:gd name="connsiteY8" fmla="*/ 0 h 526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3720" h="5266944">
                  <a:moveTo>
                    <a:pt x="763720" y="877842"/>
                  </a:moveTo>
                  <a:lnTo>
                    <a:pt x="763720" y="4389102"/>
                  </a:lnTo>
                  <a:cubicBezTo>
                    <a:pt x="763720" y="4873920"/>
                    <a:pt x="755456" y="5266941"/>
                    <a:pt x="745263" y="5266941"/>
                  </a:cubicBezTo>
                  <a:lnTo>
                    <a:pt x="0" y="5266941"/>
                  </a:lnTo>
                  <a:lnTo>
                    <a:pt x="0" y="5266941"/>
                  </a:lnTo>
                  <a:lnTo>
                    <a:pt x="0" y="3"/>
                  </a:lnTo>
                  <a:lnTo>
                    <a:pt x="0" y="3"/>
                  </a:lnTo>
                  <a:lnTo>
                    <a:pt x="745263" y="3"/>
                  </a:lnTo>
                  <a:cubicBezTo>
                    <a:pt x="755456" y="3"/>
                    <a:pt x="763720" y="393024"/>
                    <a:pt x="763720" y="877842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9530" tIns="62047" rIns="86812" bIns="62047" spcCol="1270" anchor="ctr"/>
            <a:lstStyle/>
            <a:p>
              <a:pPr marL="114300" lvl="1" indent="-114300" defTabSz="57785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Повышение квалификации педагогов</a:t>
              </a: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467544" y="5713295"/>
              <a:ext cx="2962662" cy="953880"/>
            </a:xfrm>
            <a:custGeom>
              <a:avLst/>
              <a:gdLst>
                <a:gd name="connsiteX0" fmla="*/ 0 w 2962656"/>
                <a:gd name="connsiteY0" fmla="*/ 159112 h 954650"/>
                <a:gd name="connsiteX1" fmla="*/ 159112 w 2962656"/>
                <a:gd name="connsiteY1" fmla="*/ 0 h 954650"/>
                <a:gd name="connsiteX2" fmla="*/ 2803544 w 2962656"/>
                <a:gd name="connsiteY2" fmla="*/ 0 h 954650"/>
                <a:gd name="connsiteX3" fmla="*/ 2962656 w 2962656"/>
                <a:gd name="connsiteY3" fmla="*/ 159112 h 954650"/>
                <a:gd name="connsiteX4" fmla="*/ 2962656 w 2962656"/>
                <a:gd name="connsiteY4" fmla="*/ 795538 h 954650"/>
                <a:gd name="connsiteX5" fmla="*/ 2803544 w 2962656"/>
                <a:gd name="connsiteY5" fmla="*/ 954650 h 954650"/>
                <a:gd name="connsiteX6" fmla="*/ 159112 w 2962656"/>
                <a:gd name="connsiteY6" fmla="*/ 954650 h 954650"/>
                <a:gd name="connsiteX7" fmla="*/ 0 w 2962656"/>
                <a:gd name="connsiteY7" fmla="*/ 795538 h 954650"/>
                <a:gd name="connsiteX8" fmla="*/ 0 w 2962656"/>
                <a:gd name="connsiteY8" fmla="*/ 159112 h 954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62656" h="954650">
                  <a:moveTo>
                    <a:pt x="0" y="159112"/>
                  </a:moveTo>
                  <a:cubicBezTo>
                    <a:pt x="0" y="71237"/>
                    <a:pt x="71237" y="0"/>
                    <a:pt x="159112" y="0"/>
                  </a:cubicBezTo>
                  <a:lnTo>
                    <a:pt x="2803544" y="0"/>
                  </a:lnTo>
                  <a:cubicBezTo>
                    <a:pt x="2891419" y="0"/>
                    <a:pt x="2962656" y="71237"/>
                    <a:pt x="2962656" y="159112"/>
                  </a:cubicBezTo>
                  <a:lnTo>
                    <a:pt x="2962656" y="795538"/>
                  </a:lnTo>
                  <a:cubicBezTo>
                    <a:pt x="2962656" y="883413"/>
                    <a:pt x="2891419" y="954650"/>
                    <a:pt x="2803544" y="954650"/>
                  </a:cubicBezTo>
                  <a:lnTo>
                    <a:pt x="159112" y="954650"/>
                  </a:lnTo>
                  <a:cubicBezTo>
                    <a:pt x="71237" y="954650"/>
                    <a:pt x="0" y="883413"/>
                    <a:pt x="0" y="795538"/>
                  </a:cubicBezTo>
                  <a:lnTo>
                    <a:pt x="0" y="159112"/>
                  </a:lnTo>
                  <a:close/>
                </a:path>
              </a:pathLst>
            </a:cu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115182" tIns="80892" rIns="115182" bIns="80892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/>
                <a:t>Исследование профессиональных компетенций учителей</a:t>
              </a:r>
            </a:p>
          </p:txBody>
        </p:sp>
      </p:grpSp>
      <p:sp>
        <p:nvSpPr>
          <p:cNvPr id="2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7B77A7D-C521-4698-9272-4EC4D9F5D169}" type="slidenum">
              <a:rPr lang="en-US" altLang="ru-RU" smtClean="0"/>
              <a:pPr/>
              <a:t>6</a:t>
            </a:fld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144548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332656"/>
            <a:ext cx="853294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altLang="ru-RU" sz="23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Центральная роль учителя в повышении качества </a:t>
            </a:r>
            <a:r>
              <a:rPr lang="ru-RU" altLang="ru-RU" sz="2300" b="1" cap="all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</a:t>
            </a:r>
            <a:endParaRPr lang="ru-RU" sz="2300" b="1" cap="all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340768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41530" y="1294675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42988" y="130175"/>
            <a:ext cx="7993062" cy="46196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2E3192"/>
              </a:solidFill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339975" y="4799013"/>
            <a:ext cx="2447925" cy="7905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Международные исследования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9388" y="3921125"/>
            <a:ext cx="2160587" cy="79216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НИКО/ВПР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297113" y="1954213"/>
            <a:ext cx="2268537" cy="79216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Исследование компетенций учителей</a:t>
            </a:r>
          </a:p>
        </p:txBody>
      </p:sp>
      <p:sp>
        <p:nvSpPr>
          <p:cNvPr id="13" name="Стрелка вниз 12"/>
          <p:cNvSpPr/>
          <p:nvPr/>
        </p:nvSpPr>
        <p:spPr>
          <a:xfrm rot="16200000">
            <a:off x="4475956" y="2750344"/>
            <a:ext cx="2160588" cy="1943100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Качество образования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411413" y="2817813"/>
            <a:ext cx="2089150" cy="19335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latin typeface="Cambria" pitchFamily="18" charset="0"/>
              </a:rPr>
              <a:t>Учитель</a:t>
            </a:r>
            <a:endParaRPr lang="ru-RU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30975" y="2790825"/>
            <a:ext cx="2374900" cy="186372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Образовательные достижения обучающихся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50825" y="2817813"/>
            <a:ext cx="2089150" cy="79216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ГИА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95536" y="5732958"/>
            <a:ext cx="6276975" cy="79238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Cambria" pitchFamily="18" charset="0"/>
              </a:rPr>
              <a:t>Региональные институты повышения </a:t>
            </a:r>
            <a:br>
              <a:rPr lang="ru-RU" sz="2000" b="1" dirty="0">
                <a:solidFill>
                  <a:srgbClr val="002060"/>
                </a:solidFill>
                <a:latin typeface="Cambria" pitchFamily="18" charset="0"/>
              </a:rPr>
            </a:br>
            <a:r>
              <a:rPr lang="ru-RU" sz="2000" b="1" dirty="0">
                <a:solidFill>
                  <a:srgbClr val="002060"/>
                </a:solidFill>
                <a:latin typeface="Cambria" pitchFamily="18" charset="0"/>
              </a:rPr>
              <a:t>квалификации работников образования</a:t>
            </a:r>
          </a:p>
        </p:txBody>
      </p:sp>
      <p:sp>
        <p:nvSpPr>
          <p:cNvPr id="19" name="Прямоугольник 3"/>
          <p:cNvSpPr>
            <a:spLocks noChangeArrowheads="1"/>
          </p:cNvSpPr>
          <p:nvPr/>
        </p:nvSpPr>
        <p:spPr bwMode="auto">
          <a:xfrm>
            <a:off x="7078998" y="6047568"/>
            <a:ext cx="12779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400" b="1" dirty="0" smtClean="0">
                <a:latin typeface="Cambria" pitchFamily="18" charset="0"/>
                <a:hlinkClick r:id="rId2"/>
              </a:rPr>
              <a:t>Анкета</a:t>
            </a:r>
            <a:endParaRPr lang="ru-RU" sz="1400" dirty="0"/>
          </a:p>
        </p:txBody>
      </p:sp>
      <p:sp>
        <p:nvSpPr>
          <p:cNvPr id="1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7B77A7D-C521-4698-9272-4EC4D9F5D169}" type="slidenum">
              <a:rPr lang="en-US" altLang="ru-RU" smtClean="0"/>
              <a:pPr/>
              <a:t>7</a:t>
            </a:fld>
            <a:endParaRPr lang="en-US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19516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95537" y="404664"/>
            <a:ext cx="8384442" cy="5760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7B77A7D-C521-4698-9272-4EC4D9F5D169}" type="slidenum">
              <a:rPr lang="en-US" altLang="ru-RU" smtClean="0"/>
              <a:pPr/>
              <a:t>8</a:t>
            </a:fld>
            <a:endParaRPr lang="en-US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414033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574720"/>
            <a:ext cx="8407134" cy="478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300" b="1" cap="all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Краткий анализ ГИА-2017 по информатике</a:t>
            </a:r>
            <a:endParaRPr lang="ru-RU" sz="2300" b="1" cap="all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340768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26876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4198153"/>
              </p:ext>
            </p:extLst>
          </p:nvPr>
        </p:nvGraphicFramePr>
        <p:xfrm>
          <a:off x="395536" y="1772816"/>
          <a:ext cx="4055605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2461447"/>
              </p:ext>
            </p:extLst>
          </p:nvPr>
        </p:nvGraphicFramePr>
        <p:xfrm>
          <a:off x="395536" y="4149080"/>
          <a:ext cx="4089605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62325"/>
              </p:ext>
            </p:extLst>
          </p:nvPr>
        </p:nvGraphicFramePr>
        <p:xfrm>
          <a:off x="4671111" y="1772816"/>
          <a:ext cx="4077353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019918"/>
              </p:ext>
            </p:extLst>
          </p:nvPr>
        </p:nvGraphicFramePr>
        <p:xfrm>
          <a:off x="4671111" y="4149080"/>
          <a:ext cx="4077353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7B77A7D-C521-4698-9272-4EC4D9F5D169}" type="slidenum">
              <a:rPr lang="en-US" altLang="ru-RU" smtClean="0"/>
              <a:pPr/>
              <a:t>9</a:t>
            </a:fld>
            <a:endParaRPr lang="en-US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409096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4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264457"/>
      </a:hlink>
      <a:folHlink>
        <a:srgbClr val="264457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Другая 4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264457"/>
    </a:hlink>
    <a:folHlink>
      <a:srgbClr val="264457"/>
    </a:folHlink>
  </a:clrScheme>
  <a:fontScheme name="Классическая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1593</TotalTime>
  <Words>517</Words>
  <Application>Microsoft Office PowerPoint</Application>
  <PresentationFormat>Экран (4:3)</PresentationFormat>
  <Paragraphs>173</Paragraphs>
  <Slides>14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CorelDRAW</vt:lpstr>
      <vt:lpstr>Проблемы роста профессионального мастерства педагогов естественнонаучного цикла  и региональный опыт реализации  требований ФГОС к результатам  школьного естественнонаучного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Проблемы роста профессионального мастерства педагогов естественнонаучного цикла  и региональный опыт реализации  требований ФГОС к результатам  школьного естественнонаучного образования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Ольга</cp:lastModifiedBy>
  <cp:revision>139</cp:revision>
  <dcterms:created xsi:type="dcterms:W3CDTF">2014-10-13T16:05:55Z</dcterms:created>
  <dcterms:modified xsi:type="dcterms:W3CDTF">2017-08-16T08:57:41Z</dcterms:modified>
</cp:coreProperties>
</file>