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9"/>
  </p:notesMasterIdLst>
  <p:sldIdLst>
    <p:sldId id="256" r:id="rId3"/>
    <p:sldId id="260" r:id="rId4"/>
    <p:sldId id="280" r:id="rId5"/>
    <p:sldId id="271" r:id="rId6"/>
    <p:sldId id="272" r:id="rId7"/>
    <p:sldId id="258" r:id="rId8"/>
    <p:sldId id="268" r:id="rId9"/>
    <p:sldId id="266" r:id="rId10"/>
    <p:sldId id="261" r:id="rId11"/>
    <p:sldId id="275" r:id="rId12"/>
    <p:sldId id="265" r:id="rId13"/>
    <p:sldId id="273" r:id="rId14"/>
    <p:sldId id="269" r:id="rId15"/>
    <p:sldId id="277" r:id="rId16"/>
    <p:sldId id="264" r:id="rId17"/>
    <p:sldId id="278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F3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0284" autoAdjust="0"/>
  </p:normalViewPr>
  <p:slideViewPr>
    <p:cSldViewPr snapToGrid="0">
      <p:cViewPr>
        <p:scale>
          <a:sx n="78" d="100"/>
          <a:sy n="78" d="100"/>
        </p:scale>
        <p:origin x="-104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1E56EF-15BC-4973-A90B-2E77B3A694B0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FB405E-C3C0-43B9-BE2F-A7BFB4C95D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155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B405E-C3C0-43B9-BE2F-A7BFB4C95D5D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122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Основоположником одной из самых распространенных отечественных дошкольных психологий является А. В. Запорожец.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Механизм воспитания сосредоточен в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«неадаптивной активности»,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которая проявляется в явлениях творчества, познавательной активности, в творческом преобра­зовании ситуации, в саморазвитии, в готовности не только следовать к намеченной цели, но и в процессе деятельности конструировать новые, более значимые и интересные цели и смыслы. Механизм воспитания сосредоточен также в 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</a:t>
            </a:r>
            <a:r>
              <a:rPr lang="ru-RU" sz="1200" b="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надситуа-тивной</a:t>
            </a:r>
            <a:r>
              <a:rPr lang="ru-RU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активности» 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как готовности человека не только само­стоятельно и осознанно совершать различные действия и по­ступки, но и стремиться к новому, незапланированному в рам­ках уже осуществляемой деятельности.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B405E-C3C0-43B9-BE2F-A7BFB4C95D5D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363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B405E-C3C0-43B9-BE2F-A7BFB4C95D5D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3633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Основоположником одной из самых распространенных отечественных дошкольных психологий является А. В. </a:t>
            </a:r>
            <a:r>
              <a:rPr lang="ru-RU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Запорожец.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FB405E-C3C0-43B9-BE2F-A7BFB4C95D5D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363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38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2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314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4231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2958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5612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4723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7896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4120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072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188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137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4345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2075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911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44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04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886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0264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396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733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48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/>
              <a:t>16.08.2017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177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89A218-1BD9-44B7-AD25-60C2204205A7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16.08.2017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C7EFC-FB93-4B0A-97A4-5DFF6022B23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04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2901695" y="1711428"/>
            <a:ext cx="587654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Проблема внедрения  технологий развивающего обучения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при реализации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системно-</a:t>
            </a:r>
            <a:r>
              <a:rPr kumimoji="0" lang="ru-RU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деятельностного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подхода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 обучении математики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37759" y="5072164"/>
            <a:ext cx="420420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Левина О.А., старший преподаватель кафедры методики преподавания предметов естественно-математического цикла ГАУ ДПО СОИРО</a:t>
            </a:r>
          </a:p>
        </p:txBody>
      </p:sp>
    </p:spTree>
    <p:extLst>
      <p:ext uri="{BB962C8B-B14F-4D97-AF65-F5344CB8AC3E}">
        <p14:creationId xmlns:p14="http://schemas.microsoft.com/office/powerpoint/2010/main" val="255266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8491" y="442559"/>
            <a:ext cx="7199600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Принципы развивающего обучения</a:t>
            </a:r>
            <a:endParaRPr lang="ru-RU" sz="36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729655"/>
              </p:ext>
            </p:extLst>
          </p:nvPr>
        </p:nvGraphicFramePr>
        <p:xfrm>
          <a:off x="134112" y="977393"/>
          <a:ext cx="8875776" cy="58161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5061"/>
                <a:gridCol w="6540715"/>
              </a:tblGrid>
              <a:tr h="33563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Принцип РО</a:t>
                      </a:r>
                      <a:endParaRPr lang="ru-RU" sz="1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Проблемы</a:t>
                      </a:r>
                      <a:endParaRPr lang="ru-RU" sz="1800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1034869">
                <a:tc>
                  <a:txBody>
                    <a:bodyPr/>
                    <a:lstStyle/>
                    <a:p>
                      <a:pPr algn="l"/>
                      <a:r>
                        <a:rPr lang="ru-RU" sz="1700" dirty="0" err="1" smtClean="0"/>
                        <a:t>Субъектности</a:t>
                      </a:r>
                      <a:r>
                        <a:rPr lang="ru-RU" sz="1700" dirty="0" smtClean="0"/>
                        <a:t> образования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Учащийся-объект, </a:t>
                      </a:r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которому учитель передает знания. </a:t>
                      </a:r>
                      <a:r>
                        <a:rPr lang="ru-RU" sz="1700" dirty="0" smtClean="0"/>
                        <a:t>Он </a:t>
                      </a:r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ходе обучения не регулирует свои действия в соответствии с осознаваемой целью,</a:t>
                      </a:r>
                      <a:r>
                        <a:rPr lang="ru-RU" sz="1700" b="0" i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не проявляет активность, самостоятельность по причине авторитарного стиля учителя.</a:t>
                      </a:r>
                      <a:endParaRPr lang="ru-RU" sz="1700" dirty="0"/>
                    </a:p>
                  </a:txBody>
                  <a:tcPr/>
                </a:tc>
              </a:tr>
              <a:tr h="1510349"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/>
                        <a:t>Учета ведущих видов деятельности</a:t>
                      </a:r>
                      <a:r>
                        <a:rPr lang="ru-RU" sz="1700" baseline="0" dirty="0" smtClean="0"/>
                        <a:t> и законов их смены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dirty="0" smtClean="0"/>
                        <a:t>Не продуманы виды деятельности по возрасту.</a:t>
                      </a:r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Навя­зывание неадекватных подростковому возрасту мотивов дея­тельности. Ведущая деятельность - та, которая обусловливает главнейшие изменения в психических процессах на данной стадии развития. Деятельность должна быть социально значимой и общественно -полезной.</a:t>
                      </a:r>
                      <a:endParaRPr lang="ru-RU" sz="1700" dirty="0"/>
                    </a:p>
                  </a:txBody>
                  <a:tcPr/>
                </a:tc>
              </a:tr>
              <a:tr h="764763"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/>
                        <a:t>Учета </a:t>
                      </a:r>
                      <a:r>
                        <a:rPr lang="ru-RU" sz="1700" dirty="0" err="1" smtClean="0"/>
                        <a:t>сензитивных</a:t>
                      </a:r>
                      <a:r>
                        <a:rPr lang="ru-RU" sz="1700" dirty="0" smtClean="0"/>
                        <a:t> периодов развития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Взрослые не понимают, что каждый период особо благоприятен (</a:t>
                      </a:r>
                      <a:r>
                        <a:rPr lang="ru-RU" sz="17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сензитивен</a:t>
                      </a:r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для развития психики в определенном направлении.</a:t>
                      </a:r>
                      <a:endParaRPr lang="ru-RU" sz="1700" dirty="0"/>
                    </a:p>
                  </a:txBody>
                  <a:tcPr/>
                </a:tc>
              </a:tr>
              <a:tr h="1911907"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/>
                        <a:t>Определение «зоны ближайшего развития» и организация в ней совместной деятельности детей и взрослых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 … исследуя, что ребенок выполнит самостоятельно, мы исследуем развитие вчерашнего дня. Исследуя, что ребенок способен выполнить в сотрудничестве, мы определяем развитие завтрашнего дня».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0"/>
            <a:ext cx="9139938" cy="2560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6601968"/>
            <a:ext cx="9139938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336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8491" y="442559"/>
            <a:ext cx="7199600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Принципы развивающего обучения</a:t>
            </a:r>
            <a:endParaRPr lang="ru-RU" sz="36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96178"/>
              </p:ext>
            </p:extLst>
          </p:nvPr>
        </p:nvGraphicFramePr>
        <p:xfrm>
          <a:off x="170688" y="1087120"/>
          <a:ext cx="8497824" cy="5567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34263"/>
                <a:gridCol w="586356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Принцип РО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Проблемы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Амплификации (обогащение,</a:t>
                      </a:r>
                      <a:r>
                        <a:rPr lang="ru-RU" sz="1700" baseline="0" dirty="0" smtClean="0"/>
                        <a:t> усиление, углубление) детского развития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0" i="0" kern="120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Все сложности восприятия у старшеклассников и у взрослых людей необходимо искать в детстве (А.В. Запорожец). Взрослые, желая «идти в ногу со временем», начинают искусственно ускорять природные темпы развития ребенка. Нужно вкладывать те знания, которые соответствуют возрасту ребенка, и не перегружать его ненужной информацией.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/>
                        <a:t>Проектирования, конструирования и создания ситуации образовательной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 – Цель – Мотивация - Подбор методов решения проблемы - Действия – Результат - Контроль выполнения – Рефлексия – Самоанализ</a:t>
                      </a:r>
                    </a:p>
                    <a:p>
                      <a:pPr algn="ctr"/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Быть личностью, субъектом означает эмансипироваться от си­туации, быть над ней, стремиться к ее преобразованию.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Обязательной результативности каждого вида деятельности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Нет результата. Подросток стремиться к немедленному результату, и этот результат – источник новых потребностей, стимул новых стремлений к деятельности. Поэтому такие методы организации подросткового коллектива, как коллективная перспектива, предвиденный результат должен сочетаться с каждодневным, пусть незначительным, но результатом.</a:t>
                      </a:r>
                      <a:endParaRPr lang="ru-RU" sz="17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6096"/>
            <a:ext cx="9139938" cy="2560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6601968"/>
            <a:ext cx="9139938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13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8491" y="442559"/>
            <a:ext cx="7199600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Принципы развивающего обучения</a:t>
            </a:r>
            <a:endParaRPr lang="ru-RU" sz="36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324274"/>
              </p:ext>
            </p:extLst>
          </p:nvPr>
        </p:nvGraphicFramePr>
        <p:xfrm>
          <a:off x="170688" y="1087120"/>
          <a:ext cx="8497824" cy="5308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57984"/>
                <a:gridCol w="63398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Принцип РО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Проблемы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Обязательной </a:t>
                      </a:r>
                      <a:r>
                        <a:rPr kumimoji="0" lang="ru-RU" sz="17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рефлексивности</a:t>
                      </a:r>
                      <a:r>
                        <a:rPr kumimoji="0" lang="ru-RU" sz="17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каждого вида деятельности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Отсутствие рефлексии. Рефлексия - процесс самопознания субъектом внутренних психических актов и состояний, анализ субъекта собственных переживаний.</a:t>
                      </a:r>
                    </a:p>
                    <a:p>
                      <a:pPr algn="ctr"/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Обучать деятельности в воспитательном смысле – это значит делать учение мотивированным, учить ребенка самостоятельно ставить перед собой цель и находить пути, в том числе средства, ее достижения, помогать ребенку сформировать у себя умения контроля и самоконтроля, оценки и самооценки.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Нравственного обогащения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Для активизации нравственного развития личности и проверки ее зрелости, установления единства убеждений и поведения используется метод проблемно-ситуационный.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Сотрудничества 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Подавляющее большинство исследований сравнительной эффективности разных форм организации учебного процесса (фронтальная, индивидуальная, соперничество, сотрудничество) свидетельствует о положительном влиянии сотрудничества на деятельность его участников. Это выражается, в частности, в том, что в условиях сотрудничества успешнее решаются сложные мыслительные задачи, лучше усваивается новый материал. </a:t>
                      </a:r>
                      <a:endParaRPr lang="ru-RU" sz="17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0"/>
            <a:ext cx="9139938" cy="2560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6601968"/>
            <a:ext cx="9139938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23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98651" y="381169"/>
            <a:ext cx="4318170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3600" dirty="0" smtClean="0"/>
              <a:t>Учителю математики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1376" y="1196078"/>
            <a:ext cx="82783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1023419" y="1027500"/>
            <a:ext cx="759632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b="1" u="sng" dirty="0" smtClean="0"/>
          </a:p>
          <a:p>
            <a:pPr algn="ctr"/>
            <a:r>
              <a:rPr lang="ru-RU" b="1" u="sng" dirty="0" smtClean="0"/>
              <a:t>Традиционный </a:t>
            </a:r>
            <a:r>
              <a:rPr lang="ru-RU" b="1" u="sng" dirty="0"/>
              <a:t>урок математики в основном строится по формуле:</a:t>
            </a:r>
            <a:br>
              <a:rPr lang="ru-RU" b="1" u="sng" dirty="0"/>
            </a:br>
            <a:r>
              <a:rPr lang="ru-RU" sz="2800" b="1" dirty="0" smtClean="0">
                <a:solidFill>
                  <a:srgbClr val="0070C0"/>
                </a:solidFill>
              </a:rPr>
              <a:t>«Усвоение </a:t>
            </a:r>
            <a:r>
              <a:rPr lang="ru-RU" sz="2800" b="1" dirty="0">
                <a:solidFill>
                  <a:srgbClr val="0070C0"/>
                </a:solidFill>
              </a:rPr>
              <a:t>= Понимание + </a:t>
            </a:r>
            <a:r>
              <a:rPr lang="ru-RU" sz="2800" b="1" dirty="0" smtClean="0">
                <a:solidFill>
                  <a:srgbClr val="0070C0"/>
                </a:solidFill>
              </a:rPr>
              <a:t>Запоминание»</a:t>
            </a:r>
          </a:p>
          <a:p>
            <a:pPr algn="ctr"/>
            <a:r>
              <a:rPr lang="ru-RU" b="1" dirty="0">
                <a:solidFill>
                  <a:srgbClr val="0070C0"/>
                </a:solidFill>
              </a:rPr>
              <a:t/>
            </a:r>
            <a:br>
              <a:rPr lang="ru-RU" b="1" dirty="0">
                <a:solidFill>
                  <a:srgbClr val="0070C0"/>
                </a:solidFill>
              </a:rPr>
            </a:br>
            <a:r>
              <a:rPr lang="ru-RU" b="1" u="sng" dirty="0"/>
              <a:t>Формула развивающего урока:</a:t>
            </a:r>
            <a:br>
              <a:rPr lang="ru-RU" b="1" u="sng" dirty="0"/>
            </a:br>
            <a:r>
              <a:rPr lang="ru-RU" sz="2800" b="1" dirty="0" smtClean="0">
                <a:solidFill>
                  <a:srgbClr val="FF0000"/>
                </a:solidFill>
              </a:rPr>
              <a:t>«Овладение </a:t>
            </a:r>
            <a:r>
              <a:rPr lang="ru-RU" sz="2800" b="1" dirty="0">
                <a:solidFill>
                  <a:srgbClr val="FF0000"/>
                </a:solidFill>
              </a:rPr>
              <a:t>= Усвоение + Применение знаний на </a:t>
            </a:r>
            <a:r>
              <a:rPr lang="ru-RU" sz="2800" b="1" dirty="0" smtClean="0">
                <a:solidFill>
                  <a:srgbClr val="FF0000"/>
                </a:solidFill>
              </a:rPr>
              <a:t>практике»</a:t>
            </a:r>
          </a:p>
          <a:p>
            <a:pPr algn="ctr"/>
            <a:endParaRPr lang="ru-RU" sz="28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b="1" dirty="0" smtClean="0"/>
              <a:t>Урок будет развивающим, если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Есть внутренняя мотивация (через проблемную ситуацию)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Деятельность (по освоению, закреплению, самостоятельная работа и т.д.). </a:t>
            </a:r>
            <a:r>
              <a:rPr lang="ru-RU" sz="2000" dirty="0"/>
              <a:t>У</a:t>
            </a:r>
            <a:r>
              <a:rPr lang="ru-RU" sz="2000" dirty="0" smtClean="0"/>
              <a:t>читель – помощник, наставник</a:t>
            </a:r>
          </a:p>
          <a:p>
            <a:pPr marL="457200" indent="-457200">
              <a:buAutoNum type="arabicPeriod"/>
            </a:pPr>
            <a:r>
              <a:rPr lang="ru-RU" sz="2000" dirty="0" smtClean="0"/>
              <a:t>Рефлексия (цели, деятельности, результата, психологического состояния)</a:t>
            </a:r>
          </a:p>
          <a:p>
            <a:endParaRPr lang="ru-RU" sz="2000" dirty="0" smtClean="0"/>
          </a:p>
          <a:p>
            <a:pPr algn="ctr"/>
            <a:r>
              <a:rPr lang="ru-RU" sz="2000" dirty="0" smtClean="0"/>
              <a:t>Развитие качеств личности через деятельность</a:t>
            </a:r>
            <a:endParaRPr lang="ru-RU" sz="20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4062" y="0"/>
            <a:ext cx="9139938" cy="25603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 rot="10800000">
            <a:off x="4062" y="6583680"/>
            <a:ext cx="9139938" cy="256032"/>
          </a:xfrm>
          <a:prstGeom prst="rect">
            <a:avLst/>
          </a:prstGeom>
        </p:spPr>
      </p:pic>
      <p:sp>
        <p:nvSpPr>
          <p:cNvPr id="2" name="Стрелка вниз 1"/>
          <p:cNvSpPr/>
          <p:nvPr/>
        </p:nvSpPr>
        <p:spPr>
          <a:xfrm>
            <a:off x="4555388" y="5730240"/>
            <a:ext cx="339345" cy="2926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819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+mn-lt"/>
              </a:rPr>
              <a:t>Совершенствование компетенций учителя математики</a:t>
            </a:r>
            <a:br>
              <a:rPr lang="ru-RU" sz="3200" b="1" dirty="0" smtClean="0">
                <a:latin typeface="+mn-lt"/>
              </a:rPr>
            </a:br>
            <a:r>
              <a:rPr lang="ru-RU" sz="3200" b="1" dirty="0" smtClean="0">
                <a:latin typeface="+mn-lt"/>
              </a:rPr>
              <a:t> (из </a:t>
            </a:r>
            <a:r>
              <a:rPr lang="ru-RU" sz="3200" b="1" dirty="0" err="1" smtClean="0">
                <a:latin typeface="+mn-lt"/>
              </a:rPr>
              <a:t>профстандарта</a:t>
            </a:r>
            <a:r>
              <a:rPr lang="ru-RU" sz="3200" b="1" dirty="0" smtClean="0">
                <a:latin typeface="+mn-lt"/>
              </a:rPr>
              <a:t> педагога)</a:t>
            </a:r>
            <a:endParaRPr lang="ru-RU" sz="3200" b="1" dirty="0">
              <a:latin typeface="+mn-lt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266193" y="1801240"/>
            <a:ext cx="8607552" cy="4800728"/>
          </a:xfrm>
        </p:spPr>
        <p:txBody>
          <a:bodyPr>
            <a:normAutofit fontScale="55000" lnSpcReduction="20000"/>
          </a:bodyPr>
          <a:lstStyle/>
          <a:p>
            <a:pPr marL="0" lvl="0" indent="0">
              <a:buNone/>
            </a:pPr>
            <a:r>
              <a:rPr lang="ru-RU" sz="3300" b="1" u="sng" dirty="0" smtClean="0">
                <a:solidFill>
                  <a:srgbClr val="C00000"/>
                </a:solidFill>
              </a:rPr>
              <a:t>Компетентность  </a:t>
            </a:r>
            <a:r>
              <a:rPr lang="ru-RU" sz="3300" b="1" u="sng" dirty="0">
                <a:solidFill>
                  <a:srgbClr val="C00000"/>
                </a:solidFill>
              </a:rPr>
              <a:t>в  мотивировании  учебной  и  воспитательной </a:t>
            </a:r>
            <a:r>
              <a:rPr lang="ru-RU" sz="3300" b="1" u="sng" dirty="0" smtClean="0">
                <a:solidFill>
                  <a:srgbClr val="C00000"/>
                </a:solidFill>
              </a:rPr>
              <a:t>деятельности </a:t>
            </a:r>
            <a:endParaRPr lang="ru-RU" sz="3300" b="1" u="sng" dirty="0">
              <a:solidFill>
                <a:srgbClr val="C00000"/>
              </a:solidFill>
            </a:endParaRPr>
          </a:p>
          <a:p>
            <a:pPr lvl="0"/>
            <a:r>
              <a:rPr lang="ru-RU" sz="3300" dirty="0"/>
              <a:t>Умение обеспечить успех в деятельности. </a:t>
            </a:r>
          </a:p>
          <a:p>
            <a:pPr lvl="0"/>
            <a:r>
              <a:rPr lang="ru-RU" sz="3300" dirty="0"/>
              <a:t>Компетентность в педагогическом оценивании.</a:t>
            </a:r>
          </a:p>
          <a:p>
            <a:pPr lvl="0"/>
            <a:r>
              <a:rPr lang="ru-RU" sz="3300" dirty="0"/>
              <a:t>Умение превращать учебную задачу в личностно значимую.</a:t>
            </a:r>
          </a:p>
          <a:p>
            <a:pPr marL="0" lvl="0" indent="0">
              <a:buNone/>
            </a:pPr>
            <a:r>
              <a:rPr lang="ru-RU" sz="3300" b="1" u="sng" dirty="0">
                <a:solidFill>
                  <a:srgbClr val="C00000"/>
                </a:solidFill>
              </a:rPr>
              <a:t>Компетентность в организации учебной </a:t>
            </a:r>
            <a:r>
              <a:rPr lang="ru-RU" sz="3300" b="1" u="sng" dirty="0" smtClean="0">
                <a:solidFill>
                  <a:srgbClr val="C00000"/>
                </a:solidFill>
              </a:rPr>
              <a:t>деятельности</a:t>
            </a:r>
            <a:endParaRPr lang="ru-RU" sz="3300" u="sng" dirty="0">
              <a:solidFill>
                <a:srgbClr val="C00000"/>
              </a:solidFill>
            </a:endParaRPr>
          </a:p>
          <a:p>
            <a:pPr lvl="0"/>
            <a:r>
              <a:rPr lang="ru-RU" sz="3300" dirty="0"/>
              <a:t>Установление субъект-субъектных отношений.</a:t>
            </a:r>
          </a:p>
          <a:p>
            <a:pPr lvl="0"/>
            <a:r>
              <a:rPr lang="ru-RU" sz="3300" dirty="0"/>
              <a:t> Обеспечение  понимания  педагогической  задачи  и  способов деятельности.</a:t>
            </a:r>
          </a:p>
          <a:p>
            <a:pPr lvl="0"/>
            <a:r>
              <a:rPr lang="ru-RU" sz="3300" dirty="0"/>
              <a:t> Организация  информационной  основы  деятельности обучающегося.</a:t>
            </a:r>
          </a:p>
          <a:p>
            <a:pPr lvl="0"/>
            <a:r>
              <a:rPr lang="ru-RU" sz="3300" dirty="0"/>
              <a:t> Использование современных средств и систем организации учебно-воспитательного процесса. </a:t>
            </a:r>
          </a:p>
          <a:p>
            <a:pPr lvl="0"/>
            <a:r>
              <a:rPr lang="ru-RU" sz="3300" dirty="0"/>
              <a:t>Компетентность в способах умственной деятельности</a:t>
            </a:r>
          </a:p>
          <a:p>
            <a:pPr marL="0" lvl="0" indent="0">
              <a:buNone/>
            </a:pPr>
            <a:r>
              <a:rPr lang="ru-RU" sz="3300" b="1" u="sng" dirty="0">
                <a:solidFill>
                  <a:srgbClr val="C00000"/>
                </a:solidFill>
              </a:rPr>
              <a:t>Компетентность в области личных качеств</a:t>
            </a:r>
            <a:endParaRPr lang="ru-RU" sz="3300" u="sng" dirty="0">
              <a:solidFill>
                <a:srgbClr val="C00000"/>
              </a:solidFill>
            </a:endParaRPr>
          </a:p>
          <a:p>
            <a:pPr lvl="0"/>
            <a:r>
              <a:rPr lang="ru-RU" sz="3300" dirty="0"/>
              <a:t>Вера в силы и возможности обучаемого.</a:t>
            </a:r>
          </a:p>
          <a:p>
            <a:pPr lvl="0"/>
            <a:r>
              <a:rPr lang="ru-RU" sz="3300" dirty="0"/>
              <a:t>Открытие к принятию других позиций, точек зрения.</a:t>
            </a:r>
          </a:p>
          <a:p>
            <a:pPr lvl="0"/>
            <a:r>
              <a:rPr lang="ru-RU" sz="3300" dirty="0"/>
              <a:t>Позитивная направленность на педагогическую деятельность.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4062" y="0"/>
            <a:ext cx="9139938" cy="2560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6601968"/>
            <a:ext cx="9139938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00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3610677" y="404082"/>
            <a:ext cx="1736373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ru-RU" sz="3600" dirty="0" smtClean="0"/>
              <a:t>Главное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47540" y="3761016"/>
            <a:ext cx="770403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Учитесь «смотреть на себя глазами детей»</a:t>
            </a:r>
          </a:p>
          <a:p>
            <a:pPr algn="r">
              <a:lnSpc>
                <a:spcPct val="150000"/>
              </a:lnSpc>
            </a:pPr>
            <a:r>
              <a:rPr lang="ru-RU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И.П. Иванов</a:t>
            </a:r>
            <a:endParaRPr lang="ru-RU" sz="20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8640" y="2455193"/>
            <a:ext cx="7873346" cy="14157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28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Постарайтесь «посмотреть на все глазами своего детства» </a:t>
            </a:r>
          </a:p>
          <a:p>
            <a:pPr algn="r">
              <a:lnSpc>
                <a:spcPct val="150000"/>
              </a:lnSpc>
            </a:pPr>
            <a:r>
              <a:rPr lang="ru-RU" sz="20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Е.К Ильин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06151" y="951928"/>
            <a:ext cx="83454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C00000"/>
                </a:solidFill>
              </a:rPr>
              <a:t>Развивающее обучение</a:t>
            </a:r>
            <a:r>
              <a:rPr lang="ru-RU" dirty="0">
                <a:solidFill>
                  <a:srgbClr val="C00000"/>
                </a:solidFill>
              </a:rPr>
              <a:t> </a:t>
            </a:r>
            <a:r>
              <a:rPr lang="ru-RU" dirty="0"/>
              <a:t>– это способ организации процесса образования, в котором основной </a:t>
            </a:r>
            <a:r>
              <a:rPr lang="ru-RU" b="1" dirty="0"/>
              <a:t>акцент</a:t>
            </a:r>
            <a:r>
              <a:rPr lang="ru-RU" dirty="0"/>
              <a:t> делается </a:t>
            </a:r>
            <a:r>
              <a:rPr lang="ru-RU" b="1" dirty="0"/>
              <a:t>на</a:t>
            </a:r>
            <a:r>
              <a:rPr lang="ru-RU" dirty="0"/>
              <a:t> </a:t>
            </a:r>
            <a:r>
              <a:rPr lang="ru-RU" b="1" dirty="0"/>
              <a:t>потенциальные возможности ребенка</a:t>
            </a:r>
            <a:r>
              <a:rPr lang="ru-RU" dirty="0"/>
              <a:t>. </a:t>
            </a:r>
            <a:r>
              <a:rPr lang="ru-RU" dirty="0" smtClean="0"/>
              <a:t>Поэтому, учитель должен организовать так учебный процесс, чтобы реальные образовательные результаты соответствовали потенциальным </a:t>
            </a:r>
            <a:r>
              <a:rPr lang="ru-RU" smtClean="0"/>
              <a:t>возможностям ребенка.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0901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39938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30201" y="1314896"/>
            <a:ext cx="8479536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rgbClr val="00B0F0"/>
                </a:solidFill>
              </a:rPr>
              <a:t>Спасибо </a:t>
            </a:r>
          </a:p>
          <a:p>
            <a:pPr algn="ctr"/>
            <a:r>
              <a:rPr lang="ru-RU" sz="6600" b="1" dirty="0" smtClean="0">
                <a:solidFill>
                  <a:srgbClr val="00B0F0"/>
                </a:solidFill>
              </a:rPr>
              <a:t>за внимание!</a:t>
            </a:r>
            <a:endParaRPr lang="ru-RU" sz="6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25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98907" y="269250"/>
            <a:ext cx="2810385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Актуальность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1913" y="2477845"/>
            <a:ext cx="8398256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Системно-</a:t>
            </a:r>
            <a:r>
              <a:rPr lang="ru-RU" sz="2400" b="1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деятельностный</a:t>
            </a:r>
            <a:r>
              <a:rPr lang="ru-RU" sz="2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подход</a:t>
            </a:r>
            <a:endParaRPr lang="ru-RU" sz="24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3581" y="3995647"/>
            <a:ext cx="8336588" cy="46166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Технологии развивающего обучения</a:t>
            </a:r>
            <a:endParaRPr lang="ru-RU" sz="2400" b="1" dirty="0">
              <a:solidFill>
                <a:srgbClr val="C00000"/>
              </a:solidFill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911" y="915581"/>
            <a:ext cx="8398258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rgbClr val="C00000"/>
                </a:solidFill>
              </a:rPr>
              <a:t>Концепция развития математического образования в Российской </a:t>
            </a:r>
            <a:r>
              <a:rPr lang="ru-RU" sz="2400" b="1" dirty="0" smtClean="0">
                <a:solidFill>
                  <a:srgbClr val="C00000"/>
                </a:solidFill>
              </a:rPr>
              <a:t>Федерации </a:t>
            </a:r>
            <a:r>
              <a:rPr lang="ru-RU" sz="2400" dirty="0" smtClean="0">
                <a:solidFill>
                  <a:srgbClr val="8F9AA3"/>
                </a:solidFill>
              </a:rPr>
              <a:t>(</a:t>
            </a:r>
            <a:r>
              <a:rPr lang="ru-RU" sz="2400" dirty="0">
                <a:solidFill>
                  <a:srgbClr val="666666"/>
                </a:solidFill>
              </a:rPr>
              <a:t>24 декабря 2013 г. № </a:t>
            </a:r>
            <a:r>
              <a:rPr lang="ru-RU" sz="2400" dirty="0" smtClean="0">
                <a:solidFill>
                  <a:srgbClr val="666666"/>
                </a:solidFill>
              </a:rPr>
              <a:t>2506-р)</a:t>
            </a:r>
            <a:endParaRPr lang="ru-RU" sz="2400" b="0" i="0" dirty="0">
              <a:solidFill>
                <a:srgbClr val="666666"/>
              </a:solidFill>
              <a:effectLst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48061" y="1713123"/>
            <a:ext cx="7162108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Цель утвержденной Концепции</a:t>
            </a:r>
            <a:r>
              <a:rPr lang="ru-RU" dirty="0"/>
              <a:t> — вывести российское математическое образование на лидирующее положение в мире.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48060" y="4457312"/>
            <a:ext cx="7162108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Целью развивающего обучения является </a:t>
            </a:r>
            <a:r>
              <a:rPr lang="ru-RU" b="1" dirty="0"/>
              <a:t>обеспечение условий </a:t>
            </a:r>
            <a:r>
              <a:rPr lang="ru-RU" dirty="0"/>
              <a:t>для </a:t>
            </a:r>
            <a:r>
              <a:rPr lang="ru-RU" b="1" dirty="0"/>
              <a:t>становления ребенка как субъекта </a:t>
            </a:r>
            <a:r>
              <a:rPr lang="ru-RU" dirty="0"/>
              <a:t>учебной деятельности, для превращения ученика в учащегося, в человека, заинтересованного в </a:t>
            </a:r>
            <a:r>
              <a:rPr lang="ru-RU" dirty="0" err="1"/>
              <a:t>самоизменении</a:t>
            </a:r>
            <a:r>
              <a:rPr lang="ru-RU" dirty="0"/>
              <a:t> и способного к нему.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524000" y="2939510"/>
            <a:ext cx="7162109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/>
              <a:t>Цель- </a:t>
            </a:r>
            <a:r>
              <a:rPr lang="ru-RU" dirty="0"/>
              <a:t>воспитание личности ребенка как субъекта </a:t>
            </a:r>
            <a:r>
              <a:rPr lang="ru-RU" dirty="0" smtClean="0"/>
              <a:t>жизнедеятельности, развитие </a:t>
            </a:r>
            <a:r>
              <a:rPr lang="ru-RU" dirty="0"/>
              <a:t>личности ребенка на основе универсальных учебных </a:t>
            </a:r>
            <a:r>
              <a:rPr lang="ru-RU" dirty="0" smtClean="0"/>
              <a:t>действий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062" y="5761618"/>
            <a:ext cx="892048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 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Результат </a:t>
            </a:r>
            <a:r>
              <a:rPr lang="ru-RU" b="1" dirty="0">
                <a:solidFill>
                  <a:srgbClr val="FF0000"/>
                </a:solidFill>
              </a:rPr>
              <a:t>образования</a:t>
            </a:r>
            <a:r>
              <a:rPr lang="ru-RU" dirty="0"/>
              <a:t> – компетентность в различных сферах жизнедеятельности, устойчивая мотивация к обучению в течение всей жизни, к профессиональному и личностному росту.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613817" y="5674177"/>
            <a:ext cx="363357" cy="21496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4062" y="0"/>
            <a:ext cx="9139938" cy="256032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6601968"/>
            <a:ext cx="9139938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371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42491" y="404082"/>
            <a:ext cx="2853025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>
                <a:solidFill>
                  <a:prstClr val="black"/>
                </a:solidFill>
              </a:rPr>
              <a:t>Определения</a:t>
            </a:r>
            <a:endParaRPr lang="ru-RU" sz="3600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11936" y="1309216"/>
            <a:ext cx="74615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Системно-</a:t>
            </a:r>
            <a:r>
              <a:rPr lang="ru-RU" sz="2000" b="1" dirty="0" err="1" smtClean="0">
                <a:solidFill>
                  <a:srgbClr val="C00000"/>
                </a:solidFill>
                <a:cs typeface="Times New Roman" panose="02020603050405020304" pitchFamily="18" charset="0"/>
              </a:rPr>
              <a:t>деятельностный</a:t>
            </a:r>
            <a:r>
              <a:rPr lang="ru-RU" sz="2000" b="1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 </a:t>
            </a:r>
            <a:r>
              <a:rPr lang="ru-RU" sz="2000" b="1" dirty="0">
                <a:solidFill>
                  <a:srgbClr val="C00000"/>
                </a:solidFill>
                <a:cs typeface="Times New Roman" panose="02020603050405020304" pitchFamily="18" charset="0"/>
              </a:rPr>
              <a:t>подход </a:t>
            </a:r>
            <a:r>
              <a:rPr lang="ru-RU" sz="2000" dirty="0">
                <a:solidFill>
                  <a:prstClr val="black"/>
                </a:solidFill>
                <a:cs typeface="Times New Roman" panose="02020603050405020304" pitchFamily="18" charset="0"/>
              </a:rPr>
              <a:t>– это такой метод, при котором ученик является </a:t>
            </a:r>
            <a:r>
              <a:rPr lang="ru-RU" sz="2000" b="1" dirty="0">
                <a:solidFill>
                  <a:prstClr val="black"/>
                </a:solidFill>
                <a:cs typeface="Times New Roman" panose="02020603050405020304" pitchFamily="18" charset="0"/>
              </a:rPr>
              <a:t>активным субъектом </a:t>
            </a:r>
            <a:r>
              <a:rPr lang="ru-RU" sz="2000" dirty="0">
                <a:solidFill>
                  <a:prstClr val="black"/>
                </a:solidFill>
                <a:cs typeface="Times New Roman" panose="02020603050405020304" pitchFamily="18" charset="0"/>
              </a:rPr>
              <a:t>педагогического процесса. При этом преподавателю важно </a:t>
            </a:r>
            <a:r>
              <a:rPr lang="ru-RU" sz="2000" b="1" dirty="0">
                <a:solidFill>
                  <a:prstClr val="black"/>
                </a:solidFill>
                <a:cs typeface="Times New Roman" panose="02020603050405020304" pitchFamily="18" charset="0"/>
              </a:rPr>
              <a:t>самоопределение </a:t>
            </a:r>
            <a:r>
              <a:rPr lang="ru-RU" sz="2000" dirty="0">
                <a:solidFill>
                  <a:prstClr val="black"/>
                </a:solidFill>
                <a:cs typeface="Times New Roman" panose="02020603050405020304" pitchFamily="18" charset="0"/>
              </a:rPr>
              <a:t>учащегося в процессе </a:t>
            </a:r>
            <a:r>
              <a:rPr lang="ru-RU" sz="2000" dirty="0" smtClean="0">
                <a:solidFill>
                  <a:prstClr val="black"/>
                </a:solidFill>
                <a:cs typeface="Times New Roman" panose="02020603050405020304" pitchFamily="18" charset="0"/>
              </a:rPr>
              <a:t>обучения</a:t>
            </a:r>
            <a:r>
              <a:rPr lang="ru-RU" sz="2000" dirty="0">
                <a:solidFill>
                  <a:prstClr val="black"/>
                </a:solidFill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11937" y="3955344"/>
            <a:ext cx="746150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</a:rPr>
              <a:t>Развивающее обучение</a:t>
            </a:r>
            <a:r>
              <a:rPr lang="ru-RU" sz="2000" dirty="0">
                <a:solidFill>
                  <a:srgbClr val="C00000"/>
                </a:solidFill>
              </a:rPr>
              <a:t> </a:t>
            </a:r>
            <a:r>
              <a:rPr lang="ru-RU" sz="2000" dirty="0">
                <a:solidFill>
                  <a:prstClr val="black"/>
                </a:solidFill>
              </a:rPr>
              <a:t>– это способ организации процесса образования, в котором основной </a:t>
            </a:r>
            <a:r>
              <a:rPr lang="ru-RU" sz="2000" b="1" dirty="0">
                <a:solidFill>
                  <a:prstClr val="black"/>
                </a:solidFill>
              </a:rPr>
              <a:t>акцент</a:t>
            </a:r>
            <a:r>
              <a:rPr lang="ru-RU" sz="2000" dirty="0">
                <a:solidFill>
                  <a:prstClr val="black"/>
                </a:solidFill>
              </a:rPr>
              <a:t> делается </a:t>
            </a:r>
            <a:r>
              <a:rPr lang="ru-RU" sz="2000" b="1" dirty="0">
                <a:solidFill>
                  <a:prstClr val="black"/>
                </a:solidFill>
              </a:rPr>
              <a:t>на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b="1" dirty="0">
                <a:solidFill>
                  <a:prstClr val="black"/>
                </a:solidFill>
              </a:rPr>
              <a:t>потенциальные возможности ребенка</a:t>
            </a:r>
            <a:r>
              <a:rPr lang="ru-RU" sz="2000" dirty="0">
                <a:solidFill>
                  <a:prstClr val="black"/>
                </a:solidFill>
              </a:rPr>
              <a:t>. Целью этого является формирование у учеников навыков самостоятельного поиска знаний и, следовательно, воспитание такого качества, как независимость, которое применимо и в окружающей действительности. </a:t>
            </a:r>
          </a:p>
        </p:txBody>
      </p:sp>
      <p:pic>
        <p:nvPicPr>
          <p:cNvPr id="1026" name="Picture 2" descr="http://rts-uss.ru/wp-content/uploads/2013/12/%D1%83%D1%81%D0%BF%D0%B5%D1%88%D0%BD%D1%8B%D0%B9-%D1%83%D1%87%D0%B5%D0%BD%D0%B8%D0%B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982" y="2890650"/>
            <a:ext cx="1604036" cy="1031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Овал 6"/>
          <p:cNvSpPr/>
          <p:nvPr/>
        </p:nvSpPr>
        <p:spPr>
          <a:xfrm>
            <a:off x="2517293" y="1840992"/>
            <a:ext cx="4109413" cy="3657600"/>
          </a:xfrm>
          <a:prstGeom prst="ellipse">
            <a:avLst/>
          </a:prstGeom>
          <a:solidFill>
            <a:srgbClr val="FFC000">
              <a:alpha val="2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4062" y="0"/>
            <a:ext cx="9139938" cy="256032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6601968"/>
            <a:ext cx="9139938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1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93365" y="404082"/>
            <a:ext cx="7357270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Технологии развивающего обучения</a:t>
            </a:r>
            <a:endParaRPr lang="ru-RU" sz="3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35280" y="1236092"/>
            <a:ext cx="8235696" cy="57708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430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Система </a:t>
            </a:r>
            <a:r>
              <a:rPr lang="ru-RU" b="1" dirty="0">
                <a:solidFill>
                  <a:srgbClr val="C00000"/>
                </a:solidFill>
              </a:rPr>
              <a:t>развивающего обучения Л.В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  <a:r>
              <a:rPr lang="ru-RU" b="1" dirty="0" err="1" smtClean="0">
                <a:solidFill>
                  <a:srgbClr val="C00000"/>
                </a:solidFill>
              </a:rPr>
              <a:t>Занкова</a:t>
            </a:r>
            <a:endParaRPr lang="ru-RU" b="1" dirty="0" smtClean="0">
              <a:solidFill>
                <a:srgbClr val="C00000"/>
              </a:solidFill>
            </a:endParaRPr>
          </a:p>
          <a:p>
            <a:pPr lvl="0" algn="just">
              <a:defRPr/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Цель: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дать учащимся общую картину мира. </a:t>
            </a:r>
            <a:endParaRPr lang="ru-RU" dirty="0" smtClean="0">
              <a:solidFill>
                <a:prstClr val="black"/>
              </a:solidFill>
            </a:endParaRPr>
          </a:p>
          <a:p>
            <a:pPr lvl="0" algn="just">
              <a:defRPr/>
            </a:pPr>
            <a:endParaRPr lang="ru-RU" sz="800" b="1" dirty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 smtClean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 smtClean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 smtClean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 smtClean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 smtClean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 smtClean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 smtClean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 smtClean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>
              <a:solidFill>
                <a:srgbClr val="C00000"/>
              </a:solidFill>
            </a:endParaRPr>
          </a:p>
          <a:p>
            <a:pPr algn="just">
              <a:defRPr/>
            </a:pPr>
            <a:endParaRPr lang="ru-RU" sz="800" dirty="0">
              <a:solidFill>
                <a:srgbClr val="C00000"/>
              </a:solidFill>
            </a:endParaRPr>
          </a:p>
          <a:p>
            <a:pPr marL="11430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ru-RU" dirty="0" smtClean="0"/>
              <a:t>Обучение идет </a:t>
            </a:r>
            <a:r>
              <a:rPr lang="ru-RU" dirty="0"/>
              <a:t>от частного к общему</a:t>
            </a: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Технология </a:t>
            </a:r>
            <a:r>
              <a:rPr lang="ru-RU" b="1" dirty="0">
                <a:solidFill>
                  <a:srgbClr val="C00000"/>
                </a:solidFill>
              </a:rPr>
              <a:t>развивающего обучения Д.Б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  <a:r>
              <a:rPr lang="ru-RU" b="1" dirty="0" err="1" smtClean="0">
                <a:solidFill>
                  <a:srgbClr val="C00000"/>
                </a:solidFill>
              </a:rPr>
              <a:t>Эльконина</a:t>
            </a:r>
            <a:r>
              <a:rPr lang="ru-RU" b="1" dirty="0" smtClean="0">
                <a:solidFill>
                  <a:srgbClr val="C00000"/>
                </a:solidFill>
              </a:rPr>
              <a:t>-В.В. Давыдова</a:t>
            </a:r>
            <a:endParaRPr lang="ru-RU" b="1" dirty="0">
              <a:solidFill>
                <a:srgbClr val="C00000"/>
              </a:solidFill>
            </a:endParaRPr>
          </a:p>
          <a:p>
            <a:pPr algn="just">
              <a:defRPr/>
            </a:pP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Цели: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dirty="0"/>
              <a:t>Формировать теоретическое сознание и мышление;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dirty="0"/>
              <a:t>Передавать детям не столько знания, сколько способы</a:t>
            </a:r>
          </a:p>
          <a:p>
            <a:pPr algn="just">
              <a:defRPr/>
            </a:pPr>
            <a:r>
              <a:rPr lang="ru-RU" dirty="0"/>
              <a:t>    умственных действий (СУД);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dirty="0"/>
              <a:t>Воспроизвести в учебной деятельности детей логику научного</a:t>
            </a:r>
          </a:p>
          <a:p>
            <a:pPr algn="just">
              <a:defRPr/>
            </a:pPr>
            <a:r>
              <a:rPr lang="ru-RU" dirty="0"/>
              <a:t>    познания. </a:t>
            </a:r>
          </a:p>
          <a:p>
            <a:pPr marL="114300">
              <a:buClr>
                <a:schemeClr val="tx1">
                  <a:shade val="95000"/>
                </a:schemeClr>
              </a:buClr>
              <a:defRPr/>
            </a:pPr>
            <a:r>
              <a:rPr lang="ru-RU" dirty="0" smtClean="0"/>
              <a:t>Обучение идет от </a:t>
            </a:r>
            <a:r>
              <a:rPr lang="ru-RU" dirty="0"/>
              <a:t>абстрактных понятий к </a:t>
            </a:r>
            <a:r>
              <a:rPr lang="ru-RU" dirty="0" smtClean="0"/>
              <a:t>конкретному.</a:t>
            </a:r>
            <a:endParaRPr lang="ru-RU" dirty="0"/>
          </a:p>
          <a:p>
            <a:pPr marL="11430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endParaRPr lang="ru-RU" sz="900" dirty="0"/>
          </a:p>
        </p:txBody>
      </p:sp>
      <p:pic>
        <p:nvPicPr>
          <p:cNvPr id="9" name="Picture 2" descr="схема-принципы-обучения-по-занков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854" y="1828800"/>
            <a:ext cx="4897398" cy="2204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339840" y="1524292"/>
            <a:ext cx="2420112" cy="230832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/>
              <a:t>РО- это новый</a:t>
            </a:r>
            <a:r>
              <a:rPr lang="ru-RU" dirty="0"/>
              <a:t>, активно-</a:t>
            </a:r>
            <a:r>
              <a:rPr lang="ru-RU" dirty="0" err="1"/>
              <a:t>деятельностный</a:t>
            </a:r>
            <a:r>
              <a:rPr lang="ru-RU" dirty="0"/>
              <a:t> способ </a:t>
            </a:r>
            <a:r>
              <a:rPr lang="ru-RU" dirty="0" smtClean="0"/>
              <a:t>обучения</a:t>
            </a:r>
            <a:r>
              <a:rPr lang="ru-RU" dirty="0"/>
              <a:t>, идущий на смену объяснительно-иллюстративному </a:t>
            </a:r>
            <a:r>
              <a:rPr lang="ru-RU" dirty="0" smtClean="0"/>
              <a:t>способу.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4062" y="18288"/>
            <a:ext cx="9139938" cy="25603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6601968"/>
            <a:ext cx="9139938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6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93365" y="306546"/>
            <a:ext cx="7357270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Технологии развивающего обучения</a:t>
            </a:r>
            <a:endParaRPr lang="ru-RU" sz="3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35280" y="952877"/>
            <a:ext cx="8235696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ru-RU" b="1" dirty="0" smtClean="0">
                <a:solidFill>
                  <a:srgbClr val="C00000"/>
                </a:solidFill>
              </a:rPr>
              <a:t>Системы </a:t>
            </a:r>
            <a:r>
              <a:rPr lang="ru-RU" b="1" dirty="0">
                <a:solidFill>
                  <a:srgbClr val="C00000"/>
                </a:solidFill>
              </a:rPr>
              <a:t>развивающего обучения с направленностью на развитие творческих качеств личности (И.П</a:t>
            </a:r>
            <a:r>
              <a:rPr lang="ru-RU" b="1" dirty="0" smtClean="0">
                <a:solidFill>
                  <a:srgbClr val="C00000"/>
                </a:solidFill>
              </a:rPr>
              <a:t>. Волков</a:t>
            </a:r>
            <a:r>
              <a:rPr lang="ru-RU" b="1" dirty="0">
                <a:solidFill>
                  <a:srgbClr val="C00000"/>
                </a:solidFill>
              </a:rPr>
              <a:t>, Г.С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  <a:r>
              <a:rPr lang="ru-RU" b="1" dirty="0" err="1" smtClean="0">
                <a:solidFill>
                  <a:srgbClr val="C00000"/>
                </a:solidFill>
              </a:rPr>
              <a:t>Альтшуллер</a:t>
            </a:r>
            <a:r>
              <a:rPr lang="ru-RU" b="1" dirty="0">
                <a:solidFill>
                  <a:srgbClr val="C00000"/>
                </a:solidFill>
              </a:rPr>
              <a:t>, И.П</a:t>
            </a:r>
            <a:r>
              <a:rPr lang="ru-RU" b="1" dirty="0" smtClean="0">
                <a:solidFill>
                  <a:srgbClr val="C00000"/>
                </a:solidFill>
              </a:rPr>
              <a:t>. Иванов</a:t>
            </a:r>
            <a:r>
              <a:rPr lang="ru-RU" b="1" dirty="0">
                <a:solidFill>
                  <a:srgbClr val="C00000"/>
                </a:solidFill>
              </a:rPr>
              <a:t>)</a:t>
            </a:r>
          </a:p>
          <a:p>
            <a:pPr algn="just">
              <a:defRPr/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Цели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 algn="just">
              <a:buFontTx/>
              <a:buChar char="-"/>
              <a:defRPr/>
            </a:pPr>
            <a:r>
              <a:rPr lang="ru-RU" dirty="0"/>
              <a:t>По И.П. Волкову – выявить, учесть и развить творческие способности; приобщить обучаемых к творческой деятельности с выходом на конкретный продукт.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dirty="0"/>
              <a:t>По Г.С. </a:t>
            </a:r>
            <a:r>
              <a:rPr lang="ru-RU" dirty="0" err="1"/>
              <a:t>Альтшуллеру</a:t>
            </a:r>
            <a:r>
              <a:rPr lang="ru-RU" dirty="0"/>
              <a:t> – обучить творческой деятельности; ознакомить с приемами творческого воображения; научить решать эвристические (изобретательские) задачи.</a:t>
            </a:r>
          </a:p>
          <a:p>
            <a:pPr marL="285750" indent="-285750" algn="just">
              <a:buFontTx/>
              <a:buChar char="-"/>
              <a:defRPr/>
            </a:pPr>
            <a:r>
              <a:rPr lang="ru-RU" dirty="0"/>
              <a:t>По И.П. Иванову – воспитать общественно-активную творческую личность, способную приумножить собственную культуру, внести вклад в построение правового демократического общества.</a:t>
            </a:r>
          </a:p>
          <a:p>
            <a:pPr marL="11430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r>
              <a:rPr lang="ru-RU" b="1" dirty="0">
                <a:solidFill>
                  <a:srgbClr val="C00000"/>
                </a:solidFill>
              </a:rPr>
              <a:t/>
            </a:r>
            <a:br>
              <a:rPr lang="ru-RU" b="1" dirty="0">
                <a:solidFill>
                  <a:srgbClr val="C00000"/>
                </a:solidFill>
              </a:rPr>
            </a:br>
            <a:r>
              <a:rPr lang="ru-RU" b="1" dirty="0" smtClean="0">
                <a:solidFill>
                  <a:srgbClr val="C00000"/>
                </a:solidFill>
              </a:rPr>
              <a:t>Личностно-ориентированное </a:t>
            </a:r>
            <a:r>
              <a:rPr lang="ru-RU" b="1" dirty="0">
                <a:solidFill>
                  <a:srgbClr val="C00000"/>
                </a:solidFill>
              </a:rPr>
              <a:t>развивающее обучение (И.С</a:t>
            </a:r>
            <a:r>
              <a:rPr lang="ru-RU" b="1" dirty="0" smtClean="0">
                <a:solidFill>
                  <a:srgbClr val="C00000"/>
                </a:solidFill>
              </a:rPr>
              <a:t>. </a:t>
            </a:r>
            <a:r>
              <a:rPr lang="ru-RU" b="1" dirty="0" err="1" smtClean="0">
                <a:solidFill>
                  <a:srgbClr val="C00000"/>
                </a:solidFill>
              </a:rPr>
              <a:t>Якиманская</a:t>
            </a:r>
            <a:r>
              <a:rPr lang="ru-RU" b="1" dirty="0" smtClean="0">
                <a:solidFill>
                  <a:srgbClr val="C00000"/>
                </a:solidFill>
              </a:rPr>
              <a:t>)</a:t>
            </a:r>
            <a:r>
              <a:rPr lang="ru-RU" sz="1050" b="1" dirty="0"/>
              <a:t/>
            </a:r>
            <a:br>
              <a:rPr lang="ru-RU" sz="1050" b="1" dirty="0"/>
            </a:b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Цели: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dirty="0">
                <a:solidFill>
                  <a:srgbClr val="050602"/>
                </a:solidFill>
              </a:rPr>
              <a:t>Развить индивидуальные способности каждого ребенка.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dirty="0">
                <a:solidFill>
                  <a:srgbClr val="050602"/>
                </a:solidFill>
              </a:rPr>
              <a:t>Максимально выявить, инициировать, использовать индивидуальный опыт ребенка.</a:t>
            </a:r>
          </a:p>
          <a:p>
            <a:pPr marL="342900" indent="-342900" algn="just">
              <a:buFontTx/>
              <a:buChar char="-"/>
              <a:defRPr/>
            </a:pPr>
            <a:r>
              <a:rPr lang="ru-RU" dirty="0">
                <a:solidFill>
                  <a:srgbClr val="050602"/>
                </a:solidFill>
              </a:rPr>
              <a:t>Помочь личности познать себя, самоопределиться и </a:t>
            </a:r>
            <a:r>
              <a:rPr lang="ru-RU" dirty="0" err="1">
                <a:solidFill>
                  <a:srgbClr val="050602"/>
                </a:solidFill>
              </a:rPr>
              <a:t>самореализоваться</a:t>
            </a:r>
            <a:r>
              <a:rPr lang="ru-RU" dirty="0">
                <a:solidFill>
                  <a:srgbClr val="050602"/>
                </a:solidFill>
              </a:rPr>
              <a:t>, а не формировать заранее заданные свойства.</a:t>
            </a:r>
          </a:p>
          <a:p>
            <a:pPr marL="114300" indent="0" fontAlgn="auto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Arial" charset="0"/>
              <a:buNone/>
              <a:defRPr/>
            </a:pP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178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267003" y="1581349"/>
            <a:ext cx="5365189" cy="175432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ru-RU" sz="3600" dirty="0" smtClean="0"/>
              <a:t>Проблемы внедрения технологии развивающего обучения</a:t>
            </a:r>
            <a:endParaRPr lang="ru-RU" sz="3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005072" y="3890665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i="1" dirty="0" smtClean="0"/>
              <a:t>«Личность - это </a:t>
            </a:r>
            <a:r>
              <a:rPr lang="ru-RU" i="1" dirty="0"/>
              <a:t>человек, который решает творческие задачи и не повторяет то, что делают </a:t>
            </a:r>
            <a:r>
              <a:rPr lang="ru-RU" i="1" dirty="0" smtClean="0"/>
              <a:t>другие».</a:t>
            </a:r>
          </a:p>
          <a:p>
            <a:pPr algn="r"/>
            <a:r>
              <a:rPr lang="ru-RU" i="1" dirty="0"/>
              <a:t>В.В. Давыдов</a:t>
            </a:r>
          </a:p>
        </p:txBody>
      </p:sp>
    </p:spTree>
    <p:extLst>
      <p:ext uri="{BB962C8B-B14F-4D97-AF65-F5344CB8AC3E}">
        <p14:creationId xmlns:p14="http://schemas.microsoft.com/office/powerpoint/2010/main" val="233366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409" y="265341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23419" y="704335"/>
            <a:ext cx="7495578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Проблемы внедрения технологий РО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1376" y="1196078"/>
            <a:ext cx="82783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95365" y="1369330"/>
            <a:ext cx="7723632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latin typeface="Times New Roman"/>
                <a:ea typeface="Times New Roman"/>
                <a:cs typeface="Times New Roman"/>
              </a:rPr>
              <a:t>1. Отсутствие преемственности</a:t>
            </a:r>
          </a:p>
          <a:p>
            <a:pPr indent="342900" algn="ctr">
              <a:lnSpc>
                <a:spcPct val="115000"/>
              </a:lnSpc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95365" y="3047658"/>
            <a:ext cx="18502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Обучаются по </a:t>
            </a:r>
            <a:r>
              <a:rPr lang="ru-RU" dirty="0"/>
              <a:t>программам развивающего обучения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627376" y="309417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Разработка </a:t>
            </a:r>
            <a:r>
              <a:rPr lang="ru-RU" dirty="0"/>
              <a:t>программ и учебников </a:t>
            </a:r>
            <a:r>
              <a:rPr lang="ru-RU" dirty="0" smtClean="0"/>
              <a:t>РО для </a:t>
            </a:r>
            <a:r>
              <a:rPr lang="ru-RU" dirty="0"/>
              <a:t>средних классов только </a:t>
            </a:r>
            <a:r>
              <a:rPr lang="ru-RU" dirty="0" smtClean="0"/>
              <a:t>начинается;</a:t>
            </a:r>
          </a:p>
          <a:p>
            <a:pPr marL="342900" indent="-342900">
              <a:buAutoNum type="arabicPeriod"/>
            </a:pPr>
            <a:r>
              <a:rPr lang="ru-RU" dirty="0"/>
              <a:t>П</a:t>
            </a:r>
            <a:r>
              <a:rPr lang="ru-RU" dirty="0" smtClean="0"/>
              <a:t>рактический </a:t>
            </a:r>
            <a:r>
              <a:rPr lang="ru-RU" dirty="0"/>
              <a:t>опыт </a:t>
            </a:r>
            <a:r>
              <a:rPr lang="ru-RU" dirty="0" smtClean="0"/>
              <a:t>РО пока </a:t>
            </a:r>
            <a:r>
              <a:rPr lang="ru-RU" dirty="0"/>
              <a:t>ограничен и недостаточно систематизирован.</a:t>
            </a:r>
          </a:p>
        </p:txBody>
      </p:sp>
      <p:grpSp>
        <p:nvGrpSpPr>
          <p:cNvPr id="20" name="Группа 19"/>
          <p:cNvGrpSpPr/>
          <p:nvPr/>
        </p:nvGrpSpPr>
        <p:grpSpPr>
          <a:xfrm>
            <a:off x="79248" y="1369330"/>
            <a:ext cx="8540496" cy="1669261"/>
            <a:chOff x="97536" y="3000275"/>
            <a:chExt cx="8540496" cy="1669261"/>
          </a:xfrm>
        </p:grpSpPr>
        <p:sp>
          <p:nvSpPr>
            <p:cNvPr id="8" name="Овал 7"/>
            <p:cNvSpPr/>
            <p:nvPr/>
          </p:nvSpPr>
          <p:spPr>
            <a:xfrm>
              <a:off x="1182624" y="3488749"/>
              <a:ext cx="1328928" cy="11685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Начальная школа</a:t>
              </a:r>
              <a:endParaRPr lang="ru-RU" dirty="0"/>
            </a:p>
          </p:txBody>
        </p:sp>
        <p:sp>
          <p:nvSpPr>
            <p:cNvPr id="9" name="Овал 8"/>
            <p:cNvSpPr/>
            <p:nvPr/>
          </p:nvSpPr>
          <p:spPr>
            <a:xfrm>
              <a:off x="3816096" y="3500941"/>
              <a:ext cx="1328928" cy="11685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5-9 классы</a:t>
              </a:r>
              <a:endParaRPr lang="ru-RU" dirty="0"/>
            </a:p>
          </p:txBody>
        </p:sp>
        <p:sp>
          <p:nvSpPr>
            <p:cNvPr id="10" name="Овал 9"/>
            <p:cNvSpPr/>
            <p:nvPr/>
          </p:nvSpPr>
          <p:spPr>
            <a:xfrm>
              <a:off x="6224016" y="3500941"/>
              <a:ext cx="1328928" cy="116859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dirty="0" smtClean="0"/>
                <a:t>10-11 классы</a:t>
              </a:r>
              <a:endParaRPr lang="ru-RU" dirty="0"/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2645664" y="3956875"/>
              <a:ext cx="1085088" cy="23234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97536" y="3927312"/>
              <a:ext cx="1085088" cy="23234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Стрелка вправо 12"/>
            <p:cNvSpPr/>
            <p:nvPr/>
          </p:nvSpPr>
          <p:spPr>
            <a:xfrm>
              <a:off x="5193792" y="3908107"/>
              <a:ext cx="1005840" cy="21554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7552944" y="3926966"/>
              <a:ext cx="1085088" cy="23234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2941986" y="3000275"/>
              <a:ext cx="492443" cy="120032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7200" b="1" dirty="0" smtClean="0">
                  <a:solidFill>
                    <a:srgbClr val="FF0000"/>
                  </a:solidFill>
                  <a:latin typeface="Times New Roman"/>
                  <a:ea typeface="Times New Roman"/>
                  <a:cs typeface="Times New Roman"/>
                </a:rPr>
                <a:t>!</a:t>
              </a:r>
              <a:endParaRPr lang="ru-RU" sz="7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586740" y="4404233"/>
            <a:ext cx="77876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Преемственность в обучении математике между начальной школой и 5-ым классом включает следующие аспекты:</a:t>
            </a:r>
            <a:endParaRPr lang="ru-RU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преемственность </a:t>
            </a:r>
            <a:r>
              <a:rPr lang="ru-RU" dirty="0"/>
              <a:t>содержания обучения</a:t>
            </a:r>
            <a:r>
              <a:rPr lang="ru-RU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преемственность </a:t>
            </a:r>
            <a:r>
              <a:rPr lang="ru-RU" dirty="0"/>
              <a:t>в методах обучения</a:t>
            </a:r>
            <a:r>
              <a:rPr lang="ru-RU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организационная </a:t>
            </a:r>
            <a:r>
              <a:rPr lang="ru-RU" dirty="0"/>
              <a:t>преемственность</a:t>
            </a:r>
            <a:r>
              <a:rPr lang="ru-RU" dirty="0" smtClean="0"/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психологическая </a:t>
            </a:r>
            <a:r>
              <a:rPr lang="ru-RU" dirty="0"/>
              <a:t>преемственность.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1092338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8491" y="442559"/>
            <a:ext cx="7495578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Проблемы внедрения технологий РО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1376" y="1196078"/>
            <a:ext cx="827836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/>
              <a:t>2. Проблемы </a:t>
            </a:r>
            <a:r>
              <a:rPr lang="ru-RU" sz="2000" dirty="0"/>
              <a:t>реализация технологий РО в массовой школе, при классно-урочной </a:t>
            </a:r>
            <a:r>
              <a:rPr lang="ru-RU" sz="2000" dirty="0" smtClean="0"/>
              <a:t>системе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3. Трудности </a:t>
            </a:r>
            <a:r>
              <a:rPr lang="ru-RU" sz="2000" dirty="0"/>
              <a:t>в обучении и оценивании детей с разными способностями и развитием в одном классе; отсутствие индивидуального подхода к каждому </a:t>
            </a:r>
            <a:r>
              <a:rPr lang="ru-RU" sz="2000" dirty="0" smtClean="0"/>
              <a:t>учащемуся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4. Отсутствие специалистов (психологов, социальных педагогов), помогающих ребенку преодолеть трудности в развитии и скоординировать работу с другими педагогами по воспитанию, обучению каждого обучающегося.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5. Слабая материально-техническая база по предмету математика</a:t>
            </a:r>
            <a:br>
              <a:rPr lang="ru-RU" sz="2000" dirty="0" smtClean="0"/>
            </a:br>
            <a:endParaRPr lang="ru-RU" sz="2000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 smtClean="0"/>
          </a:p>
          <a:p>
            <a:pPr marL="342900" indent="-342900">
              <a:buAutoNum type="arabicPeriod"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4062" y="0"/>
            <a:ext cx="9139938" cy="2560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267"/>
          <a:stretch/>
        </p:blipFill>
        <p:spPr>
          <a:xfrm>
            <a:off x="0" y="6601968"/>
            <a:ext cx="9139938" cy="25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866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" y="0"/>
            <a:ext cx="913993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18491" y="442559"/>
            <a:ext cx="6964407" cy="646331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r>
              <a:rPr lang="ru-RU" sz="3600" dirty="0" smtClean="0"/>
              <a:t>Системно-</a:t>
            </a:r>
            <a:r>
              <a:rPr lang="ru-RU" sz="3600" dirty="0" err="1" smtClean="0"/>
              <a:t>деятельностный</a:t>
            </a:r>
            <a:r>
              <a:rPr lang="ru-RU" sz="3600" dirty="0" smtClean="0"/>
              <a:t> подход</a:t>
            </a:r>
            <a:endParaRPr lang="ru-RU" sz="36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690152"/>
              </p:ext>
            </p:extLst>
          </p:nvPr>
        </p:nvGraphicFramePr>
        <p:xfrm>
          <a:off x="310896" y="1087120"/>
          <a:ext cx="8686799" cy="5491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9357"/>
                <a:gridCol w="3358167"/>
                <a:gridCol w="37192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Принцип СДП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Проблемы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Пути решения</a:t>
                      </a:r>
                      <a:endParaRPr lang="ru-RU" dirty="0"/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Деятельности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Ученик</a:t>
                      </a:r>
                      <a:r>
                        <a:rPr lang="ru-RU" sz="1700" baseline="0" dirty="0" smtClean="0"/>
                        <a:t> получает готовую информацию, выводы, ждет четких инструкций от учителя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Ученик сам добывает информацию, выбирает  пути решения, исследует, делает</a:t>
                      </a:r>
                      <a:r>
                        <a:rPr lang="ru-RU" sz="1700" baseline="0" dirty="0" smtClean="0"/>
                        <a:t> выводы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Системности 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Математика оторвана от других предметов, от жизни, обособлена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/>
                        <a:t>Гуманитаризация</a:t>
                      </a:r>
                      <a:r>
                        <a:rPr lang="ru-RU" sz="1700" dirty="0" smtClean="0"/>
                        <a:t> математики, преподавание на стыке наук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Минимакса 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Учитель</a:t>
                      </a:r>
                      <a:r>
                        <a:rPr lang="ru-RU" sz="1700" baseline="0" dirty="0" smtClean="0"/>
                        <a:t> пытается дать много информации, но не учит закономерностям, не дают возможности для обучающихся. Проблема обучения сильных и слабых учащихся. 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Предоставить</a:t>
                      </a:r>
                      <a:r>
                        <a:rPr lang="ru-RU" sz="1700" baseline="0" dirty="0" smtClean="0"/>
                        <a:t> максимальные возможности для обучения и обеспечить усвоение на минимальном уровне, который указан в ФГОС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/>
                        <a:t>Психологичес</a:t>
                      </a:r>
                      <a:r>
                        <a:rPr lang="ru-RU" sz="1700" dirty="0" smtClean="0"/>
                        <a:t>-кого комфорта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Авторитарный стиль обучения, нет поощрений; преобладает стиль общения учитель-ученик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Учитель должен захотеть </a:t>
                      </a:r>
                      <a:r>
                        <a:rPr lang="ru-RU" sz="1700" dirty="0" err="1" smtClean="0"/>
                        <a:t>гуманизировать</a:t>
                      </a:r>
                      <a:r>
                        <a:rPr lang="ru-RU" sz="1700" dirty="0" smtClean="0"/>
                        <a:t> свой педагогический процесс, демократизировать свою учительскую деятельность. </a:t>
                      </a:r>
                    </a:p>
                    <a:p>
                      <a:pPr algn="ctr"/>
                      <a:r>
                        <a:rPr lang="ru-RU" sz="1700" dirty="0" smtClean="0"/>
                        <a:t>Создание ситуации</a:t>
                      </a:r>
                      <a:r>
                        <a:rPr lang="ru-RU" sz="1700" baseline="0" dirty="0" smtClean="0"/>
                        <a:t> успеха</a:t>
                      </a:r>
                      <a:endParaRPr lang="ru-RU" sz="17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Творчества 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Творческий</a:t>
                      </a:r>
                      <a:r>
                        <a:rPr lang="ru-RU" sz="1700" baseline="0" dirty="0" smtClean="0"/>
                        <a:t> возможности притесняются, нет времени</a:t>
                      </a:r>
                      <a:endParaRPr lang="ru-RU" sz="17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/>
                        <a:t>Поощрять и поддерживать творческие проявления в учащихся</a:t>
                      </a:r>
                      <a:endParaRPr lang="ru-RU" sz="17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229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1999</TotalTime>
  <Words>1243</Words>
  <Application>Microsoft Office PowerPoint</Application>
  <PresentationFormat>Экран (4:3)</PresentationFormat>
  <Paragraphs>186</Paragraphs>
  <Slides>16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Совершенствование компетенций учителя математики  (из профстандарта педагога)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Горяйнов</dc:creator>
  <cp:lastModifiedBy>ФГОС-1</cp:lastModifiedBy>
  <cp:revision>122</cp:revision>
  <dcterms:created xsi:type="dcterms:W3CDTF">2013-11-19T05:52:05Z</dcterms:created>
  <dcterms:modified xsi:type="dcterms:W3CDTF">2017-08-16T07:22:23Z</dcterms:modified>
</cp:coreProperties>
</file>