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57" r:id="rId6"/>
    <p:sldId id="262" r:id="rId7"/>
    <p:sldId id="267" r:id="rId8"/>
    <p:sldId id="269" r:id="rId9"/>
    <p:sldId id="270" r:id="rId10"/>
    <p:sldId id="271" r:id="rId11"/>
    <p:sldId id="258" r:id="rId12"/>
    <p:sldId id="259" r:id="rId13"/>
    <p:sldId id="260" r:id="rId14"/>
    <p:sldId id="26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45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83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12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36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43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27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3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95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93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22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95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dmetconcept.ru/subject-form/fizik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ru-RU" dirty="0"/>
              <a:t>Реализация развивающего потенциала курса физики и астрономии как одна из важнейших задач обучения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Цыганкова П.В., ст. преподаватель кафедры методики преподавания предметов ЕМЦ ГАУ ДПО СОИРО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060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резолюцию: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</a:t>
            </a:r>
            <a:r>
              <a:rPr lang="ru-RU" dirty="0"/>
              <a:t>результаты мониторингов системы образования и построить систему работы в соответствии с </a:t>
            </a:r>
            <a:r>
              <a:rPr lang="ru-RU" dirty="0" smtClean="0"/>
              <a:t>рекомендациями</a:t>
            </a:r>
          </a:p>
          <a:p>
            <a:r>
              <a:rPr lang="ru-RU" dirty="0" smtClean="0"/>
              <a:t>усилить </a:t>
            </a:r>
            <a:r>
              <a:rPr lang="ru-RU" dirty="0"/>
              <a:t>практическую и методологическую направленности в преподавании курса </a:t>
            </a:r>
            <a:r>
              <a:rPr lang="ru-RU" dirty="0" smtClean="0"/>
              <a:t>физики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178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Модернизация содержания и технологий преподавания физики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Введение астрономии в старшей школе</a:t>
            </a:r>
          </a:p>
          <a:p>
            <a:r>
              <a:rPr lang="ru-RU" dirty="0" smtClean="0"/>
              <a:t>Обсуждение научно обоснованной концепции преподавания физики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www.predmetconcept.ru/subject-form/fizika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Предлагаются: введение непрерывного курса; усиление методологической направленности; внесение изменений в КИМ ГИА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16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результаты международного исследования TIMSS </a:t>
            </a:r>
            <a:r>
              <a:rPr lang="ru-RU" dirty="0" err="1"/>
              <a:t>Advanced</a:t>
            </a:r>
            <a:r>
              <a:rPr lang="ru-RU" dirty="0"/>
              <a:t>, 11 класс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Участвуют только изучающие физику на профильном уровне, но не менее 5% всех обучающихся. В России только 4,9% старшеклассников изучают физику 4 или 5 ч</a:t>
            </a:r>
          </a:p>
          <a:p>
            <a:r>
              <a:rPr lang="ru-RU" dirty="0" smtClean="0"/>
              <a:t>Результаты: </a:t>
            </a:r>
          </a:p>
          <a:p>
            <a:pPr marL="0" indent="0">
              <a:buNone/>
            </a:pPr>
            <a:r>
              <a:rPr lang="ru-RU" dirty="0" smtClean="0"/>
              <a:t>устойчивая </a:t>
            </a:r>
          </a:p>
          <a:p>
            <a:pPr marL="0" indent="0">
              <a:buNone/>
            </a:pPr>
            <a:r>
              <a:rPr lang="ru-RU" dirty="0" smtClean="0"/>
              <a:t>отрицательная </a:t>
            </a:r>
          </a:p>
          <a:p>
            <a:pPr marL="0" indent="0">
              <a:buNone/>
            </a:pPr>
            <a:r>
              <a:rPr lang="ru-RU" dirty="0" smtClean="0"/>
              <a:t>динамика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617" y="3645024"/>
            <a:ext cx="4752528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03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13576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97666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r>
              <a:rPr lang="ru-RU" sz="9600" u="sng" dirty="0" smtClean="0"/>
              <a:t>Профильный </a:t>
            </a:r>
            <a:r>
              <a:rPr lang="ru-RU" sz="9600" u="sng" dirty="0"/>
              <a:t>курс физики изучает лишь </a:t>
            </a:r>
            <a:r>
              <a:rPr lang="ru-RU" sz="9600" u="sng" dirty="0" smtClean="0"/>
              <a:t>30-35 </a:t>
            </a:r>
            <a:r>
              <a:rPr lang="ru-RU" sz="9600" u="sng" dirty="0"/>
              <a:t>тысяч выпускников</a:t>
            </a:r>
            <a:r>
              <a:rPr lang="ru-RU" sz="9600" dirty="0"/>
              <a:t>, что </a:t>
            </a:r>
            <a:r>
              <a:rPr lang="ru-RU" sz="9600" dirty="0" smtClean="0"/>
              <a:t>недостаточно </a:t>
            </a:r>
            <a:r>
              <a:rPr lang="ru-RU" sz="9600" dirty="0"/>
              <a:t>для </a:t>
            </a:r>
            <a:r>
              <a:rPr lang="ru-RU" sz="9600" dirty="0" smtClean="0"/>
              <a:t>восполнения </a:t>
            </a:r>
            <a:r>
              <a:rPr lang="ru-RU" sz="9600" dirty="0"/>
              <a:t>научно-технических и инженерных кадров. Нуждается в усилении работа по привлечению учащихся в </a:t>
            </a:r>
            <a:r>
              <a:rPr lang="ru-RU" sz="9600" dirty="0" smtClean="0"/>
              <a:t>физико-математические </a:t>
            </a:r>
            <a:r>
              <a:rPr lang="ru-RU" sz="9600" dirty="0"/>
              <a:t>классы, расширению </a:t>
            </a:r>
            <a:r>
              <a:rPr lang="ru-RU" sz="9600" dirty="0" smtClean="0"/>
              <a:t>их количества</a:t>
            </a:r>
          </a:p>
          <a:p>
            <a:r>
              <a:rPr lang="ru-RU" sz="9600" u="sng" dirty="0" smtClean="0"/>
              <a:t>Содержание курса </a:t>
            </a:r>
            <a:r>
              <a:rPr lang="ru-RU" sz="9600" u="sng" dirty="0"/>
              <a:t>физики в средней школе </a:t>
            </a:r>
            <a:r>
              <a:rPr lang="ru-RU" sz="9600" dirty="0"/>
              <a:t>нуждается в изменениях в части </a:t>
            </a:r>
            <a:r>
              <a:rPr lang="ru-RU" sz="9600" u="sng" dirty="0" smtClean="0"/>
              <a:t>изучения достижений </a:t>
            </a:r>
            <a:r>
              <a:rPr lang="ru-RU" sz="9600" u="sng" dirty="0"/>
              <a:t>современной </a:t>
            </a:r>
            <a:r>
              <a:rPr lang="ru-RU" sz="9600" u="sng" dirty="0" smtClean="0"/>
              <a:t>физики</a:t>
            </a:r>
          </a:p>
          <a:p>
            <a:r>
              <a:rPr lang="ru-RU" sz="9600" dirty="0" smtClean="0"/>
              <a:t>Перенос </a:t>
            </a:r>
            <a:r>
              <a:rPr lang="ru-RU" sz="9600" dirty="0"/>
              <a:t>систематического курса механики из основной школы в 10 </a:t>
            </a:r>
            <a:r>
              <a:rPr lang="ru-RU" sz="9600" dirty="0" smtClean="0"/>
              <a:t>класс привел </a:t>
            </a:r>
            <a:r>
              <a:rPr lang="ru-RU" sz="9600" dirty="0"/>
              <a:t>к </a:t>
            </a:r>
            <a:r>
              <a:rPr lang="ru-RU" sz="9600" u="sng" dirty="0"/>
              <a:t>перегрузке программы средней </a:t>
            </a:r>
            <a:r>
              <a:rPr lang="ru-RU" sz="9600" u="sng" dirty="0" smtClean="0"/>
              <a:t>школы, что </a:t>
            </a:r>
            <a:r>
              <a:rPr lang="ru-RU" sz="9600" u="sng" dirty="0"/>
              <a:t>сказывается на качестве освоения </a:t>
            </a:r>
            <a:r>
              <a:rPr lang="ru-RU" sz="9600" u="sng" dirty="0" smtClean="0"/>
              <a:t>материала</a:t>
            </a:r>
          </a:p>
          <a:p>
            <a:r>
              <a:rPr lang="ru-RU" sz="9600" dirty="0" smtClean="0"/>
              <a:t>Целесообразно </a:t>
            </a:r>
            <a:r>
              <a:rPr lang="ru-RU" sz="9600" u="sng" dirty="0"/>
              <a:t>усовершенствовать подходы к оценке учебных достижений </a:t>
            </a:r>
            <a:r>
              <a:rPr lang="ru-RU" sz="9600" dirty="0"/>
              <a:t>по физике, усилив в </a:t>
            </a:r>
            <a:r>
              <a:rPr lang="ru-RU" sz="9600" dirty="0" smtClean="0"/>
              <a:t>роль </a:t>
            </a:r>
            <a:r>
              <a:rPr lang="ru-RU" sz="9600" u="sng" dirty="0"/>
              <a:t>качественных задач </a:t>
            </a:r>
            <a:r>
              <a:rPr lang="ru-RU" sz="9600" dirty="0"/>
              <a:t>различного уровня сложности, поскольку именно эта группа заданий позволяет формировать умение рассуждать, выстаивать доказательные объяснения с опорой на изученные явления, факты и закономерности </a:t>
            </a:r>
          </a:p>
          <a:p>
            <a:pPr marL="0" indent="0">
              <a:buNone/>
            </a:pP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906312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/>
          <a:lstStyle/>
          <a:p>
            <a:r>
              <a:rPr lang="ru-RU" dirty="0" smtClean="0"/>
              <a:t>Основные 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352928" cy="55774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Основная масса учащихся </a:t>
            </a:r>
            <a:r>
              <a:rPr lang="ru-RU" u="sng" dirty="0"/>
              <a:t>не осваивает умение решать расчётные задачи</a:t>
            </a:r>
            <a:r>
              <a:rPr lang="ru-RU" dirty="0"/>
              <a:t>. Необходимы изменения </a:t>
            </a:r>
            <a:r>
              <a:rPr lang="ru-RU" dirty="0" smtClean="0"/>
              <a:t>методики </a:t>
            </a:r>
            <a:r>
              <a:rPr lang="ru-RU" dirty="0"/>
              <a:t>обучения решению задач, которая должна быть направлена не на заучивание способов решения, а на </a:t>
            </a:r>
            <a:r>
              <a:rPr lang="ru-RU" u="sng" dirty="0"/>
              <a:t>обучение умениям самостоятельно выбирать физическую модель </a:t>
            </a:r>
            <a:r>
              <a:rPr lang="ru-RU" dirty="0"/>
              <a:t>при решении задачи, обосновывать выбор необходимых законов и формул</a:t>
            </a:r>
          </a:p>
          <a:p>
            <a:r>
              <a:rPr lang="ru-RU" dirty="0" smtClean="0"/>
              <a:t>Недостаточно </a:t>
            </a:r>
            <a:r>
              <a:rPr lang="ru-RU" dirty="0"/>
              <a:t>внимания уделяется формированию таких умений, как </a:t>
            </a:r>
            <a:r>
              <a:rPr lang="ru-RU" u="sng" dirty="0"/>
              <a:t>постановка задачи исследования, выдвижение научных гипотез и предложение способов их проверки, определение плана исследования и интерпретация его </a:t>
            </a:r>
            <a:r>
              <a:rPr lang="ru-RU" u="sng" dirty="0" smtClean="0"/>
              <a:t>результатов</a:t>
            </a:r>
            <a:endParaRPr lang="ru-RU" u="sng" dirty="0"/>
          </a:p>
          <a:p>
            <a:r>
              <a:rPr lang="ru-RU" dirty="0" smtClean="0"/>
              <a:t>Наблюдается </a:t>
            </a:r>
            <a:r>
              <a:rPr lang="ru-RU" dirty="0"/>
              <a:t>формализм получаемых в школе физических знаний. В процессе обучения </a:t>
            </a:r>
            <a:r>
              <a:rPr lang="ru-RU" dirty="0" smtClean="0"/>
              <a:t>учащимся </a:t>
            </a:r>
            <a:r>
              <a:rPr lang="ru-RU" dirty="0"/>
              <a:t>предлагается </a:t>
            </a:r>
            <a:r>
              <a:rPr lang="ru-RU" u="sng" dirty="0"/>
              <a:t>недостаточно заданий, где надо объяснить природное явление на основе имеющихся знаний, аргументированно спрогнозировать развитие </a:t>
            </a:r>
            <a:r>
              <a:rPr lang="ru-RU" u="sng" dirty="0" smtClean="0"/>
              <a:t>процесса</a:t>
            </a:r>
            <a:endParaRPr lang="ru-RU" u="sng" dirty="0"/>
          </a:p>
          <a:p>
            <a:r>
              <a:rPr lang="ru-RU" u="sng" dirty="0" smtClean="0"/>
              <a:t>Имеющиеся УМК </a:t>
            </a:r>
            <a:r>
              <a:rPr lang="ru-RU" dirty="0" smtClean="0"/>
              <a:t>по физике в </a:t>
            </a:r>
            <a:r>
              <a:rPr lang="ru-RU" dirty="0"/>
              <a:t>основной школе и на базовом уровне в средней школе </a:t>
            </a:r>
            <a:r>
              <a:rPr lang="ru-RU" u="sng" dirty="0" smtClean="0"/>
              <a:t>не </a:t>
            </a:r>
            <a:r>
              <a:rPr lang="ru-RU" u="sng" dirty="0"/>
              <a:t>решают задачу формирования естественнонаучной грамотности </a:t>
            </a:r>
            <a:r>
              <a:rPr lang="ru-RU" dirty="0" smtClean="0"/>
              <a:t>обучающихся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554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резолюцию: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образовательных организациях обеспечить возможность освоения пропедевтических курсов физики и астрономии для обучения 3-го — 6-го класса за счет времени, выделяемого на внеурочную деятельность.</a:t>
            </a:r>
          </a:p>
          <a:p>
            <a:r>
              <a:rPr lang="ru-RU" dirty="0" smtClean="0"/>
              <a:t>Старшей </a:t>
            </a:r>
            <a:r>
              <a:rPr lang="ru-RU" dirty="0"/>
              <a:t>школе создать возможность изучения профильного курса физики всем заинтересованным обучающимся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рамках деятельности метод</a:t>
            </a:r>
            <a:r>
              <a:rPr lang="ru-RU" dirty="0" smtClean="0"/>
              <a:t>. объединений рассмотреть примерные </a:t>
            </a:r>
            <a:r>
              <a:rPr lang="ru-RU" dirty="0"/>
              <a:t>рабочие программы по </a:t>
            </a:r>
            <a:r>
              <a:rPr lang="ru-RU" dirty="0" smtClean="0"/>
              <a:t>астрономии.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454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немножечко </a:t>
            </a:r>
            <a:r>
              <a:rPr lang="ru-RU" smtClean="0"/>
              <a:t>ещё насладиться!</a:t>
            </a:r>
            <a:endParaRPr lang="ru-RU"/>
          </a:p>
        </p:txBody>
      </p:sp>
      <p:pic>
        <p:nvPicPr>
          <p:cNvPr id="1026" name="Picture 2" descr="C:\Users\КМ-5\Desktop\1409569360_kartinki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0" y="2196306"/>
            <a:ext cx="45720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71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Преподавание физики в 2017 – 18 уч. г.</a:t>
            </a:r>
            <a:br>
              <a:rPr lang="ru-RU" dirty="0" smtClean="0"/>
            </a:br>
            <a:r>
              <a:rPr lang="ru-RU" dirty="0" smtClean="0"/>
              <a:t>Основная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ФГОС </a:t>
            </a:r>
            <a:r>
              <a:rPr lang="ru-RU" dirty="0"/>
              <a:t>основного общего образования (Приказ </a:t>
            </a:r>
            <a:r>
              <a:rPr lang="ru-RU" dirty="0" err="1"/>
              <a:t>Минобрнауки</a:t>
            </a:r>
            <a:r>
              <a:rPr lang="ru-RU" dirty="0"/>
              <a:t> </a:t>
            </a:r>
            <a:r>
              <a:rPr lang="ru-RU" dirty="0" smtClean="0"/>
              <a:t>РФ </a:t>
            </a:r>
            <a:r>
              <a:rPr lang="ru-RU" dirty="0"/>
              <a:t>№1897 от 17.12.2010 </a:t>
            </a:r>
            <a:r>
              <a:rPr lang="ru-RU" dirty="0" smtClean="0"/>
              <a:t>г. и </a:t>
            </a:r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29.12.2014 г. № 1644) </a:t>
            </a:r>
            <a:endParaRPr lang="ru-RU" dirty="0" smtClean="0"/>
          </a:p>
          <a:p>
            <a:r>
              <a:rPr lang="ru-RU" dirty="0" smtClean="0"/>
              <a:t>Примерная </a:t>
            </a:r>
            <a:r>
              <a:rPr lang="ru-RU" dirty="0"/>
              <a:t>основная образовательная программа основного общего образования (одобрена решением федерального учебно-методического объединения по общему образованию. Протокол от 8 апреля 2015 года. № 1/15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Примерное число часов в неделю: 7 </a:t>
            </a:r>
            <a:r>
              <a:rPr lang="ru-RU" dirty="0" err="1" smtClean="0"/>
              <a:t>кл</a:t>
            </a:r>
            <a:r>
              <a:rPr lang="ru-RU" dirty="0" smtClean="0"/>
              <a:t>. – 2ч, 8 </a:t>
            </a:r>
            <a:r>
              <a:rPr lang="ru-RU" dirty="0" err="1" smtClean="0"/>
              <a:t>кл</a:t>
            </a:r>
            <a:r>
              <a:rPr lang="ru-RU" dirty="0" smtClean="0"/>
              <a:t>. – 2 ч, 9 </a:t>
            </a:r>
            <a:r>
              <a:rPr lang="ru-RU" dirty="0" err="1" smtClean="0"/>
              <a:t>кл</a:t>
            </a:r>
            <a:r>
              <a:rPr lang="ru-RU" dirty="0" smtClean="0"/>
              <a:t>. – 3 ч</a:t>
            </a:r>
            <a:endParaRPr lang="ru-RU" dirty="0"/>
          </a:p>
          <a:p>
            <a:r>
              <a:rPr lang="ru-RU" dirty="0" smtClean="0"/>
              <a:t>Руководство проектной деятельностью обучающихся</a:t>
            </a:r>
          </a:p>
          <a:p>
            <a:r>
              <a:rPr lang="ru-RU" dirty="0" smtClean="0"/>
              <a:t>ОГЭ по физике – по выбору обучающегося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280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Преподавание физики в 2017 – 18 уч. г.</a:t>
            </a:r>
            <a:br>
              <a:rPr lang="ru-RU" dirty="0"/>
            </a:br>
            <a:r>
              <a:rPr lang="ru-RU" dirty="0" smtClean="0"/>
              <a:t>Средняя </a:t>
            </a:r>
            <a:r>
              <a:rPr lang="ru-RU" dirty="0"/>
              <a:t>школа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0405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Федеральный компонент </a:t>
            </a:r>
            <a:r>
              <a:rPr lang="ru-RU" dirty="0" err="1" smtClean="0"/>
              <a:t>госстандарта</a:t>
            </a:r>
            <a:r>
              <a:rPr lang="ru-RU" dirty="0" smtClean="0"/>
              <a:t> среднего (полного) общего образования, утв. Приказом </a:t>
            </a:r>
            <a:r>
              <a:rPr lang="ru-RU" dirty="0" err="1" smtClean="0"/>
              <a:t>Минобра</a:t>
            </a:r>
            <a:r>
              <a:rPr lang="ru-RU" dirty="0" smtClean="0"/>
              <a:t> РФ от 05 марта 2004 г. №1089</a:t>
            </a:r>
            <a:endParaRPr lang="ru-RU" dirty="0"/>
          </a:p>
          <a:p>
            <a:r>
              <a:rPr lang="ru-RU" dirty="0"/>
              <a:t>Федеральный государственный образовательный стандарт среднего общего образования (Приказ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</a:t>
            </a:r>
            <a:r>
              <a:rPr lang="ru-RU" dirty="0"/>
              <a:t>№ 413 от 06.10.2009 г.) </a:t>
            </a:r>
            <a:endParaRPr lang="ru-RU" dirty="0" smtClean="0"/>
          </a:p>
          <a:p>
            <a:r>
              <a:rPr lang="ru-RU" dirty="0" smtClean="0"/>
              <a:t>Примерная </a:t>
            </a:r>
            <a:r>
              <a:rPr lang="ru-RU" dirty="0"/>
              <a:t>основная образовательная программа среднего общего образования (одобрена решением федерального учебно-методического объединения по общему образованию. Протокол от 28 июня 2016 года. № 2/16-з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</a:t>
            </a:r>
            <a:r>
              <a:rPr lang="ru-RU" dirty="0"/>
              <a:t>№506 от 7 июня 2017 года «О внесении изменений в федеральный компонент начального общего, основного общего и среднего (полного) общего образования, утверждённый приказом Министерства образования Российской Федерации 5 марта 2004 года №1089» </a:t>
            </a:r>
            <a:r>
              <a:rPr lang="ru-RU" dirty="0" smtClean="0"/>
              <a:t>- о введении астрономии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92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также…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/>
              <a:t>Приказ Министерства образования и науки Российской Федерации № 336 от 30.03.2016 года «Об утверждении перечня средств обучения и воспитания, необходимых для реализации образовательных программ начального общего, основного общего и среднего общего образования, соответствующих современным условиям обучения, необходимого при оснащении общеобразовательных организаций в целях реализации мероприятий по содействию созданию в субъектах Российской Федерации (исходя из прогнозируемой потребности) новых мест в общеобразовательных организациях, критериев его формирования и требований к функциональному оснащению, а также норматива стоимости оснащения одного места обучающегося указанными средствами обучения и воспитания».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494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Обсуждение и принятие научно обоснованной концепции преподавания физики</a:t>
            </a:r>
          </a:p>
          <a:p>
            <a:r>
              <a:rPr lang="ru-RU" dirty="0" smtClean="0"/>
              <a:t>Введение предмета «Астрономия» на ступени среднего общего образования</a:t>
            </a:r>
          </a:p>
          <a:p>
            <a:r>
              <a:rPr lang="ru-RU" dirty="0" smtClean="0"/>
              <a:t>Использование результатов оценочных процедур (ГИА, ВПР, диагностики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результатов) в преподавании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194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 ГИА по физике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ОГЭ: средний балл 3,8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Участников: 908 чел (12,3%)</a:t>
            </a:r>
          </a:p>
          <a:p>
            <a:r>
              <a:rPr lang="ru-RU" dirty="0" smtClean="0"/>
              <a:t>Не сдали: 3 чел (0,3%)</a:t>
            </a:r>
          </a:p>
          <a:p>
            <a:r>
              <a:rPr lang="ru-RU" dirty="0" smtClean="0"/>
              <a:t>Для сравнения: математика: «2» – 2,4%</a:t>
            </a:r>
          </a:p>
          <a:p>
            <a:r>
              <a:rPr lang="ru-RU" dirty="0" smtClean="0"/>
              <a:t>«4» и «5» получили 590 чел (65,0%)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ЕГЭ: средний балл 52,8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Участников: 1090 чел (25%)</a:t>
            </a:r>
          </a:p>
          <a:p>
            <a:r>
              <a:rPr lang="ru-RU" dirty="0" smtClean="0"/>
              <a:t>Не сдали: 50 чел (4,6%)</a:t>
            </a:r>
          </a:p>
          <a:p>
            <a:r>
              <a:rPr lang="ru-RU" dirty="0" smtClean="0"/>
              <a:t>Для сравнения: профильная математика: 2613 чел. сдавали, неуспешно – 499 чел (19,1%)</a:t>
            </a:r>
          </a:p>
          <a:p>
            <a:r>
              <a:rPr lang="ru-RU" dirty="0" smtClean="0"/>
              <a:t>61 – 100 баллов набрали 214 чел (19,6%), 100 баллов – 2 чел (0,2%)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775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результатам ЕГЭ по физике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 базовом уровне </a:t>
            </a:r>
            <a:r>
              <a:rPr lang="ru-RU" b="1" u="sng" dirty="0" smtClean="0"/>
              <a:t>усвоены</a:t>
            </a:r>
            <a:r>
              <a:rPr lang="ru-RU" dirty="0" smtClean="0"/>
              <a:t> все проверяемые элементы кодификатора, кроме закона радиоактивного распада (% радиоактивных ядер через 2Т)</a:t>
            </a:r>
          </a:p>
          <a:p>
            <a:r>
              <a:rPr lang="ru-RU" dirty="0" smtClean="0"/>
              <a:t>С заданиями 2 части справляются только обучающиеся с хорошим и высоким уровнями подготовки (10, 2% – 34,22% выполнения)</a:t>
            </a:r>
          </a:p>
          <a:p>
            <a:r>
              <a:rPr lang="ru-RU" dirty="0" smtClean="0"/>
              <a:t>Задания по механике выполняются несколько успешнее, чем по др. разделам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462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результатов ВПР по физике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Выполняло: 1196 обучающихся из 121 школы 19 МО</a:t>
            </a:r>
          </a:p>
          <a:p>
            <a:r>
              <a:rPr lang="ru-RU" dirty="0" smtClean="0"/>
              <a:t>«2» - 2,6% (сравните: на ЕГЭ – 4,6%)</a:t>
            </a:r>
          </a:p>
          <a:p>
            <a:r>
              <a:rPr lang="ru-RU" dirty="0" smtClean="0"/>
              <a:t>Средний процент выполнения: 69,5%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49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Недостаточно усвоены умения: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знать/понимать смысл физических законов по теме «Динамика» (38</a:t>
            </a:r>
            <a:r>
              <a:rPr lang="ru-RU" dirty="0" smtClean="0"/>
              <a:t>%)</a:t>
            </a:r>
          </a:p>
          <a:p>
            <a:r>
              <a:rPr lang="ru-RU" dirty="0" smtClean="0"/>
              <a:t>планирование </a:t>
            </a:r>
            <a:r>
              <a:rPr lang="ru-RU" dirty="0"/>
              <a:t>исследования по заданной гипотезе (27,6</a:t>
            </a:r>
            <a:r>
              <a:rPr lang="ru-RU" dirty="0" smtClean="0"/>
              <a:t>%)</a:t>
            </a:r>
          </a:p>
          <a:p>
            <a:r>
              <a:rPr lang="ru-RU" dirty="0" smtClean="0"/>
              <a:t>применение </a:t>
            </a:r>
            <a:r>
              <a:rPr lang="ru-RU" dirty="0"/>
              <a:t>информации из текста и имеющихся знаний (44,15</a:t>
            </a:r>
            <a:r>
              <a:rPr lang="ru-RU" dirty="0" smtClean="0"/>
              <a:t>%)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155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</TotalTime>
  <Words>1011</Words>
  <Application>Microsoft Office PowerPoint</Application>
  <PresentationFormat>Экран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Реализация развивающего потенциала курса физики и астрономии как одна из важнейших задач обучения</vt:lpstr>
      <vt:lpstr>Преподавание физики в 2017 – 18 уч. г. Основная школа</vt:lpstr>
      <vt:lpstr>Преподавание физики в 2017 – 18 уч. г. Средняя школа</vt:lpstr>
      <vt:lpstr>А также…</vt:lpstr>
      <vt:lpstr>Основные направления</vt:lpstr>
      <vt:lpstr>Анализ результатов ГИА по физике</vt:lpstr>
      <vt:lpstr>По результатам ЕГЭ по физике</vt:lpstr>
      <vt:lpstr>Анализ результатов ВПР по физике</vt:lpstr>
      <vt:lpstr>Недостаточно усвоены умения:</vt:lpstr>
      <vt:lpstr>В резолюцию:</vt:lpstr>
      <vt:lpstr>Модернизация содержания и технологий преподавания физики</vt:lpstr>
      <vt:lpstr>Основные результаты международного исследования TIMSS Advanced, 11 класс </vt:lpstr>
      <vt:lpstr>Основные выводы</vt:lpstr>
      <vt:lpstr>Основные выводы</vt:lpstr>
      <vt:lpstr>В резолюцию:</vt:lpstr>
      <vt:lpstr>И немножечко ещё насладиться!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развивающего потенциала курса физики и астрономии как одна из важнейших задач обучения</dc:title>
  <dc:creator>ФГОС-2</dc:creator>
  <cp:lastModifiedBy>Пользователь</cp:lastModifiedBy>
  <cp:revision>19</cp:revision>
  <dcterms:created xsi:type="dcterms:W3CDTF">2017-08-14T07:03:12Z</dcterms:created>
  <dcterms:modified xsi:type="dcterms:W3CDTF">2017-08-16T12:10:29Z</dcterms:modified>
</cp:coreProperties>
</file>