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74" r:id="rId3"/>
    <p:sldId id="275" r:id="rId4"/>
    <p:sldId id="27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7" r:id="rId18"/>
    <p:sldId id="278" r:id="rId19"/>
    <p:sldId id="279" r:id="rId20"/>
    <p:sldId id="269" r:id="rId21"/>
    <p:sldId id="270" r:id="rId22"/>
    <p:sldId id="271" r:id="rId23"/>
    <p:sldId id="272" r:id="rId2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8" autoAdjust="0"/>
    <p:restoredTop sz="94660"/>
  </p:normalViewPr>
  <p:slideViewPr>
    <p:cSldViewPr>
      <p:cViewPr varScale="1">
        <p:scale>
          <a:sx n="69" d="100"/>
          <a:sy n="69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A103A-1AFB-464F-912E-E2539EF51BB7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F90A4-A103-4642-B9F4-2AB0B09DB8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4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.gov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Региональные инструменты независимой оценки качества образования (НОКО</a:t>
            </a:r>
            <a:r>
              <a:rPr lang="ru-RU" dirty="0" smtClean="0"/>
              <a:t>)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Кравчук В.А., доцент ГАУ ДПО СОИРО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 indent="-80963">
              <a:buNone/>
            </a:pPr>
            <a:r>
              <a:rPr lang="ru-RU" dirty="0" smtClean="0"/>
              <a:t>По значениям исходных показателей производится расчет интегрального и  среднего (нормированного) интегрального показателей, определяющих оценку организации в целом. </a:t>
            </a:r>
          </a:p>
          <a:p>
            <a:pPr indent="-80963">
              <a:buNone/>
            </a:pPr>
            <a:r>
              <a:rPr lang="ru-RU" dirty="0" smtClean="0"/>
              <a:t>Расчет обоих показателей производится по данным анкет, </a:t>
            </a:r>
            <a:r>
              <a:rPr lang="ru-RU" b="1" dirty="0" smtClean="0"/>
              <a:t>одна </a:t>
            </a:r>
            <a:r>
              <a:rPr lang="ru-RU" dirty="0" smtClean="0"/>
              <a:t>из которых заполняется работником организации–оператора на основании данных, размещенных на официальном сайте обследуемой образовательной организации либо другой опубликованной официальной информации, </a:t>
            </a:r>
          </a:p>
          <a:p>
            <a:pPr indent="-80963">
              <a:buNone/>
            </a:pPr>
            <a:r>
              <a:rPr lang="ru-RU" b="1" dirty="0" smtClean="0"/>
              <a:t>вторая</a:t>
            </a:r>
            <a:r>
              <a:rPr lang="ru-RU" dirty="0" smtClean="0"/>
              <a:t> собирается организацией-оператором посредством анкетирования участников образовательного процесса, проводимого любым способом (очное либо заочное анкетирование, размещение анкеты в открытом доступе в сети интернет).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ru-RU" dirty="0" smtClean="0"/>
              <a:t>Интегральный показатель рассчитывается по баллам, значение каждого из которых соответствует определенному варианту ответа в анкете. </a:t>
            </a:r>
          </a:p>
          <a:p>
            <a:r>
              <a:rPr lang="ru-RU" dirty="0" smtClean="0"/>
              <a:t>По значению интегрального показателя определяется рейтинг организации  внутри региона, по среднему значению интегрального показателя – оценка рейтинга региона среди всех субъектов Российской Федерации.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840303"/>
          </a:xfrm>
        </p:spPr>
        <p:txBody>
          <a:bodyPr>
            <a:normAutofit/>
          </a:bodyPr>
          <a:lstStyle/>
          <a:p>
            <a:r>
              <a:rPr lang="ru-RU" dirty="0" smtClean="0"/>
              <a:t> В </a:t>
            </a:r>
            <a:r>
              <a:rPr lang="ru-RU" altLang="ru-RU" sz="2800" dirty="0" smtClean="0"/>
              <a:t>Методических рекомендациях </a:t>
            </a:r>
            <a:r>
              <a:rPr lang="ru-RU" altLang="ru-RU" sz="2800" dirty="0" err="1" smtClean="0"/>
              <a:t>Минобрнауки</a:t>
            </a:r>
            <a:r>
              <a:rPr lang="ru-RU" altLang="ru-RU" sz="2800" dirty="0" smtClean="0"/>
              <a:t> России по расчету показателей независимой оценки качества образовательной деятельности организаций, осуществляющих образовательную деятельность от 14.09.2016  дан алгоритм </a:t>
            </a:r>
            <a:r>
              <a:rPr lang="ru-RU" sz="2800" b="1" dirty="0" smtClean="0"/>
              <a:t>расчета интегрального значения показателя</a:t>
            </a:r>
            <a:r>
              <a:rPr lang="ru-RU" sz="2800" dirty="0" smtClean="0"/>
              <a:t> по данным анкет, размещенных в открытом доступе, оцениваются все 16 показателей (по всем 4-м группам).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1. Показатели, характеризующие общий критерий оценки качества  образовательной деятельности организаций, осуществляющих образовательную деятельность, касающиеся открытости и доступности информации об организациях, осуществляющих образовательную деятельность.</a:t>
            </a:r>
          </a:p>
          <a:p>
            <a:pPr>
              <a:buNone/>
            </a:pPr>
            <a:r>
              <a:rPr lang="ru-RU" dirty="0" smtClean="0"/>
              <a:t>1.1. Полнота и актуальность информации об организации, осуществляющей образовательную деятельность , размещенной на официальном сайте организации в сети «Интернет»: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1.2. Наличие на официальном сайте организации в сети Интернет сведений о педагогических работниках организации.</a:t>
            </a:r>
          </a:p>
          <a:p>
            <a:pPr>
              <a:buNone/>
            </a:pPr>
            <a:r>
              <a:rPr lang="ru-RU" dirty="0" smtClean="0"/>
              <a:t>1.3. Доступность взаимодействия с образовательной организацией по телефону, электронной почте, с помощью электронных сервисов, предоставляемых на официальном сайте организации в сети Интернет, в том числе наличие возможности внесения предложений, направленных на улучшение работы организации.</a:t>
            </a:r>
          </a:p>
          <a:p>
            <a:pPr>
              <a:buNone/>
            </a:pPr>
            <a:r>
              <a:rPr lang="ru-RU" dirty="0" smtClean="0"/>
              <a:t>1.4. Доступность сведений о ходе рассмотрения обращений, поступивших в организацию от заинтересованных граждан (по телефону, по электронной почте, с помощью электронных сервисов, доступных на официальном сайте организации)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2. Показатели, характеризующие общий критерий оценки качества образовательной  деятельности организаций, осуществляющих образовательную деятельность, касающиеся комфортности условий, в которых осуществляется образовательная деятельность</a:t>
            </a:r>
          </a:p>
          <a:p>
            <a:pPr>
              <a:buNone/>
            </a:pPr>
            <a:r>
              <a:rPr lang="ru-RU" dirty="0" smtClean="0"/>
              <a:t>2.1. Материально-техническое и информационное обеспечение организации оценивается по результатам анализа материалов </a:t>
            </a:r>
            <a:r>
              <a:rPr lang="ru-RU" dirty="0" err="1" smtClean="0"/>
              <a:t>самообследования</a:t>
            </a:r>
            <a:r>
              <a:rPr lang="ru-RU" dirty="0" smtClean="0"/>
              <a:t> или данных, представленных на сайте образовательной организации в сравнении со средним по городу (региону) (в сопоставимых показателях)</a:t>
            </a:r>
          </a:p>
          <a:p>
            <a:pPr>
              <a:buNone/>
            </a:pPr>
            <a:r>
              <a:rPr lang="ru-RU" dirty="0" smtClean="0"/>
              <a:t>2.2. Наличие необходимых условий для </a:t>
            </a:r>
            <a:r>
              <a:rPr lang="ru-RU" dirty="0" err="1" smtClean="0"/>
              <a:t>храны</a:t>
            </a:r>
            <a:r>
              <a:rPr lang="ru-RU" dirty="0" smtClean="0"/>
              <a:t> и укрепления здоровья, организации питания обучающихся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472518" cy="635795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2.3. Условия для индивидуальной работы с обучающимися.</a:t>
            </a:r>
          </a:p>
          <a:p>
            <a:pPr>
              <a:buNone/>
            </a:pPr>
            <a:r>
              <a:rPr lang="ru-RU" dirty="0" smtClean="0"/>
              <a:t>2.4. Наличие дополнительных образовательных программ.</a:t>
            </a:r>
          </a:p>
          <a:p>
            <a:pPr>
              <a:buNone/>
            </a:pPr>
            <a:r>
              <a:rPr lang="ru-RU" dirty="0" smtClean="0"/>
              <a:t>2.5. Наличие возможности развития творческих способностей и интересов обучающихся, включая их участие в конкурсах и олимпиадах (в том числе во всероссийских и международных),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</a:t>
            </a:r>
          </a:p>
          <a:p>
            <a:pPr>
              <a:buNone/>
            </a:pPr>
            <a:r>
              <a:rPr lang="ru-RU" dirty="0" smtClean="0"/>
              <a:t>2.6. Наличие возможности оказания обучающимся психолого-педагогической, медицинской и социальной помощи .</a:t>
            </a:r>
          </a:p>
          <a:p>
            <a:pPr>
              <a:buNone/>
            </a:pPr>
            <a:r>
              <a:rPr lang="ru-RU" dirty="0" smtClean="0"/>
              <a:t>2.7. Наличие условий организации обучения и воспитания обучающихся с ограниченными возможностями здоровья и инвалидов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  Открытость и доступность информации, размещенной на официальном сайте</a:t>
            </a:r>
          </a:p>
          <a:p>
            <a:pPr>
              <a:buNone/>
            </a:pPr>
            <a:r>
              <a:rPr lang="ru-RU" dirty="0" smtClean="0"/>
              <a:t>1.1  Полнота и актуальность информации об организации и ее деятельности </a:t>
            </a:r>
          </a:p>
          <a:p>
            <a:pPr>
              <a:buNone/>
            </a:pPr>
            <a:r>
              <a:rPr lang="ru-RU" dirty="0" smtClean="0"/>
              <a:t>1.2  Наличие сведений о педагогических работниках организации </a:t>
            </a:r>
          </a:p>
          <a:p>
            <a:pPr>
              <a:buNone/>
            </a:pPr>
            <a:r>
              <a:rPr lang="ru-RU" dirty="0" smtClean="0"/>
              <a:t>1.3  Доступность взаимодействия с получателями образовательных услуг по телефону, по электронной почте, с помощью электронных сервисов, в том числе наличие возможности внесения предложений, направленных на улучшение работы организации</a:t>
            </a:r>
          </a:p>
          <a:p>
            <a:pPr>
              <a:buNone/>
            </a:pPr>
            <a:r>
              <a:rPr lang="ru-RU" dirty="0" smtClean="0"/>
              <a:t>1.4  Доступность сведений о ходе рассмотрения обращений граждан, поступивших в организацию от получателей образовательных услуг (по телефону, по электронной почте, с помощью электронных сервисов)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643998" cy="60722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2.  Комфортность условий, в которых осуществляется образовательная деятельность</a:t>
            </a:r>
          </a:p>
          <a:p>
            <a:pPr>
              <a:buNone/>
            </a:pPr>
            <a:r>
              <a:rPr lang="ru-RU" dirty="0" smtClean="0"/>
              <a:t>2.1  Материально-техническое и информационное обеспечение организации </a:t>
            </a:r>
          </a:p>
          <a:p>
            <a:pPr>
              <a:buNone/>
            </a:pPr>
            <a:r>
              <a:rPr lang="ru-RU" dirty="0" smtClean="0"/>
              <a:t>2.2  Наличие необходимых условий для охраны и укрепления здоровья, организации питания обучающихся</a:t>
            </a:r>
          </a:p>
          <a:p>
            <a:pPr>
              <a:buNone/>
            </a:pPr>
            <a:r>
              <a:rPr lang="ru-RU" dirty="0" smtClean="0"/>
              <a:t>2.3  Условия для индивидуальной работы с обучающимися</a:t>
            </a:r>
          </a:p>
          <a:p>
            <a:pPr>
              <a:buNone/>
            </a:pPr>
            <a:r>
              <a:rPr lang="ru-RU" dirty="0" smtClean="0"/>
              <a:t>2.4  Наличие дополнительных образовательных программ</a:t>
            </a:r>
          </a:p>
          <a:p>
            <a:pPr>
              <a:buNone/>
            </a:pPr>
            <a:r>
              <a:rPr lang="ru-RU" dirty="0" smtClean="0"/>
              <a:t>2.5  Наличие возможности развития творческих способностей и интересов обучающихся, включая их участие в конкурсах и олимпиадах (в том числе во всероссийских и международных),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</a:t>
            </a:r>
          </a:p>
          <a:p>
            <a:pPr>
              <a:buNone/>
            </a:pPr>
            <a:r>
              <a:rPr lang="ru-RU" dirty="0" smtClean="0"/>
              <a:t>2.6  Наличие возможности оказания психолого-педагогической, медицинской и социальной помощи обучающимся</a:t>
            </a:r>
          </a:p>
          <a:p>
            <a:pPr>
              <a:buNone/>
            </a:pPr>
            <a:r>
              <a:rPr lang="ru-RU" dirty="0" smtClean="0"/>
              <a:t>2.7  Наличие условий организации обучения и воспитания обучающихся с ограниченными возможностями здоровья и инвалидов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lain" startAt="3"/>
            </a:pPr>
            <a:r>
              <a:rPr lang="ru-RU" dirty="0" smtClean="0"/>
              <a:t>Доброжелательность, вежливость, компетентность работников</a:t>
            </a:r>
          </a:p>
          <a:p>
            <a:pPr marL="514350" indent="-514350">
              <a:buNone/>
            </a:pPr>
            <a:r>
              <a:rPr lang="ru-RU" dirty="0" smtClean="0"/>
              <a:t>3.1  Доброжелательность и вежливость работников</a:t>
            </a:r>
          </a:p>
          <a:p>
            <a:pPr>
              <a:buNone/>
            </a:pPr>
            <a:r>
              <a:rPr lang="ru-RU" dirty="0" smtClean="0"/>
              <a:t>3.2 Компетентность работников.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 Общее удовлетворение качеством образовательной деятельности организации.</a:t>
            </a:r>
          </a:p>
          <a:p>
            <a:pPr>
              <a:buNone/>
            </a:pPr>
            <a:r>
              <a:rPr lang="ru-RU" dirty="0" smtClean="0"/>
              <a:t>4.1  Удовлетворение материально-техническим обеспечением организации </a:t>
            </a:r>
          </a:p>
          <a:p>
            <a:pPr>
              <a:buNone/>
            </a:pPr>
            <a:r>
              <a:rPr lang="ru-RU" dirty="0" smtClean="0"/>
              <a:t>4.2  Удовлетворение качеством предоставляемых образовательных услуг</a:t>
            </a:r>
          </a:p>
          <a:p>
            <a:pPr>
              <a:buNone/>
            </a:pPr>
            <a:r>
              <a:rPr lang="ru-RU" dirty="0" smtClean="0"/>
              <a:t>4.3  Готовность рекомендовать организацию родственникам и знакомым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Независимая оценка качества образования  (НОКО) </a:t>
            </a:r>
            <a:r>
              <a:rPr lang="ru-RU" dirty="0" smtClean="0"/>
              <a:t>– оценочная процедура, которая осуществляется в отношении деятельности образовательных организаций и реализуемых ими образовательных программ в целях определения соответствия предоставляемого образования потребностям физических лиц (потребителям образовательных услуг), юридических лиц, учредителям общественных объединений.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60007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Анкета №1 заполняется сотрудниками организации-оператора по каждой образовательной организации на основании анализа официального сайта обследуемой образовательной организации и других официальных источников информации </a:t>
            </a:r>
            <a:r>
              <a:rPr lang="ru-RU" i="1" dirty="0" smtClean="0"/>
              <a:t>(в первой группе отмечается один или несколько пунктов (при необходимости): во второй группе отмечаются пункты, по которым в образовательных организациях имеются соответствующие позиции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Анкета№2 используется в целях обследования мнения участников образовательного процесса о качестве образовательной деятельности образовательных организаций, заполняется респондентами  (лицами, принявшими участие в анкетировании).  </a:t>
            </a:r>
            <a:r>
              <a:rPr lang="ru-RU" i="1" dirty="0" smtClean="0"/>
              <a:t>Предлагается выбрать один из вариантов ответа.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Основные критерии НОКО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ru-RU" altLang="ru-RU" sz="2800" b="1" dirty="0" smtClean="0"/>
              <a:t>Открытость и доступность</a:t>
            </a:r>
            <a:r>
              <a:rPr lang="ru-RU" altLang="ru-RU" sz="2800" dirty="0" smtClean="0"/>
              <a:t> информации  об организациях, осуществляющих образовательную деятельность;</a:t>
            </a:r>
          </a:p>
          <a:p>
            <a:pPr eaLnBrk="1" hangingPunct="1"/>
            <a:r>
              <a:rPr lang="ru-RU" altLang="ru-RU" sz="2800" b="1" dirty="0" smtClean="0"/>
              <a:t>Комфортность условий</a:t>
            </a:r>
            <a:r>
              <a:rPr lang="ru-RU" altLang="ru-RU" sz="2800" dirty="0" smtClean="0"/>
              <a:t>, в которых осуществляется  образовательная деятельность;</a:t>
            </a:r>
          </a:p>
          <a:p>
            <a:pPr eaLnBrk="1" hangingPunct="1"/>
            <a:r>
              <a:rPr lang="ru-RU" altLang="ru-RU" sz="2800" b="1" dirty="0" smtClean="0"/>
              <a:t>Доброжелательность, вежливость, компетентность работников</a:t>
            </a:r>
            <a:r>
              <a:rPr lang="ru-RU" altLang="ru-RU" sz="2800" dirty="0" smtClean="0"/>
              <a:t>;</a:t>
            </a:r>
          </a:p>
          <a:p>
            <a:pPr eaLnBrk="1" hangingPunct="1"/>
            <a:r>
              <a:rPr lang="ru-RU" altLang="ru-RU" sz="2800" b="1" dirty="0" smtClean="0"/>
              <a:t>Удовлетворенность качеством </a:t>
            </a:r>
            <a:r>
              <a:rPr lang="ru-RU" altLang="ru-RU" sz="2800" dirty="0" smtClean="0"/>
              <a:t>образовательной деятельности организаций, осуществляющих образовательную  деятельность.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8229600" cy="10541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 dirty="0" smtClean="0"/>
              <a:t>МЕХАНИЗМ СБОРА ИНФОРМАЦИИ </a:t>
            </a:r>
            <a:br>
              <a:rPr lang="ru-RU" altLang="ru-RU" sz="3200" b="1" dirty="0" smtClean="0"/>
            </a:br>
            <a:r>
              <a:rPr lang="ru-RU" altLang="ru-RU" sz="3200" b="1" dirty="0" smtClean="0"/>
              <a:t>  ДЛЯ   НОКО</a:t>
            </a:r>
            <a:endParaRPr lang="ru-RU" altLang="ru-RU" sz="3200" dirty="0" smtClean="0"/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571473" y="1557338"/>
            <a:ext cx="8032778" cy="483076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buFontTx/>
              <a:buAutoNum type="arabicPeriod"/>
              <a:defRPr/>
            </a:pPr>
            <a:r>
              <a:rPr lang="ru-RU" sz="2800" dirty="0" smtClean="0"/>
              <a:t>Анализ информации на официальном сайте образовательной организации (организация-оператор НОКО).</a:t>
            </a:r>
          </a:p>
          <a:p>
            <a:pPr marL="0" indent="0" eaLnBrk="1" hangingPunct="1">
              <a:defRPr/>
            </a:pPr>
            <a:endParaRPr lang="ru-RU" sz="2800" dirty="0" smtClean="0"/>
          </a:p>
          <a:p>
            <a:pPr marL="0" indent="0" eaLnBrk="1" hangingPunct="1">
              <a:defRPr/>
            </a:pPr>
            <a:r>
              <a:rPr lang="ru-RU" sz="2800" dirty="0" smtClean="0"/>
              <a:t>2. Добровольное  анонимное  анкетирование участников образовательного процесса и заинтересованных лиц (родители, соц. партнеры, представители общественных организаций, органов власти)</a:t>
            </a:r>
            <a:endParaRPr lang="ru-RU" sz="2800" dirty="0"/>
          </a:p>
          <a:p>
            <a:pPr marL="0" indent="0" eaLnBrk="1" hangingPunct="1">
              <a:defRPr/>
            </a:pPr>
            <a:endParaRPr lang="ru-RU" sz="2800" dirty="0" smtClean="0"/>
          </a:p>
          <a:p>
            <a:pPr marL="0" indent="0" eaLnBrk="1" hangingPunct="1">
              <a:defRPr/>
            </a:pPr>
            <a:endParaRPr lang="ru-RU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dirty="0" smtClean="0"/>
              <a:t>Действия администрации образовательной организации, участвующей в НОКО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ru-RU" altLang="ru-RU" sz="2800" dirty="0" smtClean="0"/>
              <a:t>Размещение информации об участии ОО на официальном сайте (гиперссылка на анкету).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ru-RU" altLang="ru-RU" sz="2800" dirty="0" smtClean="0"/>
              <a:t>Информирование участников образовательного процесса о возможности участия в НОКО (информационный стенд, сайт, листовки).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ru-RU" altLang="ru-RU" sz="2800" dirty="0" smtClean="0"/>
              <a:t>Разработка, согласование с ОМСУ  и утверждение плана мероприятий по  улучшению качества работы ОО (после получения результатов НОКО).</a:t>
            </a:r>
            <a:endParaRPr lang="en-US" altLang="ru-RU" sz="28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ru-RU" altLang="ru-RU" sz="2800" dirty="0" smtClean="0"/>
              <a:t>Размещение результатов НОКО на сайте </a:t>
            </a:r>
            <a:r>
              <a:rPr lang="en-US" altLang="ru-RU" sz="2800" dirty="0" smtClean="0">
                <a:hlinkClick r:id="rId2"/>
              </a:rPr>
              <a:t>www.bus.gov.ru</a:t>
            </a:r>
            <a:r>
              <a:rPr lang="en-US" altLang="ru-RU" sz="2800" dirty="0" smtClean="0"/>
              <a:t> </a:t>
            </a:r>
            <a:endParaRPr lang="ru-RU" altLang="ru-RU" sz="28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endParaRPr lang="ru-RU" altLang="ru-RU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endParaRPr lang="ru-RU" alt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Нормативные документы по НОКО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Федеральный закон от 29.12.2012  № 273-ФЗ «Об образовании в Российской Федерации» (статья 95);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Федеральный закон от 4.04.2005 № 32-ФЗ «Об Общественной Палате Российской Федерации» (п.1-2 статьи );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Указ Президента Российской Федерации от 7.05.2012 № 597 «О мероприятиях по реализации государственной социальной политики» (подпункт «к» пункта 1);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Постановление Правительства Российской Федерации от 30.03.2013 № 286 «О формировании независимой системы оценки качества работы организаций, оказывающих социальные услуги»;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Постановление Правительства Российской Федерации от 10.07.2013 № 582 «Об утверждении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организации»;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Нормативные документы по НОКО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35785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</a:pPr>
            <a:r>
              <a:rPr lang="ru-RU" altLang="ru-RU" sz="2400" dirty="0" smtClean="0"/>
              <a:t>Постановление Правительства Российской Федерации от 5.08.2013 № 662 «Об осуществлении мониторинга системы образования»;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altLang="ru-RU" sz="2400" dirty="0" smtClean="0"/>
              <a:t>Распоряжение Правительства Российской Федерации от 30.03. 2013  № 487-р «О плане мероприятий по формированию независимой системы оценки качества работы организаций, оказывающих социальные услуги, на 2013-2015 годы»;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altLang="ru-RU" sz="2400" dirty="0" smtClean="0"/>
              <a:t>Распоряжение Правительства Российской Федерации от 15.05.2013  № 792-р «Об утверждении Государственной программы Российской Федерации «Развитие образования» на 2013-2020 годы»;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altLang="ru-RU" sz="2400" dirty="0" smtClean="0"/>
              <a:t>Приказ </a:t>
            </a:r>
            <a:r>
              <a:rPr lang="ru-RU" altLang="ru-RU" sz="2400" dirty="0" err="1" smtClean="0"/>
              <a:t>Минобрнауки</a:t>
            </a:r>
            <a:r>
              <a:rPr lang="ru-RU" altLang="ru-RU" sz="2400" dirty="0" smtClean="0"/>
              <a:t> России от 14.06.2013  № 462 «Об утверждении порядка проведения </a:t>
            </a:r>
            <a:r>
              <a:rPr lang="ru-RU" altLang="ru-RU" sz="2400" dirty="0" err="1" smtClean="0"/>
              <a:t>самообследования</a:t>
            </a:r>
            <a:r>
              <a:rPr lang="ru-RU" altLang="ru-RU" sz="2400" dirty="0" smtClean="0"/>
              <a:t> образовательной организации»;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altLang="ru-RU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Autofit/>
          </a:bodyPr>
          <a:lstStyle/>
          <a:p>
            <a:r>
              <a:rPr lang="ru-RU" altLang="ru-RU" sz="3200" b="1" i="1" dirty="0" smtClean="0">
                <a:solidFill>
                  <a:srgbClr val="0000FF"/>
                </a:solidFill>
              </a:rPr>
              <a:t/>
            </a:r>
            <a:br>
              <a:rPr lang="ru-RU" altLang="ru-RU" sz="3200" b="1" i="1" dirty="0" smtClean="0">
                <a:solidFill>
                  <a:srgbClr val="0000FF"/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altLang="ru-RU" sz="4000" b="1" i="1" dirty="0" smtClean="0"/>
              <a:t>Методические рекомендации </a:t>
            </a:r>
          </a:p>
          <a:p>
            <a:pPr algn="ctr">
              <a:buNone/>
            </a:pPr>
            <a:r>
              <a:rPr lang="ru-RU" altLang="ru-RU" b="1" i="1" dirty="0" err="1" smtClean="0"/>
              <a:t>Минобрнауки</a:t>
            </a:r>
            <a:r>
              <a:rPr lang="ru-RU" altLang="ru-RU" b="1" i="1" dirty="0" smtClean="0"/>
              <a:t> России по расчету показателей независимой оценки качества образовательной деятельности организаций, осуществляющих образовательную деятельность от 14.09.2016.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1.3.</a:t>
            </a:r>
          </a:p>
          <a:p>
            <a:pPr>
              <a:buNone/>
            </a:pPr>
            <a:r>
              <a:rPr lang="ru-RU" b="1" i="1" dirty="0" smtClean="0"/>
              <a:t>Сбор данных по показателям НОКО осуществляется  организациями-операторами  методом анкетирования: </a:t>
            </a:r>
          </a:p>
          <a:p>
            <a:r>
              <a:rPr lang="ru-RU" dirty="0" smtClean="0"/>
              <a:t>сбор, обобщение и анализ информации, полученной в результате обработки  отдельных анкет, заполненных организациями-операторами по результатам анализа официальных сайтов образовательных организаций, а также другой опубликованной официальной информации; </a:t>
            </a:r>
          </a:p>
          <a:p>
            <a:r>
              <a:rPr lang="ru-RU" dirty="0" smtClean="0"/>
              <a:t>сбор, обобщение и анализ информации, полученной организациями-операторами  в результате обработки заполненных респондентами анкет.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1.4.</a:t>
            </a:r>
          </a:p>
          <a:p>
            <a:r>
              <a:rPr lang="ru-RU" dirty="0" smtClean="0"/>
              <a:t>Информация о результатах НОКО размещается органами исполнительной власти субъектов Российской Федерации, осуществляющими государственное управление в сфере образования, и органами местного самоуправления на своих официальных сайтах и официальном сайте для размещения информации  о государственных и муниципальных учреждениях в сети «Интернет» на  сайте </a:t>
            </a:r>
            <a:r>
              <a:rPr lang="ru-RU" dirty="0" err="1" smtClean="0"/>
              <a:t>bus.gov.ru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1.5.</a:t>
            </a:r>
          </a:p>
          <a:p>
            <a:pPr>
              <a:buNone/>
            </a:pPr>
            <a:r>
              <a:rPr lang="ru-RU" dirty="0" smtClean="0"/>
              <a:t>Анализ результатов анкетирования рекомендуется проводить в 2 этапа: </a:t>
            </a:r>
          </a:p>
          <a:p>
            <a:r>
              <a:rPr lang="ru-RU" dirty="0" smtClean="0"/>
              <a:t>на первом этапе выполняется расчет показателей (промежуточных и итоговых баллов), позволяющих ранжировать организации;</a:t>
            </a:r>
          </a:p>
          <a:p>
            <a:r>
              <a:rPr lang="ru-RU" dirty="0" smtClean="0"/>
              <a:t>на втором этапе проводится анализ полученных значений показателей, по результатам которого осуществляется выделение лучших и худших практик и формирование предложений по устранению выявленных недостатков.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соответствии с приказом </a:t>
            </a:r>
            <a:r>
              <a:rPr lang="ru-RU" dirty="0" err="1" smtClean="0"/>
              <a:t>No</a:t>
            </a:r>
            <a:r>
              <a:rPr lang="ru-RU" dirty="0" smtClean="0"/>
              <a:t> 1547 НОКО проводится по 16 показателям; </a:t>
            </a:r>
          </a:p>
          <a:p>
            <a:r>
              <a:rPr lang="ru-RU" dirty="0" smtClean="0"/>
              <a:t> 11 из 1- </a:t>
            </a:r>
            <a:r>
              <a:rPr lang="ru-RU" dirty="0" err="1" smtClean="0"/>
              <a:t>й</a:t>
            </a:r>
            <a:r>
              <a:rPr lang="ru-RU" dirty="0" smtClean="0"/>
              <a:t> и 2-й групп показателей оцениваются в баллах по шкале от 0 до 10, </a:t>
            </a:r>
          </a:p>
          <a:p>
            <a:r>
              <a:rPr lang="ru-RU" dirty="0" smtClean="0"/>
              <a:t>5 показателей из 3-й и 4-й групп – как доля (проценты) удовлетворенных  качеством образовательной деятельности, соответственно, в пределах значений от 0 до 100.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1456</Words>
  <Application>Microsoft Office PowerPoint</Application>
  <PresentationFormat>Экран (4:3)</PresentationFormat>
  <Paragraphs>90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Региональные инструменты независимой оценки качества образования (НОКО) </vt:lpstr>
      <vt:lpstr>Презентация PowerPoint</vt:lpstr>
      <vt:lpstr>Нормативные документы по НОКО</vt:lpstr>
      <vt:lpstr>Нормативные документы по НОКО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критерии НОКО</vt:lpstr>
      <vt:lpstr>МЕХАНИЗМ СБОРА ИНФОРМАЦИИ    ДЛЯ   НОКО</vt:lpstr>
      <vt:lpstr>Действия администрации образовательной организации, участвующей в НОКО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НОКО - независимая оценки качества  оказания услуг организациями в сфере культуры, социального обслуживания,  охраны здоровья и образования», организациями социальной сферы  </dc:title>
  <dc:creator>Admin</dc:creator>
  <cp:lastModifiedBy>КДО-5</cp:lastModifiedBy>
  <cp:revision>20</cp:revision>
  <dcterms:created xsi:type="dcterms:W3CDTF">2017-08-16T05:51:37Z</dcterms:created>
  <dcterms:modified xsi:type="dcterms:W3CDTF">2017-08-17T08:14:49Z</dcterms:modified>
</cp:coreProperties>
</file>