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63" r:id="rId4"/>
    <p:sldId id="258" r:id="rId5"/>
    <p:sldId id="262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5" r:id="rId20"/>
    <p:sldId id="273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>
        <p:scale>
          <a:sx n="76" d="100"/>
          <a:sy n="76" d="100"/>
        </p:scale>
        <p:origin x="-66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средние показатели по направлению в целом по ДОУ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Социально- коммуникативное развитие</c:v>
                </c:pt>
                <c:pt idx="1">
                  <c:v>Речевое развитие</c:v>
                </c:pt>
                <c:pt idx="2">
                  <c:v>Познавательное развитие</c:v>
                </c:pt>
                <c:pt idx="3">
                  <c:v>Физическое развитие </c:v>
                </c:pt>
                <c:pt idx="4">
                  <c:v>Художественно- эстетическое развитие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2.6</c:v>
                </c:pt>
                <c:pt idx="1">
                  <c:v>1.8</c:v>
                </c:pt>
                <c:pt idx="2">
                  <c:v>2.1</c:v>
                </c:pt>
                <c:pt idx="3">
                  <c:v>2.6</c:v>
                </c:pt>
                <c:pt idx="4">
                  <c:v>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Социально- коммуникативное развитие</c:v>
                </c:pt>
                <c:pt idx="1">
                  <c:v>Речевое развитие</c:v>
                </c:pt>
                <c:pt idx="2">
                  <c:v>Познавательное развитие</c:v>
                </c:pt>
                <c:pt idx="3">
                  <c:v>Физическое развитие </c:v>
                </c:pt>
                <c:pt idx="4">
                  <c:v>Художественно- эстетическое развитие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0.4</c:v>
                </c:pt>
                <c:pt idx="1">
                  <c:v>1.2</c:v>
                </c:pt>
                <c:pt idx="2">
                  <c:v>0.9</c:v>
                </c:pt>
                <c:pt idx="3">
                  <c:v>0.4</c:v>
                </c:pt>
                <c:pt idx="4">
                  <c:v>0.3000000000000001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338432"/>
        <c:axId val="90339968"/>
      </c:barChart>
      <c:catAx>
        <c:axId val="90338432"/>
        <c:scaling>
          <c:orientation val="minMax"/>
        </c:scaling>
        <c:delete val="0"/>
        <c:axPos val="b"/>
        <c:majorTickMark val="out"/>
        <c:minorTickMark val="none"/>
        <c:tickLblPos val="nextTo"/>
        <c:crossAx val="90339968"/>
        <c:crosses val="autoZero"/>
        <c:auto val="1"/>
        <c:lblAlgn val="ctr"/>
        <c:lblOffset val="100"/>
        <c:noMultiLvlLbl val="0"/>
      </c:catAx>
      <c:valAx>
        <c:axId val="9033996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90338432"/>
        <c:crosses val="autoZero"/>
        <c:crossBetween val="between"/>
      </c:valAx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85560692429277"/>
          <c:y val="2.5730927801632046E-2"/>
          <c:w val="0.62994615219265659"/>
          <c:h val="0.474269072198367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Значение показателей по разделам  в целом по ДОУ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Развитие в деятельности конструирования</c:v>
                </c:pt>
                <c:pt idx="1">
                  <c:v>Развитие мышления, элементарных математических представлений</c:v>
                </c:pt>
                <c:pt idx="2">
                  <c:v>Развитие экологической культуры детей</c:v>
                </c:pt>
                <c:pt idx="3">
                  <c:v>Развитие представлений о человеке в истории и культуре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1.8</c:v>
                </c:pt>
                <c:pt idx="2">
                  <c:v>1.8</c:v>
                </c:pt>
                <c:pt idx="3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Развитие в деятельности конструирования</c:v>
                </c:pt>
                <c:pt idx="1">
                  <c:v>Развитие мышления, элементарных математических представлений</c:v>
                </c:pt>
                <c:pt idx="2">
                  <c:v>Развитие экологической культуры детей</c:v>
                </c:pt>
                <c:pt idx="3">
                  <c:v>Развитие представлений о человеке в истории и культуре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  <c:pt idx="1">
                  <c:v>1.8</c:v>
                </c:pt>
                <c:pt idx="2">
                  <c:v>1.2</c:v>
                </c:pt>
                <c:pt idx="3">
                  <c:v>0.8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Развитие в деятельности конструирования</c:v>
                </c:pt>
                <c:pt idx="1">
                  <c:v>Развитие мышления, элементарных математических представлений</c:v>
                </c:pt>
                <c:pt idx="2">
                  <c:v>Развитие экологической культуры детей</c:v>
                </c:pt>
                <c:pt idx="3">
                  <c:v>Развитие представлений о человеке в истории и культуре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535552"/>
        <c:axId val="104537088"/>
      </c:barChart>
      <c:catAx>
        <c:axId val="104535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4537088"/>
        <c:crosses val="autoZero"/>
        <c:auto val="1"/>
        <c:lblAlgn val="ctr"/>
        <c:lblOffset val="100"/>
        <c:noMultiLvlLbl val="0"/>
      </c:catAx>
      <c:valAx>
        <c:axId val="10453708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04535552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75488072862517774"/>
          <c:y val="0.42312678108856028"/>
          <c:w val="0.23607978662070842"/>
          <c:h val="0.26665836866290415"/>
        </c:manualLayout>
      </c:layout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>
      <a:solidFill>
        <a:srgbClr val="D34817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9832F8-044E-4181-BE85-066A648FD407}" type="doc">
      <dgm:prSet loTypeId="urn:microsoft.com/office/officeart/2005/8/layout/cycle8" loCatId="cycle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BAE7F5F-45F5-4761-8E94-76C58E9EC320}">
      <dgm:prSet phldrT="[Текст]"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Педагоги</a:t>
          </a:r>
          <a:r>
            <a:rPr lang="ru-RU" sz="1000" dirty="0" smtClean="0">
              <a:latin typeface="Arial" pitchFamily="34" charset="0"/>
              <a:cs typeface="Arial" pitchFamily="34" charset="0"/>
            </a:rPr>
            <a:t> </a:t>
          </a:r>
          <a:endParaRPr lang="ru-RU" sz="1000" dirty="0">
            <a:latin typeface="Arial" pitchFamily="34" charset="0"/>
            <a:cs typeface="Arial" pitchFamily="34" charset="0"/>
          </a:endParaRPr>
        </a:p>
      </dgm:t>
    </dgm:pt>
    <dgm:pt modelId="{DFA62E1F-CD98-4A55-916F-A639B9C6238A}" type="parTrans" cxnId="{3225ADEC-AB25-456C-AC2E-80A966B75ECE}">
      <dgm:prSet/>
      <dgm:spPr/>
      <dgm:t>
        <a:bodyPr/>
        <a:lstStyle/>
        <a:p>
          <a:endParaRPr lang="ru-RU"/>
        </a:p>
      </dgm:t>
    </dgm:pt>
    <dgm:pt modelId="{405D36BF-75D9-4801-AACD-5F67A25DA093}" type="sibTrans" cxnId="{3225ADEC-AB25-456C-AC2E-80A966B75ECE}">
      <dgm:prSet/>
      <dgm:spPr/>
      <dgm:t>
        <a:bodyPr/>
        <a:lstStyle/>
        <a:p>
          <a:endParaRPr lang="ru-RU"/>
        </a:p>
      </dgm:t>
    </dgm:pt>
    <dgm:pt modelId="{D968DC4B-BD73-4A24-AD1D-EE3AD71AF0C7}">
      <dgm:prSet phldrT="[Текст]" custT="1"/>
      <dgm:spPr/>
      <dgm:t>
        <a:bodyPr/>
        <a:lstStyle/>
        <a:p>
          <a:r>
            <a:rPr lang="ru-RU" sz="2800" dirty="0" smtClean="0"/>
            <a:t>Родители</a:t>
          </a:r>
          <a:r>
            <a:rPr lang="ru-RU" sz="1800" dirty="0" smtClean="0"/>
            <a:t> </a:t>
          </a:r>
          <a:endParaRPr lang="ru-RU" sz="1800" dirty="0"/>
        </a:p>
      </dgm:t>
    </dgm:pt>
    <dgm:pt modelId="{810EA58F-767B-45F4-B10C-5F018A0EB4C0}" type="parTrans" cxnId="{E394CAF6-BBCA-4D67-B037-181445DBDF69}">
      <dgm:prSet/>
      <dgm:spPr/>
      <dgm:t>
        <a:bodyPr/>
        <a:lstStyle/>
        <a:p>
          <a:endParaRPr lang="ru-RU"/>
        </a:p>
      </dgm:t>
    </dgm:pt>
    <dgm:pt modelId="{1B3BC25F-0FF4-411D-B5EC-BB79857A05A3}" type="sibTrans" cxnId="{E394CAF6-BBCA-4D67-B037-181445DBDF69}">
      <dgm:prSet/>
      <dgm:spPr/>
      <dgm:t>
        <a:bodyPr/>
        <a:lstStyle/>
        <a:p>
          <a:endParaRPr lang="ru-RU"/>
        </a:p>
      </dgm:t>
    </dgm:pt>
    <dgm:pt modelId="{E870CD5C-B5A3-4B27-B5EF-CB3053F585E7}">
      <dgm:prSet phldrT="[Текст]" custT="1"/>
      <dgm:spPr/>
      <dgm:t>
        <a:bodyPr/>
        <a:lstStyle/>
        <a:p>
          <a:endParaRPr lang="ru-RU" sz="2000" dirty="0" smtClean="0"/>
        </a:p>
        <a:p>
          <a:endParaRPr lang="ru-RU" sz="2000" dirty="0" smtClean="0"/>
        </a:p>
        <a:p>
          <a:r>
            <a:rPr lang="ru-RU" sz="1400" dirty="0" smtClean="0"/>
            <a:t>Администрация</a:t>
          </a:r>
          <a:endParaRPr lang="ru-RU" sz="1900" dirty="0" smtClean="0"/>
        </a:p>
        <a:p>
          <a:r>
            <a:rPr lang="ru-RU" sz="1600" dirty="0" smtClean="0"/>
            <a:t>ДОУ </a:t>
          </a:r>
          <a:endParaRPr lang="ru-RU" sz="1600" dirty="0"/>
        </a:p>
      </dgm:t>
    </dgm:pt>
    <dgm:pt modelId="{1EE51DFB-8318-4B97-8A41-9EA742EFE69C}" type="parTrans" cxnId="{BEE48767-469E-45E4-8BAA-7F13F7BBF67F}">
      <dgm:prSet/>
      <dgm:spPr/>
      <dgm:t>
        <a:bodyPr/>
        <a:lstStyle/>
        <a:p>
          <a:endParaRPr lang="ru-RU"/>
        </a:p>
      </dgm:t>
    </dgm:pt>
    <dgm:pt modelId="{6E179086-6F7B-4A28-9598-A88A1D8B9A54}" type="sibTrans" cxnId="{BEE48767-469E-45E4-8BAA-7F13F7BBF67F}">
      <dgm:prSet/>
      <dgm:spPr/>
      <dgm:t>
        <a:bodyPr/>
        <a:lstStyle/>
        <a:p>
          <a:endParaRPr lang="ru-RU"/>
        </a:p>
      </dgm:t>
    </dgm:pt>
    <dgm:pt modelId="{2EEEC42F-A1A5-4985-B427-EA299988AAE1}" type="pres">
      <dgm:prSet presAssocID="{E69832F8-044E-4181-BE85-066A648FD40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EDA07F-7D40-4F7B-A05D-1E24E7702764}" type="pres">
      <dgm:prSet presAssocID="{E69832F8-044E-4181-BE85-066A648FD407}" presName="wedge1" presStyleLbl="node1" presStyleIdx="0" presStyleCnt="3"/>
      <dgm:spPr/>
      <dgm:t>
        <a:bodyPr/>
        <a:lstStyle/>
        <a:p>
          <a:endParaRPr lang="ru-RU"/>
        </a:p>
      </dgm:t>
    </dgm:pt>
    <dgm:pt modelId="{5E25FE20-CC79-43C9-A784-11BDE6C3FA29}" type="pres">
      <dgm:prSet presAssocID="{E69832F8-044E-4181-BE85-066A648FD407}" presName="dummy1a" presStyleCnt="0"/>
      <dgm:spPr/>
    </dgm:pt>
    <dgm:pt modelId="{0A5C75A3-8CAE-4DCB-89CF-09157D53DC62}" type="pres">
      <dgm:prSet presAssocID="{E69832F8-044E-4181-BE85-066A648FD407}" presName="dummy1b" presStyleCnt="0"/>
      <dgm:spPr/>
    </dgm:pt>
    <dgm:pt modelId="{E1BE9B6E-065F-4584-A6B5-B71BC93129E6}" type="pres">
      <dgm:prSet presAssocID="{E69832F8-044E-4181-BE85-066A648FD40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16909B-9A66-4C32-BBBF-B203CE52CF31}" type="pres">
      <dgm:prSet presAssocID="{E69832F8-044E-4181-BE85-066A648FD407}" presName="wedge2" presStyleLbl="node1" presStyleIdx="1" presStyleCnt="3"/>
      <dgm:spPr/>
      <dgm:t>
        <a:bodyPr/>
        <a:lstStyle/>
        <a:p>
          <a:endParaRPr lang="ru-RU"/>
        </a:p>
      </dgm:t>
    </dgm:pt>
    <dgm:pt modelId="{F2BC5135-60E5-44D8-BF15-89255FCCB379}" type="pres">
      <dgm:prSet presAssocID="{E69832F8-044E-4181-BE85-066A648FD407}" presName="dummy2a" presStyleCnt="0"/>
      <dgm:spPr/>
    </dgm:pt>
    <dgm:pt modelId="{29770C64-5537-4A24-A9D2-4BBAF46ECDC1}" type="pres">
      <dgm:prSet presAssocID="{E69832F8-044E-4181-BE85-066A648FD407}" presName="dummy2b" presStyleCnt="0"/>
      <dgm:spPr/>
    </dgm:pt>
    <dgm:pt modelId="{B9851C30-5559-46A3-808B-DAAAE87CD0D5}" type="pres">
      <dgm:prSet presAssocID="{E69832F8-044E-4181-BE85-066A648FD40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31C62-DE88-4E50-9F0B-6E8C59E95513}" type="pres">
      <dgm:prSet presAssocID="{E69832F8-044E-4181-BE85-066A648FD407}" presName="wedge3" presStyleLbl="node1" presStyleIdx="2" presStyleCnt="3" custScaleX="93235"/>
      <dgm:spPr/>
      <dgm:t>
        <a:bodyPr/>
        <a:lstStyle/>
        <a:p>
          <a:endParaRPr lang="ru-RU"/>
        </a:p>
      </dgm:t>
    </dgm:pt>
    <dgm:pt modelId="{68CB4B49-79A9-4859-B0A6-8E35D00D6EBE}" type="pres">
      <dgm:prSet presAssocID="{E69832F8-044E-4181-BE85-066A648FD407}" presName="dummy3a" presStyleCnt="0"/>
      <dgm:spPr/>
    </dgm:pt>
    <dgm:pt modelId="{32C5CA15-266B-4E94-92F8-D9168B0CEE1F}" type="pres">
      <dgm:prSet presAssocID="{E69832F8-044E-4181-BE85-066A648FD407}" presName="dummy3b" presStyleCnt="0"/>
      <dgm:spPr/>
    </dgm:pt>
    <dgm:pt modelId="{F210A664-0640-48AB-B4ED-06367CB924BD}" type="pres">
      <dgm:prSet presAssocID="{E69832F8-044E-4181-BE85-066A648FD40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F4FE8-2591-43D7-A7F7-050A96D8FF49}" type="pres">
      <dgm:prSet presAssocID="{405D36BF-75D9-4801-AACD-5F67A25DA093}" presName="arrowWedge1" presStyleLbl="fgSibTrans2D1" presStyleIdx="0" presStyleCnt="3"/>
      <dgm:spPr/>
    </dgm:pt>
    <dgm:pt modelId="{7D883F8E-A7AB-4B06-9AAE-36CB2270F8B5}" type="pres">
      <dgm:prSet presAssocID="{1B3BC25F-0FF4-411D-B5EC-BB79857A05A3}" presName="arrowWedge2" presStyleLbl="fgSibTrans2D1" presStyleIdx="1" presStyleCnt="3"/>
      <dgm:spPr/>
    </dgm:pt>
    <dgm:pt modelId="{0FBBDE19-B1D8-42E1-9B9A-E98CE4A3DE46}" type="pres">
      <dgm:prSet presAssocID="{6E179086-6F7B-4A28-9598-A88A1D8B9A54}" presName="arrowWedge3" presStyleLbl="fgSibTrans2D1" presStyleIdx="2" presStyleCnt="3"/>
      <dgm:spPr/>
    </dgm:pt>
  </dgm:ptLst>
  <dgm:cxnLst>
    <dgm:cxn modelId="{67863665-44CD-4312-B2C5-85CC5A5A85DD}" type="presOf" srcId="{D968DC4B-BD73-4A24-AD1D-EE3AD71AF0C7}" destId="{FF16909B-9A66-4C32-BBBF-B203CE52CF31}" srcOrd="0" destOrd="0" presId="urn:microsoft.com/office/officeart/2005/8/layout/cycle8"/>
    <dgm:cxn modelId="{3B9B03D7-ECF7-42B8-ABB0-3387390D6C95}" type="presOf" srcId="{1BAE7F5F-45F5-4761-8E94-76C58E9EC320}" destId="{AEEDA07F-7D40-4F7B-A05D-1E24E7702764}" srcOrd="0" destOrd="0" presId="urn:microsoft.com/office/officeart/2005/8/layout/cycle8"/>
    <dgm:cxn modelId="{77BDA397-54A0-49D6-9B88-3C35D02BB19F}" type="presOf" srcId="{E870CD5C-B5A3-4B27-B5EF-CB3053F585E7}" destId="{F210A664-0640-48AB-B4ED-06367CB924BD}" srcOrd="1" destOrd="0" presId="urn:microsoft.com/office/officeart/2005/8/layout/cycle8"/>
    <dgm:cxn modelId="{F9F9C9AB-B652-4729-9596-634F2C5E87C2}" type="presOf" srcId="{D968DC4B-BD73-4A24-AD1D-EE3AD71AF0C7}" destId="{B9851C30-5559-46A3-808B-DAAAE87CD0D5}" srcOrd="1" destOrd="0" presId="urn:microsoft.com/office/officeart/2005/8/layout/cycle8"/>
    <dgm:cxn modelId="{C6410211-1FAD-468D-89A0-EABA043B3676}" type="presOf" srcId="{E870CD5C-B5A3-4B27-B5EF-CB3053F585E7}" destId="{00531C62-DE88-4E50-9F0B-6E8C59E95513}" srcOrd="0" destOrd="0" presId="urn:microsoft.com/office/officeart/2005/8/layout/cycle8"/>
    <dgm:cxn modelId="{1D439445-36D1-4FFB-A176-324D1D31ECEC}" type="presOf" srcId="{1BAE7F5F-45F5-4761-8E94-76C58E9EC320}" destId="{E1BE9B6E-065F-4584-A6B5-B71BC93129E6}" srcOrd="1" destOrd="0" presId="urn:microsoft.com/office/officeart/2005/8/layout/cycle8"/>
    <dgm:cxn modelId="{3225ADEC-AB25-456C-AC2E-80A966B75ECE}" srcId="{E69832F8-044E-4181-BE85-066A648FD407}" destId="{1BAE7F5F-45F5-4761-8E94-76C58E9EC320}" srcOrd="0" destOrd="0" parTransId="{DFA62E1F-CD98-4A55-916F-A639B9C6238A}" sibTransId="{405D36BF-75D9-4801-AACD-5F67A25DA093}"/>
    <dgm:cxn modelId="{A0354ADC-3F39-4300-94EC-EF16BE089441}" type="presOf" srcId="{E69832F8-044E-4181-BE85-066A648FD407}" destId="{2EEEC42F-A1A5-4985-B427-EA299988AAE1}" srcOrd="0" destOrd="0" presId="urn:microsoft.com/office/officeart/2005/8/layout/cycle8"/>
    <dgm:cxn modelId="{E394CAF6-BBCA-4D67-B037-181445DBDF69}" srcId="{E69832F8-044E-4181-BE85-066A648FD407}" destId="{D968DC4B-BD73-4A24-AD1D-EE3AD71AF0C7}" srcOrd="1" destOrd="0" parTransId="{810EA58F-767B-45F4-B10C-5F018A0EB4C0}" sibTransId="{1B3BC25F-0FF4-411D-B5EC-BB79857A05A3}"/>
    <dgm:cxn modelId="{BEE48767-469E-45E4-8BAA-7F13F7BBF67F}" srcId="{E69832F8-044E-4181-BE85-066A648FD407}" destId="{E870CD5C-B5A3-4B27-B5EF-CB3053F585E7}" srcOrd="2" destOrd="0" parTransId="{1EE51DFB-8318-4B97-8A41-9EA742EFE69C}" sibTransId="{6E179086-6F7B-4A28-9598-A88A1D8B9A54}"/>
    <dgm:cxn modelId="{DFED38FB-989D-4018-A911-52631E709D2B}" type="presParOf" srcId="{2EEEC42F-A1A5-4985-B427-EA299988AAE1}" destId="{AEEDA07F-7D40-4F7B-A05D-1E24E7702764}" srcOrd="0" destOrd="0" presId="urn:microsoft.com/office/officeart/2005/8/layout/cycle8"/>
    <dgm:cxn modelId="{2ED0DC0D-BE41-4D7B-88C3-CFFBA083917F}" type="presParOf" srcId="{2EEEC42F-A1A5-4985-B427-EA299988AAE1}" destId="{5E25FE20-CC79-43C9-A784-11BDE6C3FA29}" srcOrd="1" destOrd="0" presId="urn:microsoft.com/office/officeart/2005/8/layout/cycle8"/>
    <dgm:cxn modelId="{03DABCDB-64B0-4619-A03F-5CF4BBE7AF33}" type="presParOf" srcId="{2EEEC42F-A1A5-4985-B427-EA299988AAE1}" destId="{0A5C75A3-8CAE-4DCB-89CF-09157D53DC62}" srcOrd="2" destOrd="0" presId="urn:microsoft.com/office/officeart/2005/8/layout/cycle8"/>
    <dgm:cxn modelId="{84594077-B1DD-4EDF-ABF0-0B74DB14D3FA}" type="presParOf" srcId="{2EEEC42F-A1A5-4985-B427-EA299988AAE1}" destId="{E1BE9B6E-065F-4584-A6B5-B71BC93129E6}" srcOrd="3" destOrd="0" presId="urn:microsoft.com/office/officeart/2005/8/layout/cycle8"/>
    <dgm:cxn modelId="{63F69ECA-5F5C-4BB5-899E-D69C166FD8FC}" type="presParOf" srcId="{2EEEC42F-A1A5-4985-B427-EA299988AAE1}" destId="{FF16909B-9A66-4C32-BBBF-B203CE52CF31}" srcOrd="4" destOrd="0" presId="urn:microsoft.com/office/officeart/2005/8/layout/cycle8"/>
    <dgm:cxn modelId="{6DF27909-FC6D-45EA-A8BB-7BC60769A9ED}" type="presParOf" srcId="{2EEEC42F-A1A5-4985-B427-EA299988AAE1}" destId="{F2BC5135-60E5-44D8-BF15-89255FCCB379}" srcOrd="5" destOrd="0" presId="urn:microsoft.com/office/officeart/2005/8/layout/cycle8"/>
    <dgm:cxn modelId="{FBE6F62B-8A13-419D-A333-646F2F59AD4F}" type="presParOf" srcId="{2EEEC42F-A1A5-4985-B427-EA299988AAE1}" destId="{29770C64-5537-4A24-A9D2-4BBAF46ECDC1}" srcOrd="6" destOrd="0" presId="urn:microsoft.com/office/officeart/2005/8/layout/cycle8"/>
    <dgm:cxn modelId="{991DBF9D-54AF-40E3-AB2F-3298AF451D42}" type="presParOf" srcId="{2EEEC42F-A1A5-4985-B427-EA299988AAE1}" destId="{B9851C30-5559-46A3-808B-DAAAE87CD0D5}" srcOrd="7" destOrd="0" presId="urn:microsoft.com/office/officeart/2005/8/layout/cycle8"/>
    <dgm:cxn modelId="{8DF69377-80AA-4797-B74F-38367FB42D31}" type="presParOf" srcId="{2EEEC42F-A1A5-4985-B427-EA299988AAE1}" destId="{00531C62-DE88-4E50-9F0B-6E8C59E95513}" srcOrd="8" destOrd="0" presId="urn:microsoft.com/office/officeart/2005/8/layout/cycle8"/>
    <dgm:cxn modelId="{51F79432-57C5-4011-A56F-DB25172DE4FD}" type="presParOf" srcId="{2EEEC42F-A1A5-4985-B427-EA299988AAE1}" destId="{68CB4B49-79A9-4859-B0A6-8E35D00D6EBE}" srcOrd="9" destOrd="0" presId="urn:microsoft.com/office/officeart/2005/8/layout/cycle8"/>
    <dgm:cxn modelId="{A3526989-06DD-43B4-9D56-981313FE5AB4}" type="presParOf" srcId="{2EEEC42F-A1A5-4985-B427-EA299988AAE1}" destId="{32C5CA15-266B-4E94-92F8-D9168B0CEE1F}" srcOrd="10" destOrd="0" presId="urn:microsoft.com/office/officeart/2005/8/layout/cycle8"/>
    <dgm:cxn modelId="{DB1C75DF-AE26-4E78-B503-44BA4E4698E2}" type="presParOf" srcId="{2EEEC42F-A1A5-4985-B427-EA299988AAE1}" destId="{F210A664-0640-48AB-B4ED-06367CB924BD}" srcOrd="11" destOrd="0" presId="urn:microsoft.com/office/officeart/2005/8/layout/cycle8"/>
    <dgm:cxn modelId="{9F965F41-FABD-439B-BF5E-F6339ABCA43A}" type="presParOf" srcId="{2EEEC42F-A1A5-4985-B427-EA299988AAE1}" destId="{FB6F4FE8-2591-43D7-A7F7-050A96D8FF49}" srcOrd="12" destOrd="0" presId="urn:microsoft.com/office/officeart/2005/8/layout/cycle8"/>
    <dgm:cxn modelId="{95547879-5607-47B8-A979-8CC5D4731541}" type="presParOf" srcId="{2EEEC42F-A1A5-4985-B427-EA299988AAE1}" destId="{7D883F8E-A7AB-4B06-9AAE-36CB2270F8B5}" srcOrd="13" destOrd="0" presId="urn:microsoft.com/office/officeart/2005/8/layout/cycle8"/>
    <dgm:cxn modelId="{C6103088-D9A5-43E6-8D6C-3EF67056AAAB}" type="presParOf" srcId="{2EEEC42F-A1A5-4985-B427-EA299988AAE1}" destId="{0FBBDE19-B1D8-42E1-9B9A-E98CE4A3DE46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B4C0AD-1C92-4D12-912A-A8B166E3A0C1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593A2AE-6269-4D0D-81AF-F365C5BC05B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dirty="0" smtClean="0">
            <a:latin typeface="Arial" pitchFamily="34" charset="0"/>
            <a:cs typeface="Arial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Arial" pitchFamily="34" charset="0"/>
              <a:cs typeface="Arial" pitchFamily="34" charset="0"/>
            </a:rPr>
            <a:t>выявить сильные и слабые сторон в своей работе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 smtClean="0">
            <a:latin typeface="Arial" pitchFamily="34" charset="0"/>
            <a:cs typeface="Arial" pitchFamily="34" charset="0"/>
          </a:endParaRPr>
        </a:p>
      </dgm:t>
    </dgm:pt>
    <dgm:pt modelId="{B6E7CCA3-B2E0-48EC-B632-97F109C5D5CF}" type="parTrans" cxnId="{E14D66FC-B92C-4E63-98BF-0C7388586F24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07B15DFD-3C42-47DD-AC14-0C81761B7E80}" type="sibTrans" cxnId="{E14D66FC-B92C-4E63-98BF-0C7388586F24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E9FDD588-9A55-4E47-9948-46EC4A8822AE}">
      <dgm:prSet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изменить профессиональную позицию каждого сотрудника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5C4FA7FE-0C73-4FF0-AF3E-542ACE426F21}" type="parTrans" cxnId="{F1E15457-D1B5-44D1-9914-5030C522DA77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E80E2E6B-85F0-412E-BD74-E61087367262}" type="sibTrans" cxnId="{F1E15457-D1B5-44D1-9914-5030C522DA77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B638D11D-05E4-4D1B-9CD2-9256F0993B6E}">
      <dgm:prSet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повысить качество образовательных услуг, оказываемых детям и их семьям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D8AD13A3-11CE-4AC5-849C-740EB41635A9}" type="parTrans" cxnId="{B7ACE375-2700-4ECB-A26A-EFAE493010D5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E411C800-A628-4BD1-94E5-460ABD201158}" type="sibTrans" cxnId="{B7ACE375-2700-4ECB-A26A-EFAE493010D5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C84B5E36-7C2D-41EB-A96D-2FD3C9A8E35E}" type="pres">
      <dgm:prSet presAssocID="{1FB4C0AD-1C92-4D12-912A-A8B166E3A0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4CB653-DB87-4815-8F1A-3847D23EAD8A}" type="pres">
      <dgm:prSet presAssocID="{E593A2AE-6269-4D0D-81AF-F365C5BC05B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161D0-7200-44DF-A3B3-C0DE20189BEB}" type="pres">
      <dgm:prSet presAssocID="{07B15DFD-3C42-47DD-AC14-0C81761B7E80}" presName="spacer" presStyleCnt="0"/>
      <dgm:spPr/>
    </dgm:pt>
    <dgm:pt modelId="{B0BF60D9-4745-4A7C-8385-5F457B3FB9EE}" type="pres">
      <dgm:prSet presAssocID="{E9FDD588-9A55-4E47-9948-46EC4A8822A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936BE-75BC-49AE-AB34-AAED1642F2D6}" type="pres">
      <dgm:prSet presAssocID="{E80E2E6B-85F0-412E-BD74-E61087367262}" presName="spacer" presStyleCnt="0"/>
      <dgm:spPr/>
    </dgm:pt>
    <dgm:pt modelId="{DFA64134-C73A-4983-815C-0F9AFDBE479E}" type="pres">
      <dgm:prSet presAssocID="{B638D11D-05E4-4D1B-9CD2-9256F0993B6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041821-1815-4D25-8CD0-13204F3927AA}" type="presOf" srcId="{E9FDD588-9A55-4E47-9948-46EC4A8822AE}" destId="{B0BF60D9-4745-4A7C-8385-5F457B3FB9EE}" srcOrd="0" destOrd="0" presId="urn:microsoft.com/office/officeart/2005/8/layout/vList2"/>
    <dgm:cxn modelId="{F1E15457-D1B5-44D1-9914-5030C522DA77}" srcId="{1FB4C0AD-1C92-4D12-912A-A8B166E3A0C1}" destId="{E9FDD588-9A55-4E47-9948-46EC4A8822AE}" srcOrd="1" destOrd="0" parTransId="{5C4FA7FE-0C73-4FF0-AF3E-542ACE426F21}" sibTransId="{E80E2E6B-85F0-412E-BD74-E61087367262}"/>
    <dgm:cxn modelId="{E14D66FC-B92C-4E63-98BF-0C7388586F24}" srcId="{1FB4C0AD-1C92-4D12-912A-A8B166E3A0C1}" destId="{E593A2AE-6269-4D0D-81AF-F365C5BC05B4}" srcOrd="0" destOrd="0" parTransId="{B6E7CCA3-B2E0-48EC-B632-97F109C5D5CF}" sibTransId="{07B15DFD-3C42-47DD-AC14-0C81761B7E80}"/>
    <dgm:cxn modelId="{CA6BF9E6-189D-4BE4-802E-B01270E55F03}" type="presOf" srcId="{E593A2AE-6269-4D0D-81AF-F365C5BC05B4}" destId="{954CB653-DB87-4815-8F1A-3847D23EAD8A}" srcOrd="0" destOrd="0" presId="urn:microsoft.com/office/officeart/2005/8/layout/vList2"/>
    <dgm:cxn modelId="{8403AD70-A039-4F21-AA5F-B9316AC0628E}" type="presOf" srcId="{1FB4C0AD-1C92-4D12-912A-A8B166E3A0C1}" destId="{C84B5E36-7C2D-41EB-A96D-2FD3C9A8E35E}" srcOrd="0" destOrd="0" presId="urn:microsoft.com/office/officeart/2005/8/layout/vList2"/>
    <dgm:cxn modelId="{B7ACE375-2700-4ECB-A26A-EFAE493010D5}" srcId="{1FB4C0AD-1C92-4D12-912A-A8B166E3A0C1}" destId="{B638D11D-05E4-4D1B-9CD2-9256F0993B6E}" srcOrd="2" destOrd="0" parTransId="{D8AD13A3-11CE-4AC5-849C-740EB41635A9}" sibTransId="{E411C800-A628-4BD1-94E5-460ABD201158}"/>
    <dgm:cxn modelId="{AE003FBD-42F7-421B-ADF0-939341B92290}" type="presOf" srcId="{B638D11D-05E4-4D1B-9CD2-9256F0993B6E}" destId="{DFA64134-C73A-4983-815C-0F9AFDBE479E}" srcOrd="0" destOrd="0" presId="urn:microsoft.com/office/officeart/2005/8/layout/vList2"/>
    <dgm:cxn modelId="{09DAAC51-6DBB-4E7E-A6E6-B282E9B0E4BA}" type="presParOf" srcId="{C84B5E36-7C2D-41EB-A96D-2FD3C9A8E35E}" destId="{954CB653-DB87-4815-8F1A-3847D23EAD8A}" srcOrd="0" destOrd="0" presId="urn:microsoft.com/office/officeart/2005/8/layout/vList2"/>
    <dgm:cxn modelId="{3AC8E71B-46C5-4171-B54D-3076943E4D4F}" type="presParOf" srcId="{C84B5E36-7C2D-41EB-A96D-2FD3C9A8E35E}" destId="{99B161D0-7200-44DF-A3B3-C0DE20189BEB}" srcOrd="1" destOrd="0" presId="urn:microsoft.com/office/officeart/2005/8/layout/vList2"/>
    <dgm:cxn modelId="{4896C894-11C5-4B24-B31F-B7A8D6F9990F}" type="presParOf" srcId="{C84B5E36-7C2D-41EB-A96D-2FD3C9A8E35E}" destId="{B0BF60D9-4745-4A7C-8385-5F457B3FB9EE}" srcOrd="2" destOrd="0" presId="urn:microsoft.com/office/officeart/2005/8/layout/vList2"/>
    <dgm:cxn modelId="{1BA81BBF-0330-4719-BDCE-E3A7DD577208}" type="presParOf" srcId="{C84B5E36-7C2D-41EB-A96D-2FD3C9A8E35E}" destId="{B08936BE-75BC-49AE-AB34-AAED1642F2D6}" srcOrd="3" destOrd="0" presId="urn:microsoft.com/office/officeart/2005/8/layout/vList2"/>
    <dgm:cxn modelId="{8E4166A7-CCC0-427E-9453-36E82F72B808}" type="presParOf" srcId="{C84B5E36-7C2D-41EB-A96D-2FD3C9A8E35E}" destId="{DFA64134-C73A-4983-815C-0F9AFDBE479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DA07F-7D40-4F7B-A05D-1E24E7702764}">
      <dsp:nvSpPr>
        <dsp:cNvPr id="0" name=""/>
        <dsp:cNvSpPr/>
      </dsp:nvSpPr>
      <dsp:spPr>
        <a:xfrm>
          <a:off x="1643452" y="325042"/>
          <a:ext cx="4200554" cy="4200554"/>
        </a:xfrm>
        <a:prstGeom prst="pie">
          <a:avLst>
            <a:gd name="adj1" fmla="val 16200000"/>
            <a:gd name="adj2" fmla="val 180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4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Педагоги</a:t>
          </a:r>
          <a:r>
            <a:rPr lang="ru-RU" sz="1000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000" kern="1200" dirty="0">
            <a:latin typeface="Arial" pitchFamily="34" charset="0"/>
            <a:cs typeface="Arial" pitchFamily="34" charset="0"/>
          </a:endParaRPr>
        </a:p>
      </dsp:txBody>
      <dsp:txXfrm>
        <a:off x="3857244" y="1215160"/>
        <a:ext cx="1500198" cy="1250165"/>
      </dsp:txXfrm>
    </dsp:sp>
    <dsp:sp modelId="{FF16909B-9A66-4C32-BBBF-B203CE52CF31}">
      <dsp:nvSpPr>
        <dsp:cNvPr id="0" name=""/>
        <dsp:cNvSpPr/>
      </dsp:nvSpPr>
      <dsp:spPr>
        <a:xfrm>
          <a:off x="1556941" y="475062"/>
          <a:ext cx="4200554" cy="4200554"/>
        </a:xfrm>
        <a:prstGeom prst="pie">
          <a:avLst>
            <a:gd name="adj1" fmla="val 1800000"/>
            <a:gd name="adj2" fmla="val 900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10211518"/>
                <a:satOff val="-11993"/>
                <a:lumOff val="4608"/>
                <a:alphaOff val="0"/>
                <a:tint val="30000"/>
                <a:satMod val="300000"/>
              </a:schemeClr>
              <a:schemeClr val="accent4">
                <a:hueOff val="10211518"/>
                <a:satOff val="-11993"/>
                <a:lumOff val="4608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Родители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2557073" y="3200422"/>
        <a:ext cx="2250297" cy="1100145"/>
      </dsp:txXfrm>
    </dsp:sp>
    <dsp:sp modelId="{00531C62-DE88-4E50-9F0B-6E8C59E95513}">
      <dsp:nvSpPr>
        <dsp:cNvPr id="0" name=""/>
        <dsp:cNvSpPr/>
      </dsp:nvSpPr>
      <dsp:spPr>
        <a:xfrm>
          <a:off x="1612513" y="325042"/>
          <a:ext cx="3916386" cy="4200554"/>
        </a:xfrm>
        <a:prstGeom prst="pie">
          <a:avLst>
            <a:gd name="adj1" fmla="val 9000000"/>
            <a:gd name="adj2" fmla="val 1620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20423036"/>
                <a:satOff val="-23986"/>
                <a:lumOff val="9216"/>
                <a:alphaOff val="0"/>
                <a:tint val="30000"/>
                <a:satMod val="300000"/>
              </a:schemeClr>
              <a:schemeClr val="accent4">
                <a:hueOff val="20423036"/>
                <a:satOff val="-23986"/>
                <a:lumOff val="9216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Администрация</a:t>
          </a:r>
          <a:endParaRPr lang="ru-RU" sz="19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ДОУ </a:t>
          </a:r>
          <a:endParaRPr lang="ru-RU" sz="1600" kern="1200" dirty="0"/>
        </a:p>
      </dsp:txBody>
      <dsp:txXfrm>
        <a:off x="2066161" y="1215160"/>
        <a:ext cx="1398709" cy="1250165"/>
      </dsp:txXfrm>
    </dsp:sp>
    <dsp:sp modelId="{FB6F4FE8-2591-43D7-A7F7-050A96D8FF49}">
      <dsp:nvSpPr>
        <dsp:cNvPr id="0" name=""/>
        <dsp:cNvSpPr/>
      </dsp:nvSpPr>
      <dsp:spPr>
        <a:xfrm>
          <a:off x="1383764" y="65008"/>
          <a:ext cx="4720623" cy="472062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4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D883F8E-A7AB-4B06-9AAE-36CB2270F8B5}">
      <dsp:nvSpPr>
        <dsp:cNvPr id="0" name=""/>
        <dsp:cNvSpPr/>
      </dsp:nvSpPr>
      <dsp:spPr>
        <a:xfrm>
          <a:off x="1296906" y="214762"/>
          <a:ext cx="4720623" cy="472062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10211518"/>
                <a:satOff val="-11993"/>
                <a:lumOff val="4608"/>
                <a:alphaOff val="0"/>
                <a:tint val="30000"/>
                <a:satMod val="300000"/>
              </a:schemeClr>
              <a:schemeClr val="accent4">
                <a:hueOff val="10211518"/>
                <a:satOff val="-11993"/>
                <a:lumOff val="4608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FBBDE19-B1D8-42E1-9B9A-E98CE4A3DE46}">
      <dsp:nvSpPr>
        <dsp:cNvPr id="0" name=""/>
        <dsp:cNvSpPr/>
      </dsp:nvSpPr>
      <dsp:spPr>
        <a:xfrm>
          <a:off x="1211183" y="65008"/>
          <a:ext cx="4720623" cy="472062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20423036"/>
                <a:satOff val="-23986"/>
                <a:lumOff val="9216"/>
                <a:alphaOff val="0"/>
                <a:tint val="30000"/>
                <a:satMod val="300000"/>
              </a:schemeClr>
              <a:schemeClr val="accent4">
                <a:hueOff val="20423036"/>
                <a:satOff val="-23986"/>
                <a:lumOff val="9216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CB653-DB87-4815-8F1A-3847D23EAD8A}">
      <dsp:nvSpPr>
        <dsp:cNvPr id="0" name=""/>
        <dsp:cNvSpPr/>
      </dsp:nvSpPr>
      <dsp:spPr>
        <a:xfrm>
          <a:off x="0" y="281098"/>
          <a:ext cx="8358246" cy="133087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4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kern="1200" dirty="0" smtClean="0">
            <a:latin typeface="Arial" pitchFamily="34" charset="0"/>
            <a:cs typeface="Arial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выявить сильные и слабые сторон в своей работе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Arial" pitchFamily="34" charset="0"/>
            <a:cs typeface="Arial" pitchFamily="34" charset="0"/>
          </a:endParaRPr>
        </a:p>
      </dsp:txBody>
      <dsp:txXfrm>
        <a:off x="64968" y="346066"/>
        <a:ext cx="8228310" cy="1200939"/>
      </dsp:txXfrm>
    </dsp:sp>
    <dsp:sp modelId="{B0BF60D9-4745-4A7C-8385-5F457B3FB9EE}">
      <dsp:nvSpPr>
        <dsp:cNvPr id="0" name=""/>
        <dsp:cNvSpPr/>
      </dsp:nvSpPr>
      <dsp:spPr>
        <a:xfrm>
          <a:off x="0" y="1799173"/>
          <a:ext cx="8358246" cy="133087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10211518"/>
                <a:satOff val="-11993"/>
                <a:lumOff val="4608"/>
                <a:alphaOff val="0"/>
                <a:tint val="30000"/>
                <a:satMod val="300000"/>
              </a:schemeClr>
              <a:schemeClr val="accent4">
                <a:hueOff val="10211518"/>
                <a:satOff val="-11993"/>
                <a:lumOff val="4608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изменить профессиональную позицию каждого сотрудника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64968" y="1864141"/>
        <a:ext cx="8228310" cy="1200939"/>
      </dsp:txXfrm>
    </dsp:sp>
    <dsp:sp modelId="{DFA64134-C73A-4983-815C-0F9AFDBE479E}">
      <dsp:nvSpPr>
        <dsp:cNvPr id="0" name=""/>
        <dsp:cNvSpPr/>
      </dsp:nvSpPr>
      <dsp:spPr>
        <a:xfrm>
          <a:off x="0" y="3317248"/>
          <a:ext cx="8358246" cy="133087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20423036"/>
                <a:satOff val="-23986"/>
                <a:lumOff val="9216"/>
                <a:alphaOff val="0"/>
                <a:tint val="30000"/>
                <a:satMod val="300000"/>
              </a:schemeClr>
              <a:schemeClr val="accent4">
                <a:hueOff val="20423036"/>
                <a:satOff val="-23986"/>
                <a:lumOff val="9216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повысить качество образовательных услуг, оказываемых детям и их семьям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64968" y="3382216"/>
        <a:ext cx="8228310" cy="1200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A20A5-F9FC-4B18-9A5F-67931F955CD8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7A8D3-F9BB-48CF-8347-EA0E35C6A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9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7A8D3-F9BB-48CF-8347-EA0E35C6AF1C}" type="slidenum">
              <a:rPr lang="ru-RU" smtClean="0"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7C27C8-B641-46DB-8F52-A67A02720F64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6A652F-B973-4496-8D5A-7CDB9570B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95566" y="4572008"/>
            <a:ext cx="6348434" cy="16002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Подготовила: Никитина Ю.Н.</a:t>
            </a:r>
          </a:p>
          <a:p>
            <a:pPr algn="r"/>
            <a:r>
              <a:rPr lang="ru-RU" sz="2000" dirty="0" smtClean="0"/>
              <a:t>  заместитель заведующего по воспитательно-образовательной работе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/>
              <a:t>САМООЦЕНКА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КАЧЕСТВА ДОШКОЛЬНОГО ОБРАЗОВАНИЯ</a:t>
            </a:r>
            <a:br>
              <a:rPr lang="ru-RU" sz="3100" b="1" dirty="0" smtClean="0"/>
            </a:br>
            <a:r>
              <a:rPr lang="ru-RU" sz="3100" b="1" dirty="0" smtClean="0"/>
              <a:t>В МБДОУ ЦРР </a:t>
            </a:r>
            <a:r>
              <a:rPr lang="ru-RU" sz="3100" b="1" dirty="0" err="1" smtClean="0"/>
              <a:t>д</a:t>
            </a:r>
            <a:r>
              <a:rPr lang="ru-RU" sz="3100" b="1" dirty="0" smtClean="0"/>
              <a:t>/с «РЯБИНУШКА»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428992" y="6072206"/>
            <a:ext cx="2205030" cy="52863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Август 2017г.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572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Пакет документов разработанный для проведения общественно- профессиональной оценки качества дошкольного образования (от 15.06.2015г.)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358114" cy="188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Процедура оценки качества </a:t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дошкольного образования 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Структурированное наблюдение (основная процедура)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Анкетирование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Анализ документов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ИНСТРУМЕНТ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501122" cy="45720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Показатели и индикаторы оценки деятельности педагогов по созданию психолого-педагогических условий развития детей; </a:t>
            </a:r>
          </a:p>
          <a:p>
            <a:pPr algn="just"/>
            <a:r>
              <a:rPr lang="ru-RU" dirty="0" smtClean="0"/>
              <a:t>Анкеты родительской удовлетворенности и образовательных запросов семьи;</a:t>
            </a:r>
          </a:p>
          <a:p>
            <a:pPr algn="just"/>
            <a:r>
              <a:rPr lang="ru-RU" dirty="0" smtClean="0"/>
              <a:t>Анкеты для педагогов.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14366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Для процедуры наблюдения в группах и для анализа документации разработаны специальные бланки – листы оценивания </a:t>
            </a:r>
          </a:p>
          <a:p>
            <a:pPr algn="just">
              <a:buNone/>
            </a:pP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Показатели и индикаторы показателей определяют направления самоанализа, которые соответствуют требованиям Федерального государственного образовательного стандарта дошкольного образования к условиям реализации Программы в ДОО в пяти образовательных областях.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Показатели самоанализа по образовательной области распределены по разделам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Специальный раздел содержит показатели и индикаторы оценки развивающей предметно-пространственной среды </a:t>
            </a:r>
          </a:p>
          <a:p>
            <a:pPr algn="ct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всего 14 направлений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772400" cy="5715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Показатель без индикаторов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500174"/>
          <a:ext cx="8572558" cy="3714776"/>
        </p:xfrm>
        <a:graphic>
          <a:graphicData uri="http://schemas.openxmlformats.org/drawingml/2006/table">
            <a:tbl>
              <a:tblPr/>
              <a:tblGrid>
                <a:gridCol w="741623"/>
                <a:gridCol w="644890"/>
                <a:gridCol w="1773448"/>
                <a:gridCol w="967335"/>
                <a:gridCol w="1128557"/>
                <a:gridCol w="1451003"/>
                <a:gridCol w="1128557"/>
                <a:gridCol w="737145"/>
              </a:tblGrid>
              <a:tr h="1393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ahoma"/>
                          <a:ea typeface="Times New Roman"/>
                          <a:cs typeface="Times New Roman"/>
                        </a:rPr>
                        <a:t>№ показателя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ahoma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ahoma"/>
                          <a:ea typeface="Times New Roman"/>
                          <a:cs typeface="Times New Roman"/>
                        </a:rPr>
                        <a:t>индикатора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и индикаторы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Показатель /индикатор подтверждается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Показатель /индикатор скорее подтверждается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Показатель /индикатор скорее не подтверждается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Показатель /индикатор не подтверждается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Среднее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Дети постоянно находятся в поле внимания взрослого, который при необходимости включается в игру и другие виды деятельности (значение по показателю)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1000108"/>
            <a:ext cx="10715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ример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Показатель с индикаторами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3" y="1285861"/>
          <a:ext cx="8715435" cy="5286410"/>
        </p:xfrm>
        <a:graphic>
          <a:graphicData uri="http://schemas.openxmlformats.org/drawingml/2006/table">
            <a:tbl>
              <a:tblPr/>
              <a:tblGrid>
                <a:gridCol w="706660"/>
                <a:gridCol w="507785"/>
                <a:gridCol w="4143404"/>
                <a:gridCol w="1142274"/>
                <a:gridCol w="553828"/>
                <a:gridCol w="553828"/>
                <a:gridCol w="553828"/>
                <a:gridCol w="553828"/>
              </a:tblGrid>
              <a:tr h="2080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 показателя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индикатора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Показатели и индикаторы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 /индикатор подтверждается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 /индикатор скорее подтверждается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 /индикатор скорее не подтверждается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 /индикатор не подтверждается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Среднее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Сотрудники создают и поддерживают доброжелательную атмосферу в группе(среднее значение по индикаторам)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8/5 = 1.6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Общаются с детьми дружелюбно, уважительно, вежливо.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Поддерживают доброжелательные отношения между детьми (предотвращают конфликтные ситуации, собственным примером демонстрируют положительное отношение ко всем детям).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Сотрудники не ограничивают естественный шум в группе (подвижные игры, смех, свободный разговор и пр.).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Голос взрослого не доминирует над голосами детей.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Взрослые не прибегают к физическому наказанию или другим негативным дисциплинарным методам, которые обижают, пугают или унижают детей.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4759" marR="14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Анкета для родителей №1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071546"/>
          <a:ext cx="8572561" cy="5500725"/>
        </p:xfrm>
        <a:graphic>
          <a:graphicData uri="http://schemas.openxmlformats.org/drawingml/2006/table">
            <a:tbl>
              <a:tblPr/>
              <a:tblGrid>
                <a:gridCol w="414551"/>
                <a:gridCol w="2865385"/>
                <a:gridCol w="1043616"/>
                <a:gridCol w="894528"/>
                <a:gridCol w="1192704"/>
                <a:gridCol w="1043616"/>
                <a:gridCol w="1118161"/>
              </a:tblGrid>
              <a:tr h="36816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i="1" dirty="0">
                          <a:latin typeface="Times New Roman"/>
                          <a:ea typeface="Times New Roman"/>
                          <a:cs typeface="Times New Roman"/>
                        </a:rPr>
                        <a:t>Пожалуйста, отметьте Ваш выбор: 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  <a:cs typeface="Times New Roman"/>
                        </a:rPr>
                        <a:t>Полностью согласен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  <a:cs typeface="Times New Roman"/>
                        </a:rPr>
                        <a:t>Скорее согласен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  <a:cs typeface="Times New Roman"/>
                        </a:rPr>
                        <a:t>Скорее не согласен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  <a:cs typeface="Times New Roman"/>
                        </a:rPr>
                        <a:t>Полностью не согласен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  <a:cs typeface="Times New Roman"/>
                        </a:rPr>
                        <a:t>Затрудняюсь ответить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6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Моему ребенку нравится ходить в детский сад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6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Работа воспитателей и сотрудников детского сада достаточна, чтобы мой ребенок хорошо развивался и был благополучен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детском саду учитывают интересы и точку зрения моего ребенка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Мой ребенок хорошо ухожен, за ним хороший присмотр в детском саду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Я знаю, что мой ребенок в безопасности в детском саду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Меня устраивает управление детским садом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42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Меня устраивает материально-техническое обеспечение детского сада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Меня устраивает питание в детском саду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Меня устраивает подготовка к школе, осуществляемая в детском саду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Сотрудники детского сада учитывают мнение родителей в своей работе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823" marR="3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C:\Users\ЦРР Рябинушка\Desktop\прол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333805" cy="6572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Анализ анкет показал, что родители удовлетворены: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материально-техническим </a:t>
            </a:r>
            <a:r>
              <a:rPr lang="ru-RU" dirty="0" smtClean="0"/>
              <a:t>обеспечением</a:t>
            </a:r>
          </a:p>
          <a:p>
            <a:r>
              <a:rPr lang="ru-RU" dirty="0"/>
              <a:t>б</a:t>
            </a:r>
            <a:r>
              <a:rPr lang="ru-RU" dirty="0" smtClean="0"/>
              <a:t>езопасностью </a:t>
            </a:r>
            <a:r>
              <a:rPr lang="ru-RU" dirty="0" smtClean="0"/>
              <a:t>ребенка в ДОУ и уходом за ним</a:t>
            </a:r>
          </a:p>
          <a:p>
            <a:r>
              <a:rPr lang="ru-RU" dirty="0" smtClean="0"/>
              <a:t>заботой </a:t>
            </a:r>
            <a:r>
              <a:rPr lang="ru-RU" dirty="0" smtClean="0"/>
              <a:t>о развитии ребенка</a:t>
            </a:r>
          </a:p>
          <a:p>
            <a:r>
              <a:rPr lang="ru-RU" dirty="0" smtClean="0"/>
              <a:t>вовлеченностью семей в </a:t>
            </a:r>
            <a:r>
              <a:rPr lang="ru-RU" dirty="0" smtClean="0"/>
              <a:t>деятельность ДОУ </a:t>
            </a:r>
          </a:p>
          <a:p>
            <a:r>
              <a:rPr lang="ru-RU" dirty="0" smtClean="0"/>
              <a:t>управлением </a:t>
            </a:r>
            <a:r>
              <a:rPr lang="ru-RU" dirty="0" smtClean="0"/>
              <a:t>ДОУ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C:\Users\ЦРР Рябинушка\Desktop\прр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3065" cy="6367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071546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</a:rPr>
              <a:t>Федеральный Закон «Об образовании в Российской Федерации» от 29 декабря 2012 г.  № 273-ФЗ  (ст.2)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714488"/>
            <a:ext cx="8272466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КАЧЕСТВО ОБРАЗОВАНИЯ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комплексная характеристика  образовательной деятельности и подготовки обучающегося, выражающая степень их соответствия федеральным государственным образовательным стандартам,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программ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Этапы проведения самоанализа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643998" cy="4572000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этап.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Ознакомление сотрудников и родителей с целями самоанализа.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этап.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Сбор информации о работе дошкольной организации.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i="1" dirty="0" smtClean="0"/>
              <a:t>III</a:t>
            </a:r>
            <a:r>
              <a:rPr lang="ru-RU" b="1" i="1" dirty="0" smtClean="0"/>
              <a:t> этап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Разработка плана и проведение необходимых улучшений в деятельности ДОУ. 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Полученные результаты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14348" y="1571612"/>
          <a:ext cx="764386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57158" y="1357298"/>
          <a:ext cx="8429684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48678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Полученные результаты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Образовательная область «Познавательное развитие» (разделы)</a:t>
            </a:r>
            <a:endParaRPr lang="ru-RU" sz="27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8572560" cy="592935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Раздел «Развитие мышления, элементарных математических представлений»  наиболее низкие результаты по показателям: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Педагоги развивают у детей  пространственные представления: учат определять взаимное расположение предметов («верх-низ», «над под», «рядом», «справа», «слева» и др.); ориентироваться в пространстве (по словесной инструкции,  плану, схемам и пр.);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(1.4 балла)</a:t>
            </a:r>
          </a:p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Педагоги создают условия для развития у детей представлений о времени и способах его измерения (знакомят с основными временными интервалами: минута, час, день, неделя, месяц, год; временными соотношениями: вчера, сегодня, завтра, раньше, позже; рассказывают об определении времени по часам и календарю).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(1, 6 балла)</a:t>
            </a: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800" dirty="0" smtClean="0"/>
          </a:p>
          <a:p>
            <a:pPr algn="just"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Определение «точек роста» ДОУ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501122" cy="3910026"/>
          </a:xfrm>
        </p:spPr>
        <p:txBody>
          <a:bodyPr/>
          <a:lstStyle/>
          <a:p>
            <a:pPr algn="just"/>
            <a:r>
              <a:rPr lang="ru-RU" dirty="0" smtClean="0"/>
              <a:t>Вычленение проблемы (низкое количество баллов по показателям)</a:t>
            </a:r>
          </a:p>
          <a:p>
            <a:pPr algn="just"/>
            <a:r>
              <a:rPr lang="ru-RU" dirty="0" smtClean="0"/>
              <a:t>Обсуждение плана действий (работа с кадрами, родительской общественностью)</a:t>
            </a:r>
          </a:p>
          <a:p>
            <a:pPr algn="just"/>
            <a:r>
              <a:rPr lang="ru-RU" dirty="0" smtClean="0"/>
              <a:t>Принятие  управленческих решений </a:t>
            </a:r>
          </a:p>
          <a:p>
            <a:pPr algn="just"/>
            <a:r>
              <a:rPr lang="ru-RU" dirty="0" smtClean="0"/>
              <a:t>Разработка перспективных планов, корректировка имеющихся программ, локальных актов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000240"/>
            <a:ext cx="7772400" cy="22540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Таким образом, система оценки качества дошкольного образования: 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 </a:t>
            </a:r>
            <a:br>
              <a:rPr lang="ru-RU" sz="3200" dirty="0" smtClean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505303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сфокусирована на  экспертизе психолого-педагогических условий реализации основной общеобразовательной программы в дошкольной организации, определенных ФГОС ДО; 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учитывает образовательные предпочтения и удовлетворенность дошкольным образованием со стороны семьи ребенка;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исключает использование оценки индивидуального развития ребенка в контексте оценки работы дошкольной организации;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исключает унификацию и поддерживает вариативность программ, форм и методов дошкольного образования; - работает на открытость дошкольных организаций, поворачивала их лицом к ребенку и семье;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включает как оценку педагогами ДОО собственной работы, так и  независимую профессиональную и общественную экспертизу условий образовательной деятельности в  дошкольной организации;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использует инструменты, оценивающие условия реализации программы в организации и доступные как для самоанализа, так и для внешней экспертизы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Два направления оценки качества образования в ДОО: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572000"/>
          </a:xfrm>
        </p:spPr>
        <p:txBody>
          <a:bodyPr/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Самоанализ (внутренняя оценка) 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Работа экспертной комиссии (внешняя независимая оценка качества)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429684" cy="7032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ЗАКОН «ОБ ОБРАЗОВАНИИ В РФ»,  273-ФЗ, ГЛ.3 СТ.28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9001156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Компетенция, права, обязанности и ответственность образовательной организации: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п.13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Проведение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самообследования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обеспечение функционирования внутренней системы оценки качества образования;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572560" cy="471490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Система оценки качества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дошкольного образования на уровне ДОО должна обеспечивать участие всех заинтересованных субъектов, и в то же время выполнять свою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основную задачу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обеспечивать развитие системы дошкольного образования в соответствии с принципами и требованиями Федерального государственного стандарта дошкольного образования.  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Самоанализ - это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286808" cy="4572000"/>
          </a:xfrm>
        </p:spPr>
        <p:txBody>
          <a:bodyPr/>
          <a:lstStyle/>
          <a:p>
            <a:pPr algn="just"/>
            <a:r>
              <a:rPr lang="ru-RU" dirty="0" smtClean="0"/>
              <a:t>рефлексия сотрудниками дошкольной организации собственной деятельности;</a:t>
            </a:r>
          </a:p>
          <a:p>
            <a:pPr algn="just"/>
            <a:r>
              <a:rPr lang="ru-RU" dirty="0" smtClean="0"/>
              <a:t>первоначальный и всесторонний анализ собственной работы проводят сами сотрудники ДОО.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Участники самоанализа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85786" y="1500174"/>
          <a:ext cx="740094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Задачи самоанализа в ДОУ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500174"/>
          <a:ext cx="8358246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ОЦЕНКА КАЧЕСТВА  ДОШКОЛЬНОГО ОБРАЗОВАНИЯ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401080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ФГОС ДО предполагает оценку качества по условиям (то, что можно контролировать);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Под условиями понимается создание образовательной среды развития ребенка (психолого-педагогические, кадровые условия, предметно-пространственная среда); 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В центре – психолого-педагогические условия, включая развивающее взаимодействие в системе «взрослый – дети».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1084</Words>
  <Application>Microsoft Office PowerPoint</Application>
  <PresentationFormat>Экран (4:3)</PresentationFormat>
  <Paragraphs>155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Справедливость</vt:lpstr>
      <vt:lpstr>  САМООЦЕНКА КАЧЕСТВА ДОШКОЛЬНОГО ОБРАЗОВАНИЯ В МБДОУ ЦРР д/с «РЯБИНУШКА»  </vt:lpstr>
      <vt:lpstr>Федеральный Закон «Об образовании в Российской Федерации» от 29 декабря 2012 г.  № 273-ФЗ  (ст.2)  </vt:lpstr>
      <vt:lpstr>Два направления оценки качества образования в ДОО:</vt:lpstr>
      <vt:lpstr>ЗАКОН «ОБ ОБРАЗОВАНИИ В РФ»,  273-ФЗ, ГЛ.3 СТ.28 </vt:lpstr>
      <vt:lpstr>Презентация PowerPoint</vt:lpstr>
      <vt:lpstr>Самоанализ - это</vt:lpstr>
      <vt:lpstr>Участники самоанализа</vt:lpstr>
      <vt:lpstr>Задачи самоанализа в ДОУ</vt:lpstr>
      <vt:lpstr>ОЦЕНКА КАЧЕСТВА  ДОШКОЛЬНОГО ОБРАЗОВАНИЯ </vt:lpstr>
      <vt:lpstr>Презентация PowerPoint</vt:lpstr>
      <vt:lpstr>Процедура оценки качества  дошкольного образования </vt:lpstr>
      <vt:lpstr>ИНСТРУМЕНТ</vt:lpstr>
      <vt:lpstr>Презентация PowerPoint</vt:lpstr>
      <vt:lpstr>Показатель без индикаторов</vt:lpstr>
      <vt:lpstr>Показатель с индикаторами</vt:lpstr>
      <vt:lpstr>Анкета для родителей №1</vt:lpstr>
      <vt:lpstr>Презентация PowerPoint</vt:lpstr>
      <vt:lpstr>Анализ анкет показал, что родители удовлетворены:</vt:lpstr>
      <vt:lpstr>Презентация PowerPoint</vt:lpstr>
      <vt:lpstr>Этапы проведения самоанализа</vt:lpstr>
      <vt:lpstr>Полученные результаты</vt:lpstr>
      <vt:lpstr>Полученные результаты Образовательная область «Познавательное развитие» (разделы)</vt:lpstr>
      <vt:lpstr>Презентация PowerPoint</vt:lpstr>
      <vt:lpstr>Определение «точек роста» ДОУ</vt:lpstr>
      <vt:lpstr>Таким образом, система оценки качества дошкольного образования: 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САМООЦЕНКА КАЧЕСТВА ДОШКОЛЬНОГО ОБРАЗОВАНИЯ В МБДОУ ЦРР д/с «РЯБИНУШКА»</dc:title>
  <dc:creator>ЦРР Рябинушка</dc:creator>
  <cp:lastModifiedBy>КДО-5</cp:lastModifiedBy>
  <cp:revision>45</cp:revision>
  <dcterms:created xsi:type="dcterms:W3CDTF">2017-08-16T07:03:44Z</dcterms:created>
  <dcterms:modified xsi:type="dcterms:W3CDTF">2017-08-17T08:05:36Z</dcterms:modified>
</cp:coreProperties>
</file>