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5"/>
  </p:notesMasterIdLst>
  <p:sldIdLst>
    <p:sldId id="316" r:id="rId2"/>
    <p:sldId id="394" r:id="rId3"/>
    <p:sldId id="395" r:id="rId4"/>
    <p:sldId id="396" r:id="rId5"/>
    <p:sldId id="391" r:id="rId6"/>
    <p:sldId id="403" r:id="rId7"/>
    <p:sldId id="354" r:id="rId8"/>
    <p:sldId id="355" r:id="rId9"/>
    <p:sldId id="356" r:id="rId10"/>
    <p:sldId id="363" r:id="rId11"/>
    <p:sldId id="365" r:id="rId12"/>
    <p:sldId id="379" r:id="rId13"/>
    <p:sldId id="397" r:id="rId14"/>
    <p:sldId id="398" r:id="rId15"/>
    <p:sldId id="400" r:id="rId16"/>
    <p:sldId id="401" r:id="rId17"/>
    <p:sldId id="370" r:id="rId18"/>
    <p:sldId id="309" r:id="rId19"/>
    <p:sldId id="288" r:id="rId20"/>
    <p:sldId id="371" r:id="rId21"/>
    <p:sldId id="351" r:id="rId22"/>
    <p:sldId id="404" r:id="rId23"/>
    <p:sldId id="287" r:id="rId24"/>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3A21"/>
    <a:srgbClr val="ACC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autoAdjust="0"/>
    <p:restoredTop sz="90409" autoAdjust="0"/>
  </p:normalViewPr>
  <p:slideViewPr>
    <p:cSldViewPr>
      <p:cViewPr>
        <p:scale>
          <a:sx n="70" d="100"/>
          <a:sy n="70" d="100"/>
        </p:scale>
        <p:origin x="-876" y="36"/>
      </p:cViewPr>
      <p:guideLst>
        <p:guide orient="horz" pos="2160"/>
        <p:guide pos="2880"/>
      </p:guideLst>
    </p:cSldViewPr>
  </p:slideViewPr>
  <p:outlineViewPr>
    <p:cViewPr>
      <p:scale>
        <a:sx n="33" d="100"/>
        <a:sy n="33" d="100"/>
      </p:scale>
      <p:origin x="48" y="677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cs typeface="Arial" panose="020B0604020202020204" pitchFamily="34" charset="0"/>
              </a:defRPr>
            </a:lvl1pPr>
          </a:lstStyle>
          <a:p>
            <a:pPr>
              <a:defRPr/>
            </a:pPr>
            <a:fld id="{F41554E3-102E-4439-A501-28F071325FFF}" type="datetimeFigureOut">
              <a:rPr lang="ru-RU"/>
              <a:pPr>
                <a:defRPr/>
              </a:pPr>
              <a:t>17.08.2017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cs typeface="Arial" charset="0"/>
              </a:defRPr>
            </a:lvl1pPr>
          </a:lstStyle>
          <a:p>
            <a:pPr>
              <a:defRPr/>
            </a:pPr>
            <a:fld id="{E72093C7-B532-4ACB-87CE-9044E7EE8B7B}" type="slidenum">
              <a:rPr lang="ru-RU" altLang="ru-RU"/>
              <a:pPr>
                <a:defRPr/>
              </a:pPr>
              <a:t>‹#›</a:t>
            </a:fld>
            <a:endParaRPr lang="ru-RU" altLang="ru-RU"/>
          </a:p>
        </p:txBody>
      </p:sp>
    </p:spTree>
    <p:extLst>
      <p:ext uri="{BB962C8B-B14F-4D97-AF65-F5344CB8AC3E}">
        <p14:creationId xmlns:p14="http://schemas.microsoft.com/office/powerpoint/2010/main" val="2969382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Arial" charset="0"/>
        <a:cs typeface="Arial" panose="020B0604020202020204" pitchFamily="34" charset="0"/>
      </a:defRPr>
    </a:lvl1pPr>
    <a:lvl2pPr marL="457200" algn="l" rtl="0" eaLnBrk="0" fontAlgn="base" hangingPunct="0">
      <a:spcBef>
        <a:spcPct val="30000"/>
      </a:spcBef>
      <a:spcAft>
        <a:spcPct val="0"/>
      </a:spcAft>
      <a:defRPr kumimoji="1" sz="1200" kern="1200">
        <a:solidFill>
          <a:schemeClr val="tx1"/>
        </a:solidFill>
        <a:latin typeface="+mn-lt"/>
        <a:ea typeface="Arial" charset="0"/>
        <a:cs typeface="Arial" panose="020B0604020202020204" pitchFamily="34" charset="0"/>
      </a:defRPr>
    </a:lvl2pPr>
    <a:lvl3pPr marL="914400" algn="l" rtl="0" eaLnBrk="0" fontAlgn="base" hangingPunct="0">
      <a:spcBef>
        <a:spcPct val="30000"/>
      </a:spcBef>
      <a:spcAft>
        <a:spcPct val="0"/>
      </a:spcAft>
      <a:defRPr kumimoji="1" sz="1200" kern="1200">
        <a:solidFill>
          <a:schemeClr val="tx1"/>
        </a:solidFill>
        <a:latin typeface="+mn-lt"/>
        <a:ea typeface="Arial" charset="0"/>
        <a:cs typeface="Arial" panose="020B0604020202020204" pitchFamily="34" charset="0"/>
      </a:defRPr>
    </a:lvl3pPr>
    <a:lvl4pPr marL="1371600" algn="l" rtl="0" eaLnBrk="0" fontAlgn="base" hangingPunct="0">
      <a:spcBef>
        <a:spcPct val="30000"/>
      </a:spcBef>
      <a:spcAft>
        <a:spcPct val="0"/>
      </a:spcAft>
      <a:defRPr kumimoji="1" sz="1200" kern="1200">
        <a:solidFill>
          <a:schemeClr val="tx1"/>
        </a:solidFill>
        <a:latin typeface="+mn-lt"/>
        <a:ea typeface="Arial" charset="0"/>
        <a:cs typeface="Arial" panose="020B0604020202020204" pitchFamily="34" charset="0"/>
      </a:defRPr>
    </a:lvl4pPr>
    <a:lvl5pPr marL="1828800" algn="l" rtl="0" eaLnBrk="0" fontAlgn="base" hangingPunct="0">
      <a:spcBef>
        <a:spcPct val="30000"/>
      </a:spcBef>
      <a:spcAft>
        <a:spcPct val="0"/>
      </a:spcAft>
      <a:defRPr kumimoji="1" sz="1200" kern="1200">
        <a:solidFill>
          <a:schemeClr val="tx1"/>
        </a:solidFill>
        <a:latin typeface="+mn-lt"/>
        <a:ea typeface="Arial" charset="0"/>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cs typeface="Arial" charset="0"/>
              </a:rPr>
              <a:t>В образовании чаще всего оцениваются результаты, НО для ДО это запрещено.</a:t>
            </a:r>
          </a:p>
          <a:p>
            <a:r>
              <a:rPr lang="ru-RU" altLang="ru-RU" smtClean="0">
                <a:cs typeface="Arial" charset="0"/>
              </a:rPr>
              <a:t>Мнения заинтересованных сторон – субъективно (у родителей нет четких представлений о качестве ДО, педагоги внутри системы, поэтому необъективны)</a:t>
            </a:r>
          </a:p>
          <a:p>
            <a:r>
              <a:rPr lang="ru-RU" altLang="ru-RU" smtClean="0">
                <a:cs typeface="Arial" charset="0"/>
              </a:rPr>
              <a:t>Общемировая тенденция в дошкольном образовании – оценка условий, причем и формальных показателей, отраженных в документации, и реальных, представленных в среде</a:t>
            </a:r>
          </a:p>
        </p:txBody>
      </p:sp>
      <p:sp>
        <p:nvSpPr>
          <p:cNvPr id="573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CF79878-BA8E-4DBD-AB93-EF37ECF10CEB}" type="slidenum">
              <a:rPr lang="ru-RU" altLang="ru-RU" smtClean="0">
                <a:latin typeface="Calibri" pitchFamily="34" charset="0"/>
              </a:rPr>
              <a:pPr/>
              <a:t>4</a:t>
            </a:fld>
            <a:endParaRPr lang="ru-RU" altLang="ru-RU"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kumimoji="0" lang="ru-RU" altLang="ru-RU" smtClean="0">
                <a:cs typeface="Arial" charset="0"/>
              </a:rPr>
              <a:t>Почему был выбран именно этот инструмент, несмотря на трудоемкость. </a:t>
            </a:r>
          </a:p>
          <a:p>
            <a:pPr>
              <a:spcBef>
                <a:spcPct val="0"/>
              </a:spcBef>
            </a:pPr>
            <a:r>
              <a:rPr kumimoji="0" lang="ru-RU" altLang="ru-RU" smtClean="0">
                <a:cs typeface="Arial" charset="0"/>
              </a:rPr>
              <a:t>Недостатки анализа основных образовательных программ и другой документации, мнений родителей и сайтов организаций – все это дает формальное или субъективное представление, которое может отличаться от реального. Нужен инструмент оценки реальной реализации ФГОС ДО. При этом оценивать результаты детского развития нельзя, согласно ФГОС ДО. Следовательно, остается вариант оценки образовательной среды. Плюсы: это дает представление о том, в какой среде находится ребенок сейчас, и дает возможность ее совершенствовать, пока ребенок находится в этой среде, т.е. с перспективой его развития.</a:t>
            </a:r>
          </a:p>
          <a:p>
            <a:pPr>
              <a:spcBef>
                <a:spcPct val="0"/>
              </a:spcBef>
            </a:pPr>
            <a:r>
              <a:rPr kumimoji="0" lang="ru-RU" altLang="ru-RU" smtClean="0">
                <a:cs typeface="Arial" charset="0"/>
              </a:rPr>
              <a:t>Этот инструмент требует серьезной подготовки.</a:t>
            </a:r>
          </a:p>
        </p:txBody>
      </p:sp>
      <p:sp>
        <p:nvSpPr>
          <p:cNvPr id="5939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CA392557-7DC3-46E2-B6DE-1D0D5F33BE78}" type="slidenum">
              <a:rPr lang="ru-RU" altLang="ru-RU" smtClean="0">
                <a:latin typeface="Calibri" pitchFamily="34" charset="0"/>
              </a:rPr>
              <a:pPr/>
              <a:t>17</a:t>
            </a:fld>
            <a:endParaRPr lang="ru-RU" altLang="ru-RU"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cs typeface="Arial" charset="0"/>
              </a:rPr>
              <a:t>Плюсы шкал (без упоминания авторства)</a:t>
            </a:r>
          </a:p>
        </p:txBody>
      </p:sp>
      <p:sp>
        <p:nvSpPr>
          <p:cNvPr id="6349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354FEF0-CB77-41AF-8B54-558CBA926EAD}" type="slidenum">
              <a:rPr lang="ru-RU" altLang="ru-RU" smtClean="0">
                <a:latin typeface="Calibri" pitchFamily="34" charset="0"/>
              </a:rPr>
              <a:pPr/>
              <a:t>19</a:t>
            </a:fld>
            <a:endParaRPr lang="ru-RU" altLang="ru-RU"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kumimoji="0" lang="ru-RU" altLang="ru-RU" smtClean="0">
              <a:cs typeface="Arial" charset="0"/>
            </a:endParaRPr>
          </a:p>
        </p:txBody>
      </p:sp>
      <p:sp>
        <p:nvSpPr>
          <p:cNvPr id="6451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4B8AF88A-E12E-4BBE-A02E-3126AC5CD7A8}" type="slidenum">
              <a:rPr lang="ru-RU" altLang="ru-RU" smtClean="0">
                <a:latin typeface="Calibri" pitchFamily="34" charset="0"/>
              </a:rPr>
              <a:pPr/>
              <a:t>20</a:t>
            </a:fld>
            <a:endParaRPr lang="ru-RU" altLang="ru-RU"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4" name="Прямоугольник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Прямоугольник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Прямоугольник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Название 7"/>
          <p:cNvSpPr>
            <a:spLocks noGrp="1"/>
          </p:cNvSpPr>
          <p:nvPr>
            <p:ph type="ctrTitle"/>
          </p:nvPr>
        </p:nvSpPr>
        <p:spPr>
          <a:xfrm>
            <a:off x="2362200" y="4038600"/>
            <a:ext cx="6477000" cy="1828800"/>
          </a:xfrm>
        </p:spPr>
        <p:txBody>
          <a:bodyPr anchor="b"/>
          <a:lstStyle>
            <a:lvl1pPr>
              <a:defRPr cap="all" baseline="0"/>
            </a:lvl1pPr>
          </a:lstStyle>
          <a:p>
            <a:r>
              <a:rPr lang="ru-RU"/>
              <a:t>Образец заголовка</a:t>
            </a:r>
            <a:endParaRPr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7" name="Дата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2B97291C-8236-4BBD-851A-4EDDA3F7562F}" type="datetimeFigureOut">
              <a:rPr lang="ru-RU"/>
              <a:pPr>
                <a:defRPr/>
              </a:pPr>
              <a:t>17.08.2017</a:t>
            </a:fld>
            <a:endParaRPr lang="ru-RU"/>
          </a:p>
        </p:txBody>
      </p:sp>
      <p:sp>
        <p:nvSpPr>
          <p:cNvPr id="10" name="Нижний колонтитул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ru-RU"/>
          </a:p>
        </p:txBody>
      </p:sp>
      <p:sp>
        <p:nvSpPr>
          <p:cNvPr id="11"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C14DB258-5D5E-4E73-AACA-49C3541EEC41}" type="slidenum">
              <a:rPr lang="ru-RU" altLang="ru-RU"/>
              <a:pPr>
                <a:defRPr/>
              </a:pPr>
              <a:t>‹#›</a:t>
            </a:fld>
            <a:endParaRPr lang="ru-RU" altLang="ru-RU"/>
          </a:p>
        </p:txBody>
      </p:sp>
    </p:spTree>
    <p:extLst>
      <p:ext uri="{BB962C8B-B14F-4D97-AF65-F5344CB8AC3E}">
        <p14:creationId xmlns:p14="http://schemas.microsoft.com/office/powerpoint/2010/main" val="176578585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E2EAF807-B322-420B-9AC2-3305C47BC163}" type="datetimeFigureOut">
              <a:rPr lang="ru-RU"/>
              <a:pPr>
                <a:defRPr/>
              </a:pPr>
              <a:t>17.08.2017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7F80D09E-5165-40AA-96FE-48D024C6EE02}" type="slidenum">
              <a:rPr lang="ru-RU" altLang="ru-RU"/>
              <a:pPr>
                <a:defRPr/>
              </a:pPr>
              <a:t>‹#›</a:t>
            </a:fld>
            <a:endParaRPr lang="ru-RU" altLang="ru-RU"/>
          </a:p>
        </p:txBody>
      </p:sp>
    </p:spTree>
    <p:extLst>
      <p:ext uri="{BB962C8B-B14F-4D97-AF65-F5344CB8AC3E}">
        <p14:creationId xmlns:p14="http://schemas.microsoft.com/office/powerpoint/2010/main" val="3415985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 загол. и текст">
    <p:spTree>
      <p:nvGrpSpPr>
        <p:cNvPr id="1" name=""/>
        <p:cNvGrpSpPr/>
        <p:nvPr/>
      </p:nvGrpSpPr>
      <p:grpSpPr>
        <a:xfrm>
          <a:off x="0" y="0"/>
          <a:ext cx="0" cy="0"/>
          <a:chOff x="0" y="0"/>
          <a:chExt cx="0" cy="0"/>
        </a:xfrm>
      </p:grpSpPr>
      <p:sp>
        <p:nvSpPr>
          <p:cNvPr id="4" name="Прямоугольник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Прямоугольник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Прямоугольник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Вертикальный заголовок 1"/>
          <p:cNvSpPr>
            <a:spLocks noGrp="1"/>
          </p:cNvSpPr>
          <p:nvPr>
            <p:ph type="title" orient="vert"/>
          </p:nvPr>
        </p:nvSpPr>
        <p:spPr>
          <a:xfrm>
            <a:off x="6553200" y="609600"/>
            <a:ext cx="2057400" cy="5516563"/>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3"/>
          <p:cNvSpPr>
            <a:spLocks noGrp="1"/>
          </p:cNvSpPr>
          <p:nvPr>
            <p:ph type="dt" sz="half" idx="10"/>
          </p:nvPr>
        </p:nvSpPr>
        <p:spPr>
          <a:xfrm>
            <a:off x="6553200" y="6248400"/>
            <a:ext cx="2209800" cy="365125"/>
          </a:xfrm>
        </p:spPr>
        <p:txBody>
          <a:bodyPr/>
          <a:lstStyle>
            <a:lvl1pPr>
              <a:defRPr/>
            </a:lvl1pPr>
          </a:lstStyle>
          <a:p>
            <a:pPr>
              <a:defRPr/>
            </a:pPr>
            <a:fld id="{B5735996-4932-4250-AC1F-7C289E5DE423}" type="datetimeFigureOut">
              <a:rPr lang="ru-RU"/>
              <a:pPr>
                <a:defRPr/>
              </a:pPr>
              <a:t>17.08.2017</a:t>
            </a:fld>
            <a:endParaRPr lang="ru-RU"/>
          </a:p>
        </p:txBody>
      </p:sp>
      <p:sp>
        <p:nvSpPr>
          <p:cNvPr id="8" name="Нижний колонтитул 4"/>
          <p:cNvSpPr>
            <a:spLocks noGrp="1"/>
          </p:cNvSpPr>
          <p:nvPr>
            <p:ph type="ftr" sz="quarter" idx="11"/>
          </p:nvPr>
        </p:nvSpPr>
        <p:spPr>
          <a:xfrm>
            <a:off x="457200" y="6248400"/>
            <a:ext cx="5573713" cy="365125"/>
          </a:xfrm>
        </p:spPr>
        <p:txBody>
          <a:bodyPr/>
          <a:lstStyle>
            <a:lvl1pPr>
              <a:defRPr/>
            </a:lvl1pPr>
          </a:lstStyle>
          <a:p>
            <a:pPr>
              <a:defRPr/>
            </a:pPr>
            <a:endParaRPr lang="ru-RU"/>
          </a:p>
        </p:txBody>
      </p:sp>
      <p:sp>
        <p:nvSpPr>
          <p:cNvPr id="9" name="Номер слайда 5"/>
          <p:cNvSpPr>
            <a:spLocks noGrp="1"/>
          </p:cNvSpPr>
          <p:nvPr>
            <p:ph type="sldNum" sz="quarter" idx="12"/>
          </p:nvPr>
        </p:nvSpPr>
        <p:spPr>
          <a:xfrm rot="5400000">
            <a:off x="5989638" y="144462"/>
            <a:ext cx="533400" cy="244475"/>
          </a:xfrm>
        </p:spPr>
        <p:txBody>
          <a:bodyPr/>
          <a:lstStyle>
            <a:lvl1pPr>
              <a:defRPr/>
            </a:lvl1pPr>
          </a:lstStyle>
          <a:p>
            <a:pPr>
              <a:defRPr/>
            </a:pPr>
            <a:fld id="{A592FB5A-60C9-41AE-90F6-1D50A2ADEA63}" type="slidenum">
              <a:rPr lang="ru-RU" altLang="ru-RU"/>
              <a:pPr>
                <a:defRPr/>
              </a:pPr>
              <a:t>‹#›</a:t>
            </a:fld>
            <a:endParaRPr lang="ru-RU" altLang="ru-RU"/>
          </a:p>
        </p:txBody>
      </p:sp>
    </p:spTree>
    <p:extLst>
      <p:ext uri="{BB962C8B-B14F-4D97-AF65-F5344CB8AC3E}">
        <p14:creationId xmlns:p14="http://schemas.microsoft.com/office/powerpoint/2010/main" val="81339042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12648" y="228600"/>
            <a:ext cx="8153400" cy="990600"/>
          </a:xfrm>
        </p:spPr>
        <p:txBody>
          <a:bodyPr/>
          <a:lstStyle/>
          <a:p>
            <a:r>
              <a:rPr lang="ru-RU"/>
              <a:t>Образец заголовка</a:t>
            </a:r>
            <a:endParaRPr lang="en-US"/>
          </a:p>
        </p:txBody>
      </p:sp>
      <p:sp>
        <p:nvSpPr>
          <p:cNvPr id="8" name="Содержимое 7"/>
          <p:cNvSpPr>
            <a:spLocks noGrp="1"/>
          </p:cNvSpPr>
          <p:nvPr>
            <p:ph sz="quarter" idx="1"/>
          </p:nvPr>
        </p:nvSpPr>
        <p:spPr>
          <a:xfrm>
            <a:off x="612648" y="1600200"/>
            <a:ext cx="8153400" cy="4495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F9DC8A25-C377-43BB-A8AC-1012C59B7EAB}" type="datetimeFigureOut">
              <a:rPr lang="ru-RU"/>
              <a:pPr>
                <a:defRPr/>
              </a:pPr>
              <a:t>17.08.2017</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D03F020B-3A72-4A6B-BE61-841FBCA89285}" type="slidenum">
              <a:rPr lang="ru-RU" altLang="ru-RU"/>
              <a:pPr>
                <a:defRPr/>
              </a:pPr>
              <a:t>‹#›</a:t>
            </a:fld>
            <a:endParaRPr lang="ru-RU" altLang="ru-RU"/>
          </a:p>
        </p:txBody>
      </p:sp>
    </p:spTree>
    <p:extLst>
      <p:ext uri="{BB962C8B-B14F-4D97-AF65-F5344CB8AC3E}">
        <p14:creationId xmlns:p14="http://schemas.microsoft.com/office/powerpoint/2010/main" val="4287362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Прямоугольник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Прямоугольник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Текст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2" name="Название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ru-RU"/>
              <a:t>Образец заголовка</a:t>
            </a:r>
            <a:endParaRPr lang="en-US"/>
          </a:p>
        </p:txBody>
      </p:sp>
      <p:sp>
        <p:nvSpPr>
          <p:cNvPr id="7" name="Дата 11"/>
          <p:cNvSpPr>
            <a:spLocks noGrp="1"/>
          </p:cNvSpPr>
          <p:nvPr>
            <p:ph type="dt" sz="half" idx="10"/>
          </p:nvPr>
        </p:nvSpPr>
        <p:spPr/>
        <p:txBody>
          <a:bodyPr/>
          <a:lstStyle>
            <a:lvl1pPr>
              <a:defRPr/>
            </a:lvl1pPr>
          </a:lstStyle>
          <a:p>
            <a:pPr>
              <a:defRPr/>
            </a:pPr>
            <a:fld id="{AE36686B-2890-4632-A5B5-B255FE22D7BE}" type="datetimeFigureOut">
              <a:rPr lang="ru-RU"/>
              <a:pPr>
                <a:defRPr/>
              </a:pPr>
              <a:t>17.08.2017</a:t>
            </a:fld>
            <a:endParaRPr lang="ru-RU"/>
          </a:p>
        </p:txBody>
      </p:sp>
      <p:sp>
        <p:nvSpPr>
          <p:cNvPr id="8" name="Номер слайда 12"/>
          <p:cNvSpPr>
            <a:spLocks noGrp="1"/>
          </p:cNvSpPr>
          <p:nvPr>
            <p:ph type="sldNum" sz="quarter" idx="11"/>
          </p:nvPr>
        </p:nvSpPr>
        <p:spPr>
          <a:xfrm>
            <a:off x="0" y="1752600"/>
            <a:ext cx="1295400" cy="701675"/>
          </a:xfrm>
        </p:spPr>
        <p:txBody>
          <a:bodyPr>
            <a:noAutofit/>
          </a:bodyPr>
          <a:lstStyle>
            <a:lvl1pPr>
              <a:defRPr sz="2400"/>
            </a:lvl1pPr>
          </a:lstStyle>
          <a:p>
            <a:pPr>
              <a:defRPr/>
            </a:pPr>
            <a:fld id="{358CE21E-F1A9-448D-8544-A77FFC6ADCD1}" type="slidenum">
              <a:rPr lang="ru-RU" altLang="ru-RU"/>
              <a:pPr>
                <a:defRPr/>
              </a:pPr>
              <a:t>‹#›</a:t>
            </a:fld>
            <a:endParaRPr lang="ru-RU" altLang="ru-RU"/>
          </a:p>
        </p:txBody>
      </p:sp>
      <p:sp>
        <p:nvSpPr>
          <p:cNvPr id="9" name="Нижний колонтитул 13"/>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282669116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a:t>Образец заголовка</a:t>
            </a:r>
            <a:endParaRPr lang="en-US"/>
          </a:p>
        </p:txBody>
      </p:sp>
      <p:sp>
        <p:nvSpPr>
          <p:cNvPr id="9" name="Содержимое 8"/>
          <p:cNvSpPr>
            <a:spLocks noGrp="1"/>
          </p:cNvSpPr>
          <p:nvPr>
            <p:ph sz="quarter" idx="1"/>
          </p:nvPr>
        </p:nvSpPr>
        <p:spPr>
          <a:xfrm>
            <a:off x="609600" y="1589567"/>
            <a:ext cx="3886200" cy="4572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Содержимое 10"/>
          <p:cNvSpPr>
            <a:spLocks noGrp="1"/>
          </p:cNvSpPr>
          <p:nvPr>
            <p:ph sz="quarter" idx="2"/>
          </p:nvPr>
        </p:nvSpPr>
        <p:spPr>
          <a:xfrm>
            <a:off x="4844901" y="1589567"/>
            <a:ext cx="3886200" cy="4572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7"/>
          <p:cNvSpPr>
            <a:spLocks noGrp="1"/>
          </p:cNvSpPr>
          <p:nvPr>
            <p:ph type="dt" sz="half" idx="10"/>
          </p:nvPr>
        </p:nvSpPr>
        <p:spPr/>
        <p:txBody>
          <a:bodyPr/>
          <a:lstStyle>
            <a:lvl1pPr>
              <a:defRPr/>
            </a:lvl1pPr>
          </a:lstStyle>
          <a:p>
            <a:pPr>
              <a:defRPr/>
            </a:pPr>
            <a:fld id="{9F4739A9-EE0D-40F5-BA80-177C6188D816}" type="datetimeFigureOut">
              <a:rPr lang="ru-RU"/>
              <a:pPr>
                <a:defRPr/>
              </a:pPr>
              <a:t>17.08.2017</a:t>
            </a:fld>
            <a:endParaRPr lang="ru-RU"/>
          </a:p>
        </p:txBody>
      </p:sp>
      <p:sp>
        <p:nvSpPr>
          <p:cNvPr id="6" name="Номер слайда 9"/>
          <p:cNvSpPr>
            <a:spLocks noGrp="1"/>
          </p:cNvSpPr>
          <p:nvPr>
            <p:ph type="sldNum" sz="quarter" idx="11"/>
          </p:nvPr>
        </p:nvSpPr>
        <p:spPr/>
        <p:txBody>
          <a:bodyPr/>
          <a:lstStyle>
            <a:lvl1pPr>
              <a:defRPr/>
            </a:lvl1pPr>
          </a:lstStyle>
          <a:p>
            <a:pPr>
              <a:defRPr/>
            </a:pPr>
            <a:fld id="{73942F0C-A421-4EE7-B2CD-71D338A7B097}" type="slidenum">
              <a:rPr lang="ru-RU" altLang="ru-RU"/>
              <a:pPr>
                <a:defRPr/>
              </a:pPr>
              <a:t>‹#›</a:t>
            </a:fld>
            <a:endParaRPr lang="ru-RU" altLang="ru-RU"/>
          </a:p>
        </p:txBody>
      </p:sp>
      <p:sp>
        <p:nvSpPr>
          <p:cNvPr id="7" name="Нижний колонтитул 11"/>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3569042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a:xfrm>
            <a:off x="533400" y="273050"/>
            <a:ext cx="8153400" cy="869950"/>
          </a:xfrm>
        </p:spPr>
        <p:txBody>
          <a:bodyPr/>
          <a:lstStyle>
            <a:lvl1pPr>
              <a:defRPr/>
            </a:lvl1pPr>
          </a:lstStyle>
          <a:p>
            <a:r>
              <a:rPr lang="ru-RU"/>
              <a:t>Образец заголовка</a:t>
            </a:r>
            <a:endParaRPr lang="en-US"/>
          </a:p>
        </p:txBody>
      </p:sp>
      <p:sp>
        <p:nvSpPr>
          <p:cNvPr id="11" name="Содержимое 10"/>
          <p:cNvSpPr>
            <a:spLocks noGrp="1"/>
          </p:cNvSpPr>
          <p:nvPr>
            <p:ph sz="quarter" idx="2"/>
          </p:nvPr>
        </p:nvSpPr>
        <p:spPr>
          <a:xfrm>
            <a:off x="609600" y="2438400"/>
            <a:ext cx="3886200" cy="35814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3" name="Содержимое 12"/>
          <p:cNvSpPr>
            <a:spLocks noGrp="1"/>
          </p:cNvSpPr>
          <p:nvPr>
            <p:ph sz="quarter" idx="4"/>
          </p:nvPr>
        </p:nvSpPr>
        <p:spPr>
          <a:xfrm>
            <a:off x="4800600" y="2438400"/>
            <a:ext cx="3886200" cy="35814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ru-RU"/>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ru-RU"/>
              <a:t>Образец текста</a:t>
            </a:r>
          </a:p>
        </p:txBody>
      </p:sp>
      <p:sp>
        <p:nvSpPr>
          <p:cNvPr id="7" name="Дата 9"/>
          <p:cNvSpPr>
            <a:spLocks noGrp="1"/>
          </p:cNvSpPr>
          <p:nvPr>
            <p:ph type="dt" sz="half" idx="10"/>
          </p:nvPr>
        </p:nvSpPr>
        <p:spPr/>
        <p:txBody>
          <a:bodyPr/>
          <a:lstStyle>
            <a:lvl1pPr>
              <a:defRPr/>
            </a:lvl1pPr>
          </a:lstStyle>
          <a:p>
            <a:pPr>
              <a:defRPr/>
            </a:pPr>
            <a:fld id="{BB485F05-8548-4544-A97B-E114FC8371AF}" type="datetimeFigureOut">
              <a:rPr lang="ru-RU"/>
              <a:pPr>
                <a:defRPr/>
              </a:pPr>
              <a:t>17.08.2017</a:t>
            </a:fld>
            <a:endParaRPr lang="ru-RU"/>
          </a:p>
        </p:txBody>
      </p:sp>
      <p:sp>
        <p:nvSpPr>
          <p:cNvPr id="8" name="Номер слайда 11"/>
          <p:cNvSpPr>
            <a:spLocks noGrp="1"/>
          </p:cNvSpPr>
          <p:nvPr>
            <p:ph type="sldNum" sz="quarter" idx="11"/>
          </p:nvPr>
        </p:nvSpPr>
        <p:spPr/>
        <p:txBody>
          <a:bodyPr/>
          <a:lstStyle>
            <a:lvl1pPr>
              <a:defRPr/>
            </a:lvl1pPr>
          </a:lstStyle>
          <a:p>
            <a:pPr>
              <a:defRPr/>
            </a:pPr>
            <a:fld id="{7C2A5B89-3EE4-4BF2-BD50-697868CC6F79}" type="slidenum">
              <a:rPr lang="ru-RU" altLang="ru-RU"/>
              <a:pPr>
                <a:defRPr/>
              </a:pPr>
              <a:t>‹#›</a:t>
            </a:fld>
            <a:endParaRPr lang="ru-RU" altLang="ru-RU"/>
          </a:p>
        </p:txBody>
      </p:sp>
      <p:sp>
        <p:nvSpPr>
          <p:cNvPr id="9" name="Нижний колонтитул 13"/>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2795743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4AD115F8-4CA9-4204-928E-1E4663FAC4BF}" type="datetimeFigureOut">
              <a:rPr lang="ru-RU"/>
              <a:pPr>
                <a:defRPr/>
              </a:pPr>
              <a:t>17.08.2017</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3C548CE5-3837-4A88-AFEE-03F0BB7D295E}" type="slidenum">
              <a:rPr lang="ru-RU" altLang="ru-RU"/>
              <a:pPr>
                <a:defRPr/>
              </a:pPr>
              <a:t>‹#›</a:t>
            </a:fld>
            <a:endParaRPr lang="ru-RU" altLang="ru-RU"/>
          </a:p>
        </p:txBody>
      </p:sp>
    </p:spTree>
    <p:extLst>
      <p:ext uri="{BB962C8B-B14F-4D97-AF65-F5344CB8AC3E}">
        <p14:creationId xmlns:p14="http://schemas.microsoft.com/office/powerpoint/2010/main" val="2802711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D0952A1F-44E0-4164-9835-FDA88EC3AEB3}" type="datetimeFigureOut">
              <a:rPr lang="ru-RU"/>
              <a:pPr>
                <a:defRPr/>
              </a:pPr>
              <a:t>17.08.2017</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5C2404D7-C934-4ED9-B8EA-4FC7ABD2BD73}" type="slidenum">
              <a:rPr lang="ru-RU" altLang="ru-RU"/>
              <a:pPr>
                <a:defRPr/>
              </a:pPr>
              <a:t>‹#›</a:t>
            </a:fld>
            <a:endParaRPr lang="ru-RU" altLang="ru-RU"/>
          </a:p>
        </p:txBody>
      </p:sp>
    </p:spTree>
    <p:extLst>
      <p:ext uri="{BB962C8B-B14F-4D97-AF65-F5344CB8AC3E}">
        <p14:creationId xmlns:p14="http://schemas.microsoft.com/office/powerpoint/2010/main" val="160593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09600" y="273050"/>
            <a:ext cx="8077200" cy="869950"/>
          </a:xfrm>
        </p:spPr>
        <p:txBody>
          <a:bodyPr/>
          <a:lstStyle>
            <a:lvl1pPr algn="l">
              <a:buNone/>
              <a:defRPr sz="4400" b="0"/>
            </a:lvl1pPr>
          </a:lstStyle>
          <a:p>
            <a:r>
              <a:rPr lang="ru-RU"/>
              <a:t>Образец заголовка</a:t>
            </a:r>
            <a:endParaRPr lang="en-US"/>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ru-RU"/>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1B9760DE-1E9A-49D2-8BB2-193DC1E14324}" type="datetimeFigureOut">
              <a:rPr lang="ru-RU"/>
              <a:pPr>
                <a:defRPr/>
              </a:pPr>
              <a:t>17.08.2017</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8E1414A5-5627-4D52-9726-BF81C68F6A5F}" type="slidenum">
              <a:rPr lang="ru-RU" altLang="ru-RU"/>
              <a:pPr>
                <a:defRPr/>
              </a:pPr>
              <a:t>‹#›</a:t>
            </a:fld>
            <a:endParaRPr lang="ru-RU" altLang="ru-RU"/>
          </a:p>
        </p:txBody>
      </p:sp>
    </p:spTree>
    <p:extLst>
      <p:ext uri="{BB962C8B-B14F-4D97-AF65-F5344CB8AC3E}">
        <p14:creationId xmlns:p14="http://schemas.microsoft.com/office/powerpoint/2010/main" val="2858819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Прямоугольник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Прямоугольник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Прямоугольник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ru-RU"/>
              <a:t>Образец текста</a:t>
            </a:r>
          </a:p>
        </p:txBody>
      </p:sp>
      <p:sp>
        <p:nvSpPr>
          <p:cNvPr id="2" name="Название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ru-RU"/>
              <a:t>Образец заголовка</a:t>
            </a:r>
            <a:endParaRPr lang="en-US"/>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ru-RU" noProof="0"/>
              <a:t>Чтобы добавить рисунок, перетащите его на заполнитель или щелкните значок</a:t>
            </a:r>
            <a:endParaRPr lang="en-US" noProof="0" dirty="0"/>
          </a:p>
        </p:txBody>
      </p:sp>
      <p:sp>
        <p:nvSpPr>
          <p:cNvPr id="9" name="Дата 11"/>
          <p:cNvSpPr>
            <a:spLocks noGrp="1"/>
          </p:cNvSpPr>
          <p:nvPr>
            <p:ph type="dt" sz="half" idx="10"/>
          </p:nvPr>
        </p:nvSpPr>
        <p:spPr>
          <a:xfrm>
            <a:off x="6248400" y="6248400"/>
            <a:ext cx="2667000" cy="365125"/>
          </a:xfrm>
        </p:spPr>
        <p:txBody>
          <a:bodyPr/>
          <a:lstStyle>
            <a:lvl1pPr>
              <a:defRPr/>
            </a:lvl1pPr>
          </a:lstStyle>
          <a:p>
            <a:pPr>
              <a:defRPr/>
            </a:pPr>
            <a:fld id="{1BDA0AA8-76C2-44BE-B148-07DBC0101741}" type="datetimeFigureOut">
              <a:rPr lang="ru-RU"/>
              <a:pPr>
                <a:defRPr/>
              </a:pPr>
              <a:t>17.08.2017</a:t>
            </a:fld>
            <a:endParaRPr lang="ru-RU"/>
          </a:p>
        </p:txBody>
      </p:sp>
      <p:sp>
        <p:nvSpPr>
          <p:cNvPr id="10" name="Номер слайда 12"/>
          <p:cNvSpPr>
            <a:spLocks noGrp="1"/>
          </p:cNvSpPr>
          <p:nvPr>
            <p:ph type="sldNum" sz="quarter" idx="11"/>
          </p:nvPr>
        </p:nvSpPr>
        <p:spPr>
          <a:xfrm>
            <a:off x="0" y="4667250"/>
            <a:ext cx="1447800" cy="663575"/>
          </a:xfrm>
        </p:spPr>
        <p:txBody>
          <a:bodyPr/>
          <a:lstStyle>
            <a:lvl1pPr>
              <a:defRPr sz="2800"/>
            </a:lvl1pPr>
          </a:lstStyle>
          <a:p>
            <a:pPr>
              <a:defRPr/>
            </a:pPr>
            <a:fld id="{E82F4D48-8817-4C9E-9239-0DEE2C2EF6D3}" type="slidenum">
              <a:rPr lang="ru-RU" altLang="ru-RU"/>
              <a:pPr>
                <a:defRPr/>
              </a:pPr>
              <a:t>‹#›</a:t>
            </a:fld>
            <a:endParaRPr lang="ru-RU" altLang="ru-RU"/>
          </a:p>
        </p:txBody>
      </p:sp>
      <p:sp>
        <p:nvSpPr>
          <p:cNvPr id="11" name="Нижний колонтитул 13"/>
          <p:cNvSpPr>
            <a:spLocks noGrp="1"/>
          </p:cNvSpPr>
          <p:nvPr>
            <p:ph type="ftr" sz="quarter" idx="12"/>
          </p:nvPr>
        </p:nvSpPr>
        <p:spPr>
          <a:xfrm>
            <a:off x="1600200" y="6248400"/>
            <a:ext cx="4572000" cy="365125"/>
          </a:xfrm>
        </p:spPr>
        <p:txBody>
          <a:bodyPr rtlCol="0"/>
          <a:lstStyle>
            <a:lvl1pPr>
              <a:defRPr/>
            </a:lvl1pPr>
          </a:lstStyle>
          <a:p>
            <a:pPr>
              <a:defRPr/>
            </a:pPr>
            <a:endParaRPr lang="ru-RU"/>
          </a:p>
        </p:txBody>
      </p:sp>
    </p:spTree>
    <p:extLst>
      <p:ext uri="{BB962C8B-B14F-4D97-AF65-F5344CB8AC3E}">
        <p14:creationId xmlns:p14="http://schemas.microsoft.com/office/powerpoint/2010/main" val="293120158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027" name="Текст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latin typeface="Arial" panose="020B0604020202020204" pitchFamily="34" charset="0"/>
                <a:cs typeface="Arial" panose="020B0604020202020204" pitchFamily="34" charset="0"/>
              </a:defRPr>
            </a:lvl1pPr>
          </a:lstStyle>
          <a:p>
            <a:pPr>
              <a:defRPr/>
            </a:pPr>
            <a:fld id="{CB3F47F3-27C9-4275-BB29-CF789D058F87}" type="datetimeFigureOut">
              <a:rPr lang="ru-RU"/>
              <a:pPr>
                <a:defRPr/>
              </a:pPr>
              <a:t>17.08.2017</a:t>
            </a:fld>
            <a:endParaRPr lang="ru-RU"/>
          </a:p>
        </p:txBody>
      </p:sp>
      <p:sp>
        <p:nvSpPr>
          <p:cNvPr id="3" name="Нижний колонтитул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charset="0"/>
                <a:ea typeface="Arial" charset="0"/>
                <a:cs typeface="Arial" charset="0"/>
              </a:defRPr>
            </a:lvl1pPr>
          </a:lstStyle>
          <a:p>
            <a:pPr>
              <a:defRPr/>
            </a:pPr>
            <a:endParaRPr lang="ru-RU"/>
          </a:p>
        </p:txBody>
      </p:sp>
      <p:sp>
        <p:nvSpPr>
          <p:cNvPr id="7" name="Прямоугольник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Прямоугольник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Прямоугольник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Номер слайда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latin typeface="Arial" charset="0"/>
                <a:cs typeface="Arial" charset="0"/>
              </a:defRPr>
            </a:lvl1pPr>
          </a:lstStyle>
          <a:p>
            <a:pPr>
              <a:defRPr/>
            </a:pPr>
            <a:fld id="{A4F731D1-CA58-4D81-8A91-DA1D6B5F4046}"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346" r:id="rId1"/>
    <p:sldLayoutId id="2147484342" r:id="rId2"/>
    <p:sldLayoutId id="2147484347" r:id="rId3"/>
    <p:sldLayoutId id="2147484348" r:id="rId4"/>
    <p:sldLayoutId id="2147484349" r:id="rId5"/>
    <p:sldLayoutId id="2147484343" r:id="rId6"/>
    <p:sldLayoutId id="2147484350" r:id="rId7"/>
    <p:sldLayoutId id="2147484344" r:id="rId8"/>
    <p:sldLayoutId id="2147484351" r:id="rId9"/>
    <p:sldLayoutId id="2147484345" r:id="rId10"/>
    <p:sldLayoutId id="2147484352" r:id="rId11"/>
  </p:sldLayoutIdLst>
  <p:txStyles>
    <p:titleStyle>
      <a:lvl1pPr algn="l" rtl="0" eaLnBrk="0" fontAlgn="base" hangingPunct="0">
        <a:spcBef>
          <a:spcPct val="0"/>
        </a:spcBef>
        <a:spcAft>
          <a:spcPct val="0"/>
        </a:spcAft>
        <a:defRPr kumimoji="1" sz="4400" kern="1200">
          <a:solidFill>
            <a:schemeClr val="tx2"/>
          </a:solidFill>
          <a:latin typeface="+mj-lt"/>
          <a:ea typeface="Arial" charset="0"/>
          <a:cs typeface="Arial" charset="0"/>
        </a:defRPr>
      </a:lvl1pPr>
      <a:lvl2pPr algn="l" rtl="0" eaLnBrk="0" fontAlgn="base" hangingPunct="0">
        <a:spcBef>
          <a:spcPct val="0"/>
        </a:spcBef>
        <a:spcAft>
          <a:spcPct val="0"/>
        </a:spcAft>
        <a:defRPr kumimoji="1" sz="4400">
          <a:solidFill>
            <a:schemeClr val="tx2"/>
          </a:solidFill>
          <a:latin typeface="Calibri" charset="0"/>
          <a:ea typeface="Arial" charset="0"/>
          <a:cs typeface="Arial" charset="0"/>
        </a:defRPr>
      </a:lvl2pPr>
      <a:lvl3pPr algn="l" rtl="0" eaLnBrk="0" fontAlgn="base" hangingPunct="0">
        <a:spcBef>
          <a:spcPct val="0"/>
        </a:spcBef>
        <a:spcAft>
          <a:spcPct val="0"/>
        </a:spcAft>
        <a:defRPr kumimoji="1" sz="4400">
          <a:solidFill>
            <a:schemeClr val="tx2"/>
          </a:solidFill>
          <a:latin typeface="Calibri" charset="0"/>
          <a:ea typeface="Arial" charset="0"/>
          <a:cs typeface="Arial" charset="0"/>
        </a:defRPr>
      </a:lvl3pPr>
      <a:lvl4pPr algn="l" rtl="0" eaLnBrk="0" fontAlgn="base" hangingPunct="0">
        <a:spcBef>
          <a:spcPct val="0"/>
        </a:spcBef>
        <a:spcAft>
          <a:spcPct val="0"/>
        </a:spcAft>
        <a:defRPr kumimoji="1" sz="4400">
          <a:solidFill>
            <a:schemeClr val="tx2"/>
          </a:solidFill>
          <a:latin typeface="Calibri" charset="0"/>
          <a:ea typeface="Arial" charset="0"/>
          <a:cs typeface="Arial" charset="0"/>
        </a:defRPr>
      </a:lvl4pPr>
      <a:lvl5pPr algn="l" rtl="0" eaLnBrk="0" fontAlgn="base" hangingPunct="0">
        <a:spcBef>
          <a:spcPct val="0"/>
        </a:spcBef>
        <a:spcAft>
          <a:spcPct val="0"/>
        </a:spcAft>
        <a:defRPr kumimoji="1" sz="4400">
          <a:solidFill>
            <a:schemeClr val="tx2"/>
          </a:solidFill>
          <a:latin typeface="Calibri" charset="0"/>
          <a:ea typeface="Arial" charset="0"/>
          <a:cs typeface="Arial" charset="0"/>
        </a:defRPr>
      </a:lvl5pPr>
      <a:lvl6pPr marL="457200" algn="l" rtl="0" fontAlgn="base">
        <a:spcBef>
          <a:spcPct val="0"/>
        </a:spcBef>
        <a:spcAft>
          <a:spcPct val="0"/>
        </a:spcAft>
        <a:defRPr kumimoji="1" sz="4400">
          <a:solidFill>
            <a:schemeClr val="tx2"/>
          </a:solidFill>
          <a:latin typeface="Calibri" charset="0"/>
          <a:ea typeface="Arial" charset="0"/>
          <a:cs typeface="Arial" charset="0"/>
        </a:defRPr>
      </a:lvl6pPr>
      <a:lvl7pPr marL="914400" algn="l" rtl="0" fontAlgn="base">
        <a:spcBef>
          <a:spcPct val="0"/>
        </a:spcBef>
        <a:spcAft>
          <a:spcPct val="0"/>
        </a:spcAft>
        <a:defRPr kumimoji="1" sz="4400">
          <a:solidFill>
            <a:schemeClr val="tx2"/>
          </a:solidFill>
          <a:latin typeface="Calibri" charset="0"/>
          <a:ea typeface="Arial" charset="0"/>
          <a:cs typeface="Arial" charset="0"/>
        </a:defRPr>
      </a:lvl7pPr>
      <a:lvl8pPr marL="1371600" algn="l" rtl="0" fontAlgn="base">
        <a:spcBef>
          <a:spcPct val="0"/>
        </a:spcBef>
        <a:spcAft>
          <a:spcPct val="0"/>
        </a:spcAft>
        <a:defRPr kumimoji="1" sz="4400">
          <a:solidFill>
            <a:schemeClr val="tx2"/>
          </a:solidFill>
          <a:latin typeface="Calibri" charset="0"/>
          <a:ea typeface="Arial" charset="0"/>
          <a:cs typeface="Arial" charset="0"/>
        </a:defRPr>
      </a:lvl8pPr>
      <a:lvl9pPr marL="1828800" algn="l" rtl="0" fontAlgn="base">
        <a:spcBef>
          <a:spcPct val="0"/>
        </a:spcBef>
        <a:spcAft>
          <a:spcPct val="0"/>
        </a:spcAft>
        <a:defRPr kumimoji="1" sz="4400">
          <a:solidFill>
            <a:schemeClr val="tx2"/>
          </a:solidFill>
          <a:latin typeface="Calibri" charset="0"/>
          <a:ea typeface="Arial" charset="0"/>
          <a:cs typeface="Arial"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mn-lt"/>
          <a:ea typeface="Arial" charset="0"/>
          <a:cs typeface="Arial"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mn-lt"/>
          <a:ea typeface="Arial" charset="0"/>
          <a:cs typeface="Arial" pitchFamily="34"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mn-lt"/>
          <a:ea typeface="Arial" charset="0"/>
          <a:cs typeface="Arial" pitchFamily="34" charset="0"/>
        </a:defRPr>
      </a:lvl3pPr>
      <a:lvl4pPr marL="1371600" indent="-228600" algn="l" rtl="0" eaLnBrk="0" fontAlgn="base" hangingPunct="0">
        <a:spcBef>
          <a:spcPts val="400"/>
        </a:spcBef>
        <a:spcAft>
          <a:spcPct val="0"/>
        </a:spcAft>
        <a:buClr>
          <a:srgbClr val="A5AB81"/>
        </a:buClr>
        <a:buSzPct val="75000"/>
        <a:buFont typeface="Wingdings" pitchFamily="2" charset="2"/>
        <a:buChar char=""/>
        <a:defRPr kumimoji="1" sz="2000" kern="1200">
          <a:solidFill>
            <a:schemeClr val="tx1"/>
          </a:solidFill>
          <a:latin typeface="+mn-lt"/>
          <a:ea typeface="Arial" charset="0"/>
          <a:cs typeface="Arial" pitchFamily="34" charset="0"/>
        </a:defRPr>
      </a:lvl4pPr>
      <a:lvl5pPr marL="1828800" indent="-228600" algn="l" rtl="0" eaLnBrk="0" fontAlgn="base" hangingPunct="0">
        <a:spcBef>
          <a:spcPts val="400"/>
        </a:spcBef>
        <a:spcAft>
          <a:spcPct val="0"/>
        </a:spcAft>
        <a:buClr>
          <a:srgbClr val="D8B25C"/>
        </a:buClr>
        <a:buSzPct val="65000"/>
        <a:buFont typeface="Wingdings" pitchFamily="2" charset="2"/>
        <a:buChar char=""/>
        <a:defRPr kumimoji="1" sz="2000" kern="1200">
          <a:solidFill>
            <a:schemeClr val="tx1"/>
          </a:solidFill>
          <a:latin typeface="+mn-lt"/>
          <a:ea typeface="Arial" charset="0"/>
          <a:cs typeface="Arial"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ria.ru/sn/20140929/1022751994.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ctrTitle"/>
          </p:nvPr>
        </p:nvSpPr>
        <p:spPr>
          <a:xfrm>
            <a:off x="1143000" y="1928813"/>
            <a:ext cx="6929438" cy="2297112"/>
          </a:xfrm>
        </p:spPr>
        <p:txBody>
          <a:bodyPr/>
          <a:lstStyle/>
          <a:p>
            <a:pPr algn="ctr"/>
            <a:r>
              <a:rPr lang="ru-RU" altLang="ru-RU" cap="none" smtClean="0"/>
              <a:t>Современные исследования качества дошкольного образования в Российской Федерации</a:t>
            </a:r>
          </a:p>
        </p:txBody>
      </p:sp>
      <p:sp>
        <p:nvSpPr>
          <p:cNvPr id="10243" name="Заголовок 1"/>
          <p:cNvSpPr txBox="1">
            <a:spLocks/>
          </p:cNvSpPr>
          <p:nvPr/>
        </p:nvSpPr>
        <p:spPr bwMode="auto">
          <a:xfrm>
            <a:off x="2286000" y="6000750"/>
            <a:ext cx="6429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kumimoji="1" lang="ru-RU" sz="2000" b="1">
                <a:latin typeface="Calibri" pitchFamily="34" charset="0"/>
              </a:rPr>
              <a:t>ШИМАКОВСКАЯ С.Ю.,</a:t>
            </a:r>
          </a:p>
          <a:p>
            <a:pPr algn="r"/>
            <a:r>
              <a:rPr kumimoji="1" lang="ru-RU" sz="2000" b="1">
                <a:latin typeface="Calibri" pitchFamily="34" charset="0"/>
              </a:rPr>
              <a:t>доцент кафедры ГАУ ДПО СОИРО, к.пед.н.</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612775" y="228600"/>
            <a:ext cx="8153400" cy="990600"/>
          </a:xfrm>
        </p:spPr>
        <p:txBody>
          <a:bodyPr/>
          <a:lstStyle/>
          <a:p>
            <a:pPr algn="ctr"/>
            <a:r>
              <a:rPr lang="ru-RU" sz="4000" b="1" smtClean="0"/>
              <a:t>Результаты 2015 года</a:t>
            </a:r>
          </a:p>
        </p:txBody>
      </p:sp>
      <p:sp>
        <p:nvSpPr>
          <p:cNvPr id="25603" name="Содержимое 2"/>
          <p:cNvSpPr>
            <a:spLocks noGrp="1"/>
          </p:cNvSpPr>
          <p:nvPr>
            <p:ph sz="quarter" idx="1"/>
          </p:nvPr>
        </p:nvSpPr>
        <p:spPr>
          <a:xfrm>
            <a:off x="612775" y="1600200"/>
            <a:ext cx="8153400" cy="4495800"/>
          </a:xfrm>
        </p:spPr>
        <p:txBody>
          <a:bodyPr/>
          <a:lstStyle/>
          <a:p>
            <a:r>
              <a:rPr lang="ru-RU" smtClean="0"/>
              <a:t>Ни один детский сад не получил оценку «отлично»</a:t>
            </a:r>
          </a:p>
          <a:p>
            <a:r>
              <a:rPr lang="ru-RU" smtClean="0"/>
              <a:t>61,1% ДОО, составляющих основную массу выборки, соответствуют оценке «удовлетворительно»</a:t>
            </a:r>
          </a:p>
          <a:p>
            <a:r>
              <a:rPr lang="ru-RU" smtClean="0"/>
              <a:t>38,4% детских садов соответствуют оценке «хорошо»</a:t>
            </a:r>
          </a:p>
          <a:p>
            <a:r>
              <a:rPr lang="ru-RU" smtClean="0"/>
              <a:t>0,5% (3 детских сада) – оценке «не удовлетворительно»</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2">
            <a:extLst>
              <a:ext uri="{28A0092B-C50C-407E-A947-70E740481C1C}">
                <a14:useLocalDpi xmlns:a14="http://schemas.microsoft.com/office/drawing/2010/main" val="0"/>
              </a:ext>
            </a:extLst>
          </a:blip>
          <a:srcRect l="13217" t="17352" r="37903" b="8209"/>
          <a:stretch>
            <a:fillRect/>
          </a:stretch>
        </p:blipFill>
        <p:spPr bwMode="auto">
          <a:xfrm>
            <a:off x="900113" y="134938"/>
            <a:ext cx="7683500" cy="658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Скругленный прямоугольник 3"/>
          <p:cNvSpPr/>
          <p:nvPr/>
        </p:nvSpPr>
        <p:spPr>
          <a:xfrm>
            <a:off x="1116013" y="6343650"/>
            <a:ext cx="5903912" cy="3603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612775" y="228600"/>
            <a:ext cx="8153400" cy="1039813"/>
          </a:xfrm>
        </p:spPr>
        <p:txBody>
          <a:bodyPr/>
          <a:lstStyle/>
          <a:p>
            <a:pPr algn="ctr">
              <a:lnSpc>
                <a:spcPts val="3000"/>
              </a:lnSpc>
            </a:pPr>
            <a:r>
              <a:rPr lang="ru-RU" sz="2800" b="1" smtClean="0"/>
              <a:t>Рекомендации для использования инструментов при проведении общественно-профессиональной оценки качества дошкольного образования</a:t>
            </a:r>
          </a:p>
        </p:txBody>
      </p:sp>
      <p:sp>
        <p:nvSpPr>
          <p:cNvPr id="27651" name="Объект 2"/>
          <p:cNvSpPr>
            <a:spLocks noGrp="1"/>
          </p:cNvSpPr>
          <p:nvPr>
            <p:ph sz="quarter" idx="1"/>
          </p:nvPr>
        </p:nvSpPr>
        <p:spPr>
          <a:xfrm>
            <a:off x="395288" y="1844675"/>
            <a:ext cx="8353425" cy="4251325"/>
          </a:xfrm>
        </p:spPr>
        <p:txBody>
          <a:bodyPr/>
          <a:lstStyle/>
          <a:p>
            <a:pPr>
              <a:spcBef>
                <a:spcPct val="0"/>
              </a:spcBef>
            </a:pPr>
            <a:r>
              <a:rPr lang="ru-RU" sz="2800" smtClean="0"/>
              <a:t>Цели и задачи </a:t>
            </a:r>
            <a:r>
              <a:rPr lang="ru-RU" sz="2800" b="1" smtClean="0">
                <a:solidFill>
                  <a:schemeClr val="tx2"/>
                </a:solidFill>
              </a:rPr>
              <a:t>самоанализа</a:t>
            </a:r>
          </a:p>
          <a:p>
            <a:pPr>
              <a:spcBef>
                <a:spcPct val="0"/>
              </a:spcBef>
            </a:pPr>
            <a:r>
              <a:rPr lang="ru-RU" sz="2800" smtClean="0"/>
              <a:t>Процедуры проведения самоанализа</a:t>
            </a:r>
          </a:p>
          <a:p>
            <a:pPr>
              <a:spcBef>
                <a:spcPct val="0"/>
              </a:spcBef>
            </a:pPr>
            <a:r>
              <a:rPr lang="ru-RU" sz="2800" smtClean="0"/>
              <a:t>Этапы проведения самоанализа</a:t>
            </a:r>
          </a:p>
          <a:p>
            <a:pPr>
              <a:spcBef>
                <a:spcPct val="0"/>
              </a:spcBef>
            </a:pPr>
            <a:r>
              <a:rPr lang="ru-RU" sz="2800" smtClean="0"/>
              <a:t>Процедуры самоанализа: наблюдение</a:t>
            </a:r>
          </a:p>
          <a:p>
            <a:pPr>
              <a:spcBef>
                <a:spcPct val="0"/>
              </a:spcBef>
            </a:pPr>
            <a:r>
              <a:rPr lang="ru-RU" sz="2800" smtClean="0"/>
              <a:t>Работа педагога и заведующего с показателями и индикаторами в ходе самоанализа в своей группе и наблюдения в группе коллег</a:t>
            </a:r>
          </a:p>
          <a:p>
            <a:pPr>
              <a:spcBef>
                <a:spcPct val="0"/>
              </a:spcBef>
            </a:pPr>
            <a:r>
              <a:rPr lang="ru-RU" sz="2800" smtClean="0"/>
              <a:t>Инструменты и процедуры, используемые при </a:t>
            </a:r>
            <a:r>
              <a:rPr lang="ru-RU" sz="2800" b="1" smtClean="0">
                <a:solidFill>
                  <a:schemeClr val="tx2"/>
                </a:solidFill>
              </a:rPr>
              <a:t>внешней независимой экспертизе</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612775" y="228600"/>
            <a:ext cx="8153400" cy="990600"/>
          </a:xfrm>
        </p:spPr>
        <p:txBody>
          <a:bodyPr/>
          <a:lstStyle/>
          <a:p>
            <a:pPr algn="ctr">
              <a:lnSpc>
                <a:spcPts val="3000"/>
              </a:lnSpc>
            </a:pPr>
            <a:r>
              <a:rPr lang="ru-RU" sz="3200" b="1" smtClean="0"/>
              <a:t>Пакет ресурсов по качеству образования Российского фонда развития образования «Сообщество»</a:t>
            </a:r>
            <a:r>
              <a:rPr lang="en-AU" sz="3200" b="1" smtClean="0"/>
              <a:t> </a:t>
            </a:r>
            <a:r>
              <a:rPr lang="ru-RU" sz="3200" b="1" smtClean="0"/>
              <a:t>(</a:t>
            </a:r>
            <a:r>
              <a:rPr lang="en-AU" sz="3200" b="1" smtClean="0">
                <a:latin typeface="Calibri" pitchFamily="34" charset="0"/>
                <a:cs typeface="Calibri" pitchFamily="34" charset="0"/>
              </a:rPr>
              <a:t>http://pedagogika-21vek.ru</a:t>
            </a:r>
            <a:r>
              <a:rPr lang="ru-RU" sz="3200" b="1" smtClean="0">
                <a:cs typeface="Calibri" pitchFamily="34" charset="0"/>
              </a:rPr>
              <a:t>)</a:t>
            </a:r>
          </a:p>
        </p:txBody>
      </p:sp>
      <p:sp>
        <p:nvSpPr>
          <p:cNvPr id="29699" name="Объект 2"/>
          <p:cNvSpPr>
            <a:spLocks noGrp="1"/>
          </p:cNvSpPr>
          <p:nvPr>
            <p:ph sz="quarter" idx="1"/>
          </p:nvPr>
        </p:nvSpPr>
        <p:spPr>
          <a:xfrm>
            <a:off x="612775" y="1600200"/>
            <a:ext cx="8153400" cy="4495800"/>
          </a:xfrm>
        </p:spPr>
        <p:txBody>
          <a:bodyPr/>
          <a:lstStyle/>
          <a:p>
            <a:endParaRPr lang="ru-RU" smtClean="0"/>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l="14371" t="14552" r="15247" b="6250"/>
          <a:stretch>
            <a:fillRect/>
          </a:stretch>
        </p:blipFill>
        <p:spPr bwMode="auto">
          <a:xfrm>
            <a:off x="468313" y="1636713"/>
            <a:ext cx="8207375" cy="519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612775" y="228600"/>
            <a:ext cx="8153400" cy="1039813"/>
          </a:xfrm>
        </p:spPr>
        <p:txBody>
          <a:bodyPr/>
          <a:lstStyle/>
          <a:p>
            <a:pPr algn="ctr">
              <a:lnSpc>
                <a:spcPts val="3200"/>
              </a:lnSpc>
            </a:pPr>
            <a:r>
              <a:rPr lang="ru-RU" sz="3200" b="1" smtClean="0"/>
              <a:t>Пакет ресурсов по качеству «Компетентный педагог 21 века. Принципы качественной педагогики»</a:t>
            </a:r>
            <a:endParaRPr lang="ru-RU" sz="3200" smtClean="0"/>
          </a:p>
        </p:txBody>
      </p:sp>
      <p:sp>
        <p:nvSpPr>
          <p:cNvPr id="30723" name="Объект 2"/>
          <p:cNvSpPr>
            <a:spLocks noGrp="1"/>
          </p:cNvSpPr>
          <p:nvPr>
            <p:ph sz="quarter" idx="1"/>
          </p:nvPr>
        </p:nvSpPr>
        <p:spPr>
          <a:xfrm>
            <a:off x="323850" y="1600200"/>
            <a:ext cx="8712200" cy="4924425"/>
          </a:xfrm>
        </p:spPr>
        <p:txBody>
          <a:bodyPr/>
          <a:lstStyle/>
          <a:p>
            <a:pPr marL="0" indent="0">
              <a:lnSpc>
                <a:spcPts val="3000"/>
              </a:lnSpc>
              <a:spcBef>
                <a:spcPct val="0"/>
              </a:spcBef>
              <a:buFont typeface="Wingdings" pitchFamily="2" charset="2"/>
              <a:buNone/>
            </a:pPr>
            <a:r>
              <a:rPr lang="ru-RU" sz="2800" smtClean="0"/>
              <a:t>В Пакете ресурсов выделяется </a:t>
            </a:r>
            <a:r>
              <a:rPr lang="ru-RU" sz="2800" b="1" smtClean="0">
                <a:solidFill>
                  <a:schemeClr val="tx2"/>
                </a:solidFill>
              </a:rPr>
              <a:t>семь областей</a:t>
            </a:r>
            <a:r>
              <a:rPr lang="ru-RU" sz="2800" b="1" smtClean="0"/>
              <a:t>, </a:t>
            </a:r>
            <a:r>
              <a:rPr lang="ru-RU" sz="2800" smtClean="0"/>
              <a:t>определяющих работу специалиста как качественную педагогику:</a:t>
            </a:r>
          </a:p>
          <a:p>
            <a:pPr marL="0" indent="0">
              <a:lnSpc>
                <a:spcPts val="3000"/>
              </a:lnSpc>
              <a:spcBef>
                <a:spcPct val="0"/>
              </a:spcBef>
              <a:buFont typeface="Wingdings" pitchFamily="2" charset="2"/>
              <a:buNone/>
            </a:pPr>
            <a:r>
              <a:rPr lang="ru-RU" sz="2800" smtClean="0"/>
              <a:t>1) взаимодействие;</a:t>
            </a:r>
          </a:p>
          <a:p>
            <a:pPr marL="0" indent="0">
              <a:lnSpc>
                <a:spcPts val="3000"/>
              </a:lnSpc>
              <a:spcBef>
                <a:spcPct val="0"/>
              </a:spcBef>
              <a:buFont typeface="Wingdings" pitchFamily="2" charset="2"/>
              <a:buNone/>
            </a:pPr>
            <a:r>
              <a:rPr lang="ru-RU" sz="2800" smtClean="0"/>
              <a:t>2) семья и местное сообщество;</a:t>
            </a:r>
          </a:p>
          <a:p>
            <a:pPr marL="0" indent="0">
              <a:lnSpc>
                <a:spcPts val="3000"/>
              </a:lnSpc>
              <a:spcBef>
                <a:spcPct val="0"/>
              </a:spcBef>
              <a:buFont typeface="Wingdings" pitchFamily="2" charset="2"/>
              <a:buNone/>
            </a:pPr>
            <a:r>
              <a:rPr lang="ru-RU" sz="2800" smtClean="0"/>
              <a:t>3) инклюзия, многообразие и ценности демократии;</a:t>
            </a:r>
          </a:p>
          <a:p>
            <a:pPr marL="0" indent="0">
              <a:lnSpc>
                <a:spcPts val="3000"/>
              </a:lnSpc>
              <a:spcBef>
                <a:spcPct val="0"/>
              </a:spcBef>
              <a:buFont typeface="Wingdings" pitchFamily="2" charset="2"/>
              <a:buNone/>
            </a:pPr>
            <a:r>
              <a:rPr lang="ru-RU" sz="2800" smtClean="0"/>
              <a:t>4) оценка и планирование;</a:t>
            </a:r>
          </a:p>
          <a:p>
            <a:pPr marL="0" indent="0">
              <a:lnSpc>
                <a:spcPts val="3000"/>
              </a:lnSpc>
              <a:spcBef>
                <a:spcPct val="0"/>
              </a:spcBef>
              <a:buFont typeface="Wingdings" pitchFamily="2" charset="2"/>
              <a:buNone/>
            </a:pPr>
            <a:r>
              <a:rPr lang="ru-RU" sz="2800" smtClean="0"/>
              <a:t>5) методы обучения;</a:t>
            </a:r>
          </a:p>
          <a:p>
            <a:pPr marL="0" indent="0">
              <a:lnSpc>
                <a:spcPts val="3000"/>
              </a:lnSpc>
              <a:spcBef>
                <a:spcPct val="0"/>
              </a:spcBef>
              <a:buFont typeface="Wingdings" pitchFamily="2" charset="2"/>
              <a:buNone/>
            </a:pPr>
            <a:r>
              <a:rPr lang="ru-RU" sz="2800" smtClean="0"/>
              <a:t>6) развивающая среда;</a:t>
            </a:r>
          </a:p>
          <a:p>
            <a:pPr marL="0" indent="0">
              <a:lnSpc>
                <a:spcPts val="3000"/>
              </a:lnSpc>
              <a:spcBef>
                <a:spcPct val="0"/>
              </a:spcBef>
              <a:buFont typeface="Wingdings" pitchFamily="2" charset="2"/>
              <a:buNone/>
            </a:pPr>
            <a:r>
              <a:rPr lang="ru-RU" sz="2800" smtClean="0"/>
              <a:t>7) профессиональное развитие.</a:t>
            </a:r>
          </a:p>
          <a:p>
            <a:pPr marL="0" indent="0">
              <a:lnSpc>
                <a:spcPts val="3000"/>
              </a:lnSpc>
              <a:spcBef>
                <a:spcPct val="0"/>
              </a:spcBef>
              <a:buFont typeface="Wingdings" pitchFamily="2" charset="2"/>
              <a:buNone/>
            </a:pPr>
            <a:r>
              <a:rPr lang="ru-RU" sz="2800" smtClean="0"/>
              <a:t>В каждой из областей выделяются </a:t>
            </a:r>
            <a:r>
              <a:rPr lang="ru-RU" sz="2800" b="1" smtClean="0">
                <a:solidFill>
                  <a:schemeClr val="tx2"/>
                </a:solidFill>
              </a:rPr>
              <a:t>принципы (20) и индикаторы качества (85)</a:t>
            </a:r>
            <a:r>
              <a:rPr lang="ru-RU" sz="2800" smtClean="0"/>
              <a:t>. Это объемный электронный документ.</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612775" y="228600"/>
            <a:ext cx="8153400" cy="990600"/>
          </a:xfrm>
        </p:spPr>
        <p:txBody>
          <a:bodyPr/>
          <a:lstStyle/>
          <a:p>
            <a:pPr>
              <a:lnSpc>
                <a:spcPts val="3300"/>
              </a:lnSpc>
            </a:pPr>
            <a:r>
              <a:rPr lang="ru-RU" sz="3200" b="1" smtClean="0"/>
              <a:t>Независимая оценка качества дошкольного образования (под рук. Е.Г. Юдиной, МВШСЭН)</a:t>
            </a:r>
            <a:r>
              <a:rPr lang="en-AU" sz="3200" b="1" smtClean="0"/>
              <a:t> </a:t>
            </a:r>
            <a:r>
              <a:rPr lang="en-AU" sz="3200" b="1" smtClean="0">
                <a:latin typeface="Calibri" pitchFamily="34" charset="0"/>
                <a:cs typeface="Calibri" pitchFamily="34" charset="0"/>
              </a:rPr>
              <a:t>https://nokdo.ru/</a:t>
            </a:r>
            <a:endParaRPr lang="ru-RU" sz="3200" b="1" smtClean="0">
              <a:cs typeface="Calibri" pitchFamily="34" charset="0"/>
            </a:endParaRPr>
          </a:p>
        </p:txBody>
      </p:sp>
      <p:sp>
        <p:nvSpPr>
          <p:cNvPr id="32771" name="Объект 2"/>
          <p:cNvSpPr>
            <a:spLocks noGrp="1"/>
          </p:cNvSpPr>
          <p:nvPr>
            <p:ph sz="quarter" idx="1"/>
          </p:nvPr>
        </p:nvSpPr>
        <p:spPr>
          <a:xfrm>
            <a:off x="612775" y="1600200"/>
            <a:ext cx="8153400" cy="4495800"/>
          </a:xfrm>
        </p:spPr>
        <p:txBody>
          <a:bodyPr/>
          <a:lstStyle/>
          <a:p>
            <a:endParaRPr lang="ru-RU" smtClean="0"/>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l="5141" t="14688" r="19672" b="11940"/>
          <a:stretch>
            <a:fillRect/>
          </a:stretch>
        </p:blipFill>
        <p:spPr bwMode="auto">
          <a:xfrm>
            <a:off x="26988" y="1701800"/>
            <a:ext cx="9034462" cy="495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612775" y="228600"/>
            <a:ext cx="8153400" cy="990600"/>
          </a:xfrm>
        </p:spPr>
        <p:txBody>
          <a:bodyPr/>
          <a:lstStyle/>
          <a:p>
            <a:pPr algn="ctr">
              <a:lnSpc>
                <a:spcPts val="3300"/>
              </a:lnSpc>
            </a:pPr>
            <a:r>
              <a:rPr lang="ru-RU" sz="3200" b="1" smtClean="0">
                <a:cs typeface="Calibri" pitchFamily="34" charset="0"/>
              </a:rPr>
              <a:t>НОКДО Е.Г. Юдиной, </a:t>
            </a:r>
            <a:r>
              <a:rPr lang="en-AU" sz="3200" b="1" smtClean="0">
                <a:latin typeface="Calibri" pitchFamily="34" charset="0"/>
                <a:cs typeface="Calibri" pitchFamily="34" charset="0"/>
              </a:rPr>
              <a:t>ttps://nokdo.ru/</a:t>
            </a:r>
            <a:endParaRPr lang="ru-RU" sz="3200" smtClean="0">
              <a:cs typeface="Calibri" pitchFamily="34" charset="0"/>
            </a:endParaRPr>
          </a:p>
        </p:txBody>
      </p:sp>
      <p:sp>
        <p:nvSpPr>
          <p:cNvPr id="33795" name="Объект 2"/>
          <p:cNvSpPr>
            <a:spLocks noGrp="1"/>
          </p:cNvSpPr>
          <p:nvPr>
            <p:ph sz="quarter" idx="1"/>
          </p:nvPr>
        </p:nvSpPr>
        <p:spPr>
          <a:xfrm>
            <a:off x="0" y="1600200"/>
            <a:ext cx="9036050" cy="4495800"/>
          </a:xfrm>
        </p:spPr>
        <p:txBody>
          <a:bodyPr/>
          <a:lstStyle/>
          <a:p>
            <a:r>
              <a:rPr lang="ru-RU" sz="2400" smtClean="0"/>
              <a:t>Система независимой оценки качества дошкольного образования (НОКДО) соответствует ФГОС ДО. В условиях вариативности программного содержания, форм и методов работы детских садов оценивает не образовательные результаты детей, а условия, созданные для ребенка.</a:t>
            </a:r>
          </a:p>
          <a:p>
            <a:r>
              <a:rPr lang="ru-RU" sz="2400" smtClean="0"/>
              <a:t>Предлагается система показателей и индикаторов показателей для наблюдения в группах за психолого-педагогическим условиями.</a:t>
            </a:r>
          </a:p>
          <a:p>
            <a:r>
              <a:rPr lang="ru-RU" sz="2400" smtClean="0"/>
              <a:t>Инструменты, применяемые для оценки удовлетворенности родителей качеством деятельности ДОО (анкета для родителей)  </a:t>
            </a:r>
          </a:p>
          <a:p>
            <a:r>
              <a:rPr lang="ru-RU" sz="2400" smtClean="0"/>
              <a:t>Инструменты, позволяющие оценить отношение педагогов к различным аспектам дошкольного образования (анкета для педагогов)</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Название 1"/>
          <p:cNvSpPr>
            <a:spLocks noGrp="1"/>
          </p:cNvSpPr>
          <p:nvPr>
            <p:ph type="title"/>
          </p:nvPr>
        </p:nvSpPr>
        <p:spPr>
          <a:xfrm>
            <a:off x="214313" y="142875"/>
            <a:ext cx="8740775" cy="1143000"/>
          </a:xfrm>
        </p:spPr>
        <p:txBody>
          <a:bodyPr/>
          <a:lstStyle/>
          <a:p>
            <a:pPr algn="ctr" eaLnBrk="1" hangingPunct="1">
              <a:lnSpc>
                <a:spcPts val="2500"/>
              </a:lnSpc>
            </a:pPr>
            <a:r>
              <a:rPr kumimoji="0" lang="ru-RU" altLang="ru-RU" sz="2800" b="1" smtClean="0"/>
              <a:t>Шкалы для комплексной оценки качества образования в дошкольных образовательных организациях. </a:t>
            </a:r>
            <a:r>
              <a:rPr lang="ru-RU" sz="2800" b="1" smtClean="0"/>
              <a:t>ECERS-R: переработанное издание. – М.: Издательство «Национальное образование», 2017. </a:t>
            </a:r>
            <a:endParaRPr kumimoji="0" lang="ru-RU" altLang="ru-RU" sz="2800" b="1" smtClean="0"/>
          </a:p>
        </p:txBody>
      </p:sp>
      <p:pic>
        <p:nvPicPr>
          <p:cNvPr id="35843" name="Изображение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11850" y="5286375"/>
            <a:ext cx="3043238"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Содержимое 8"/>
          <p:cNvSpPr>
            <a:spLocks noGrp="1"/>
          </p:cNvSpPr>
          <p:nvPr/>
        </p:nvSpPr>
        <p:spPr bwMode="auto">
          <a:xfrm>
            <a:off x="107950" y="1714500"/>
            <a:ext cx="573405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5125" indent="-365125" eaLnBrk="1" hangingPunct="1">
              <a:lnSpc>
                <a:spcPts val="2500"/>
              </a:lnSpc>
              <a:spcBef>
                <a:spcPts val="600"/>
              </a:spcBef>
              <a:buClr>
                <a:schemeClr val="accent2"/>
              </a:buClr>
              <a:buSzPct val="60000"/>
              <a:buFont typeface="Wingdings" pitchFamily="2" charset="2"/>
              <a:buChar char="q"/>
            </a:pPr>
            <a:r>
              <a:rPr lang="ru-RU" sz="2800">
                <a:latin typeface="Calibri" pitchFamily="34" charset="0"/>
              </a:rPr>
              <a:t>Оценка образовательной среды в соответствии с ФГОС ДО (образовательное содержание, предметная среда и образовательный процесс)</a:t>
            </a:r>
          </a:p>
          <a:p>
            <a:pPr marL="365125" indent="-365125" eaLnBrk="1" hangingPunct="1">
              <a:lnSpc>
                <a:spcPts val="2500"/>
              </a:lnSpc>
              <a:spcBef>
                <a:spcPts val="600"/>
              </a:spcBef>
              <a:buClr>
                <a:schemeClr val="accent2"/>
              </a:buClr>
              <a:buSzPct val="60000"/>
              <a:buFont typeface="Wingdings" pitchFamily="2" charset="2"/>
              <a:buChar char="q"/>
            </a:pPr>
            <a:r>
              <a:rPr lang="ru-RU" sz="2800">
                <a:latin typeface="Calibri" pitchFamily="34" charset="0"/>
              </a:rPr>
              <a:t>Высокие валидность и надежность инструмента</a:t>
            </a:r>
          </a:p>
          <a:p>
            <a:pPr marL="365125" indent="-365125" eaLnBrk="1" hangingPunct="1">
              <a:lnSpc>
                <a:spcPts val="2500"/>
              </a:lnSpc>
              <a:spcBef>
                <a:spcPts val="600"/>
              </a:spcBef>
              <a:buClr>
                <a:schemeClr val="accent2"/>
              </a:buClr>
              <a:buSzPct val="60000"/>
              <a:buFont typeface="Wingdings" pitchFamily="2" charset="2"/>
              <a:buChar char="q"/>
            </a:pPr>
            <a:r>
              <a:rPr lang="ru-RU" sz="2800">
                <a:latin typeface="Calibri" pitchFamily="34" charset="0"/>
              </a:rPr>
              <a:t>Применимо как для независимой оценки качества образования, так и для самооценки</a:t>
            </a:r>
          </a:p>
          <a:p>
            <a:pPr marL="365125" indent="-365125" eaLnBrk="1" hangingPunct="1">
              <a:lnSpc>
                <a:spcPts val="2500"/>
              </a:lnSpc>
              <a:spcBef>
                <a:spcPts val="600"/>
              </a:spcBef>
              <a:buClr>
                <a:schemeClr val="accent2"/>
              </a:buClr>
              <a:buSzPct val="60000"/>
              <a:buFont typeface="Wingdings" pitchFamily="2" charset="2"/>
              <a:buChar char="q"/>
            </a:pPr>
            <a:r>
              <a:rPr lang="ru-RU" sz="2800">
                <a:latin typeface="Calibri" pitchFamily="34" charset="0"/>
              </a:rPr>
              <a:t>Разработаны для организаций, реализующих программы дошкольного образования для детей 2,5-5 лет</a:t>
            </a:r>
          </a:p>
        </p:txBody>
      </p:sp>
      <p:pic>
        <p:nvPicPr>
          <p:cNvPr id="35845" name="Содержимое 3" descr="шкалы.png"/>
          <p:cNvPicPr>
            <a:picLocks noGrp="1" noChangeAspect="1"/>
          </p:cNvPicPr>
          <p:nvPr/>
        </p:nvPicPr>
        <p:blipFill>
          <a:blip r:embed="rId4">
            <a:extLst>
              <a:ext uri="{28A0092B-C50C-407E-A947-70E740481C1C}">
                <a14:useLocalDpi xmlns:a14="http://schemas.microsoft.com/office/drawing/2010/main" val="0"/>
              </a:ext>
            </a:extLst>
          </a:blip>
          <a:srcRect l="12328" t="19061" r="789" b="13750"/>
          <a:stretch>
            <a:fillRect/>
          </a:stretch>
        </p:blipFill>
        <p:spPr bwMode="auto">
          <a:xfrm>
            <a:off x="5842000" y="1714500"/>
            <a:ext cx="3430588"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6"/>
          <p:cNvSpPr>
            <a:spLocks noGrp="1"/>
          </p:cNvSpPr>
          <p:nvPr>
            <p:ph type="title"/>
          </p:nvPr>
        </p:nvSpPr>
        <p:spPr>
          <a:xfrm>
            <a:off x="612775" y="228600"/>
            <a:ext cx="8153400" cy="990600"/>
          </a:xfrm>
        </p:spPr>
        <p:txBody>
          <a:bodyPr/>
          <a:lstStyle/>
          <a:p>
            <a:pPr algn="ctr" eaLnBrk="1" hangingPunct="1"/>
            <a:r>
              <a:rPr lang="ru-RU" altLang="ru-RU" sz="3600" b="1" smtClean="0"/>
              <a:t>Структура Шкал</a:t>
            </a:r>
          </a:p>
        </p:txBody>
      </p:sp>
      <p:sp>
        <p:nvSpPr>
          <p:cNvPr id="43011" name="Содержимое 7"/>
          <p:cNvSpPr>
            <a:spLocks noGrp="1"/>
          </p:cNvSpPr>
          <p:nvPr>
            <p:ph idx="1"/>
          </p:nvPr>
        </p:nvSpPr>
        <p:spPr>
          <a:xfrm>
            <a:off x="285750" y="1600200"/>
            <a:ext cx="8643938" cy="4495800"/>
          </a:xfrm>
        </p:spPr>
        <p:txBody>
          <a:bodyPr/>
          <a:lstStyle/>
          <a:p>
            <a:pPr eaLnBrk="1" hangingPunct="1"/>
            <a:r>
              <a:rPr lang="ru-RU" altLang="ru-RU" sz="3000" smtClean="0"/>
              <a:t>7</a:t>
            </a:r>
            <a:r>
              <a:rPr lang="en-US" altLang="ru-RU" sz="3000" smtClean="0"/>
              <a:t> </a:t>
            </a:r>
            <a:r>
              <a:rPr lang="uk-UA" altLang="ru-RU" sz="3000" smtClean="0"/>
              <a:t>подшкал</a:t>
            </a:r>
            <a:endParaRPr lang="ru-RU" altLang="ru-RU" sz="3000" smtClean="0"/>
          </a:p>
          <a:p>
            <a:pPr eaLnBrk="1" hangingPunct="1"/>
            <a:r>
              <a:rPr lang="ru-RU" altLang="ru-RU" sz="3000" smtClean="0"/>
              <a:t>Каждая подшкала описана через систему показателей  (всего – 43 показателя), оцениваемых по 7-балльной шкале:</a:t>
            </a:r>
            <a:br>
              <a:rPr lang="ru-RU" altLang="ru-RU" sz="3000" smtClean="0"/>
            </a:br>
            <a:r>
              <a:rPr lang="ru-RU" altLang="ru-RU" sz="3000" smtClean="0"/>
              <a:t>1-неудовлетворительно, 3-минимально,</a:t>
            </a:r>
            <a:br>
              <a:rPr lang="ru-RU" altLang="ru-RU" sz="3000" smtClean="0"/>
            </a:br>
            <a:r>
              <a:rPr lang="ru-RU" altLang="ru-RU" sz="3000" smtClean="0"/>
              <a:t>5-хорошо, 7-отлично)</a:t>
            </a:r>
          </a:p>
          <a:p>
            <a:pPr eaLnBrk="1" hangingPunct="1"/>
            <a:r>
              <a:rPr lang="ru-RU" altLang="ru-RU" sz="3000" smtClean="0"/>
              <a:t>Каждый показатель описан через систему индикаторов (10-15 на каждый показатель)</a:t>
            </a:r>
          </a:p>
          <a:p>
            <a:pPr eaLnBrk="1" hangingPunct="1"/>
            <a:r>
              <a:rPr lang="ru-RU" altLang="ru-RU" sz="3000" smtClean="0"/>
              <a:t>Индикатор – описание наблюдаемых действий или объектов</a:t>
            </a:r>
          </a:p>
          <a:p>
            <a:pPr eaLnBrk="1" hangingPunct="1"/>
            <a:endParaRPr lang="ru-RU" altLang="ru-RU" sz="3200" smtClean="0"/>
          </a:p>
          <a:p>
            <a:pPr eaLnBrk="1" hangingPunct="1">
              <a:buFont typeface="Wingdings" pitchFamily="2" charset="2"/>
              <a:buNone/>
            </a:pPr>
            <a:endParaRPr lang="ru-RU" altLang="ru-RU" smtClean="0"/>
          </a:p>
          <a:p>
            <a:pPr eaLnBrk="1" hangingPunct="1"/>
            <a:endParaRPr lang="ru-RU" altLang="ru-RU"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Название 1"/>
          <p:cNvSpPr>
            <a:spLocks noGrp="1"/>
          </p:cNvSpPr>
          <p:nvPr>
            <p:ph type="title"/>
          </p:nvPr>
        </p:nvSpPr>
        <p:spPr>
          <a:xfrm>
            <a:off x="219075" y="0"/>
            <a:ext cx="8724900" cy="1417638"/>
          </a:xfrm>
        </p:spPr>
        <p:txBody>
          <a:bodyPr/>
          <a:lstStyle/>
          <a:p>
            <a:pPr eaLnBrk="1" hangingPunct="1"/>
            <a:r>
              <a:rPr lang="en-US" altLang="ru-RU" sz="2400" b="1" smtClean="0">
                <a:solidFill>
                  <a:schemeClr val="bg1"/>
                </a:solidFill>
                <a:latin typeface="Calibri" pitchFamily="34" charset="0"/>
              </a:rPr>
              <a:t>ECERS </a:t>
            </a:r>
            <a:r>
              <a:rPr lang="ru-RU" altLang="ru-RU" sz="2400" b="1" smtClean="0">
                <a:solidFill>
                  <a:schemeClr val="bg1"/>
                </a:solidFill>
              </a:rPr>
              <a:t>(</a:t>
            </a:r>
            <a:r>
              <a:rPr lang="en-US" altLang="ru-RU" sz="2400" b="1" smtClean="0">
                <a:solidFill>
                  <a:schemeClr val="bg1"/>
                </a:solidFill>
                <a:latin typeface="Calibri" pitchFamily="34" charset="0"/>
              </a:rPr>
              <a:t>Early Childhood Environment Rating Scale) </a:t>
            </a:r>
            <a:r>
              <a:rPr lang="ru-RU" altLang="ru-RU" sz="2400" b="1" smtClean="0">
                <a:solidFill>
                  <a:schemeClr val="bg1"/>
                </a:solidFill>
              </a:rPr>
              <a:t> - </a:t>
            </a:r>
            <a:br>
              <a:rPr lang="ru-RU" altLang="ru-RU" sz="2400" b="1" smtClean="0">
                <a:solidFill>
                  <a:schemeClr val="bg1"/>
                </a:solidFill>
              </a:rPr>
            </a:br>
            <a:r>
              <a:rPr lang="ru-RU" altLang="ru-RU" sz="2400" b="1" smtClean="0">
                <a:solidFill>
                  <a:schemeClr val="bg1"/>
                </a:solidFill>
              </a:rPr>
              <a:t>инструмент оценки качества образовательной </a:t>
            </a:r>
            <a:br>
              <a:rPr lang="ru-RU" altLang="ru-RU" sz="2400" b="1" smtClean="0">
                <a:solidFill>
                  <a:schemeClr val="bg1"/>
                </a:solidFill>
              </a:rPr>
            </a:br>
            <a:r>
              <a:rPr lang="ru-RU" altLang="ru-RU" sz="2400" b="1" smtClean="0">
                <a:solidFill>
                  <a:schemeClr val="bg1"/>
                </a:solidFill>
              </a:rPr>
              <a:t>среды</a:t>
            </a:r>
            <a:r>
              <a:rPr lang="en-US" altLang="ru-RU" sz="2400" b="1" smtClean="0">
                <a:solidFill>
                  <a:schemeClr val="bg1"/>
                </a:solidFill>
                <a:latin typeface="Calibri" pitchFamily="34" charset="0"/>
              </a:rPr>
              <a:t> </a:t>
            </a:r>
            <a:r>
              <a:rPr lang="ru-RU" altLang="ru-RU" sz="2400" b="1" smtClean="0">
                <a:solidFill>
                  <a:schemeClr val="bg1"/>
                </a:solidFill>
              </a:rPr>
              <a:t>в детском саду</a:t>
            </a:r>
          </a:p>
        </p:txBody>
      </p:sp>
      <p:sp>
        <p:nvSpPr>
          <p:cNvPr id="47107" name="Содержимое 2"/>
          <p:cNvSpPr>
            <a:spLocks noGrp="1"/>
          </p:cNvSpPr>
          <p:nvPr>
            <p:ph idx="1"/>
          </p:nvPr>
        </p:nvSpPr>
        <p:spPr>
          <a:xfrm>
            <a:off x="612775" y="1773238"/>
            <a:ext cx="7920038" cy="4322762"/>
          </a:xfrm>
        </p:spPr>
        <p:txBody>
          <a:bodyPr/>
          <a:lstStyle/>
          <a:p>
            <a:pPr eaLnBrk="1" hangingPunct="1">
              <a:lnSpc>
                <a:spcPct val="80000"/>
              </a:lnSpc>
              <a:spcAft>
                <a:spcPts val="600"/>
              </a:spcAft>
            </a:pPr>
            <a:r>
              <a:rPr lang="ru-RU" altLang="ru-RU" sz="3200" smtClean="0"/>
              <a:t>Позволяют измерить соответствие требованиям, сформулированным в ФГОС ДО</a:t>
            </a:r>
          </a:p>
          <a:p>
            <a:pPr eaLnBrk="1" hangingPunct="1">
              <a:lnSpc>
                <a:spcPct val="80000"/>
              </a:lnSpc>
              <a:spcAft>
                <a:spcPts val="600"/>
              </a:spcAft>
            </a:pPr>
            <a:r>
              <a:rPr lang="ru-RU" altLang="ru-RU" sz="3200" smtClean="0"/>
              <a:t>Оценка условий для активного обучения ребенка, возможностей проявления творчества и инициативы</a:t>
            </a:r>
          </a:p>
          <a:p>
            <a:pPr eaLnBrk="1" hangingPunct="1">
              <a:lnSpc>
                <a:spcPct val="80000"/>
              </a:lnSpc>
              <a:spcAft>
                <a:spcPts val="600"/>
              </a:spcAft>
            </a:pPr>
            <a:r>
              <a:rPr lang="ru-RU" altLang="ru-RU" sz="3200" smtClean="0"/>
              <a:t>Подходит к программам разных типов</a:t>
            </a:r>
          </a:p>
          <a:p>
            <a:pPr eaLnBrk="1" hangingPunct="1">
              <a:lnSpc>
                <a:spcPct val="80000"/>
              </a:lnSpc>
              <a:spcAft>
                <a:spcPts val="600"/>
              </a:spcAft>
            </a:pPr>
            <a:r>
              <a:rPr lang="ru-RU" altLang="ru-RU" sz="3200" smtClean="0"/>
              <a:t>Может использоваться как инструмент развития команды детского сада</a:t>
            </a:r>
          </a:p>
          <a:p>
            <a:pPr eaLnBrk="1" hangingPunct="1">
              <a:lnSpc>
                <a:spcPct val="80000"/>
              </a:lnSpc>
              <a:buFont typeface="Wingdings" pitchFamily="2" charset="2"/>
              <a:buNone/>
            </a:pPr>
            <a:endParaRPr lang="ru-RU" altLang="ru-RU" sz="2500" b="1" smtClean="0"/>
          </a:p>
        </p:txBody>
      </p:sp>
      <p:sp>
        <p:nvSpPr>
          <p:cNvPr id="47108" name="Название 1"/>
          <p:cNvSpPr txBox="1">
            <a:spLocks/>
          </p:cNvSpPr>
          <p:nvPr/>
        </p:nvSpPr>
        <p:spPr bwMode="auto">
          <a:xfrm>
            <a:off x="468313" y="142875"/>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ts val="2800"/>
              </a:lnSpc>
            </a:pPr>
            <a:r>
              <a:rPr lang="ru-RU" altLang="ru-RU" sz="3200" b="1">
                <a:solidFill>
                  <a:schemeClr val="tx2"/>
                </a:solidFill>
                <a:latin typeface="Calibri" pitchFamily="34" charset="0"/>
              </a:rPr>
              <a:t>Шкалы для комплексной оценки качества образования  в дошкольных образовательных организациях</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612775" y="228600"/>
            <a:ext cx="8153400" cy="990600"/>
          </a:xfrm>
        </p:spPr>
        <p:txBody>
          <a:bodyPr/>
          <a:lstStyle/>
          <a:p>
            <a:pPr algn="ctr">
              <a:lnSpc>
                <a:spcPts val="2600"/>
              </a:lnSpc>
            </a:pPr>
            <a:r>
              <a:rPr lang="ru-RU" sz="3200" b="1" smtClean="0"/>
              <a:t>Концепция долгосрочного социально-экономического развития РФ</a:t>
            </a:r>
            <a:br>
              <a:rPr lang="ru-RU" sz="3200" b="1" smtClean="0"/>
            </a:br>
            <a:r>
              <a:rPr lang="ru-RU" sz="3200" b="1" smtClean="0"/>
              <a:t>на период до 2020 года</a:t>
            </a:r>
          </a:p>
        </p:txBody>
      </p:sp>
      <p:sp>
        <p:nvSpPr>
          <p:cNvPr id="11267" name="Объект 2"/>
          <p:cNvSpPr>
            <a:spLocks noGrp="1"/>
          </p:cNvSpPr>
          <p:nvPr>
            <p:ph sz="quarter" idx="1"/>
          </p:nvPr>
        </p:nvSpPr>
        <p:spPr>
          <a:xfrm>
            <a:off x="612775" y="1773238"/>
            <a:ext cx="8153400" cy="4322762"/>
          </a:xfrm>
        </p:spPr>
        <p:txBody>
          <a:bodyPr/>
          <a:lstStyle/>
          <a:p>
            <a:r>
              <a:rPr lang="ru-RU" smtClean="0"/>
              <a:t>Стратегическая цель государственной политики в области образования в РФ – «повышение доступности </a:t>
            </a:r>
            <a:r>
              <a:rPr lang="ru-RU" sz="3200" b="1" smtClean="0">
                <a:solidFill>
                  <a:schemeClr val="tx2"/>
                </a:solidFill>
              </a:rPr>
              <a:t>качественного образования</a:t>
            </a:r>
            <a:r>
              <a:rPr lang="ru-RU" smtClean="0"/>
              <a:t>, соответствующего требованиям инновационного развития экономики, современным потребностям общества и каждого гражданина»</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Содержимое 3" descr="шкалы.png"/>
          <p:cNvPicPr>
            <a:picLocks noGrp="1" noChangeAspect="1"/>
          </p:cNvPicPr>
          <p:nvPr/>
        </p:nvPicPr>
        <p:blipFill>
          <a:blip r:embed="rId3">
            <a:extLst>
              <a:ext uri="{28A0092B-C50C-407E-A947-70E740481C1C}">
                <a14:useLocalDpi xmlns:a14="http://schemas.microsoft.com/office/drawing/2010/main" val="0"/>
              </a:ext>
            </a:extLst>
          </a:blip>
          <a:srcRect l="12328" t="19061" r="789" b="13750"/>
          <a:stretch>
            <a:fillRect/>
          </a:stretch>
        </p:blipFill>
        <p:spPr bwMode="auto">
          <a:xfrm>
            <a:off x="3000375" y="4233863"/>
            <a:ext cx="2930525"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Прямоугольник 1"/>
          <p:cNvSpPr>
            <a:spLocks noChangeArrowheads="1"/>
          </p:cNvSpPr>
          <p:nvPr/>
        </p:nvSpPr>
        <p:spPr bwMode="auto">
          <a:xfrm>
            <a:off x="468313" y="104775"/>
            <a:ext cx="7675562"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3473" tIns="56737" rIns="113473" bIns="56737">
            <a:spAutoFit/>
          </a:bodyPr>
          <a:lstStyle/>
          <a:p>
            <a:pPr algn="ctr" eaLnBrk="1"/>
            <a:r>
              <a:rPr lang="ru-RU" altLang="ru-RU" sz="3200" b="1">
                <a:solidFill>
                  <a:srgbClr val="775F55"/>
                </a:solidFill>
                <a:latin typeface="Calibri" pitchFamily="34" charset="0"/>
                <a:cs typeface="Calibri" pitchFamily="34" charset="0"/>
              </a:rPr>
              <a:t>Национальное исследование качества дошкольного образования в РФ (</a:t>
            </a:r>
            <a:r>
              <a:rPr lang="en-US" altLang="ru-RU" sz="3200" b="1">
                <a:solidFill>
                  <a:srgbClr val="775F55"/>
                </a:solidFill>
                <a:latin typeface="Calibri" pitchFamily="34" charset="0"/>
                <a:cs typeface="Calibri" pitchFamily="34" charset="0"/>
              </a:rPr>
              <a:t>201</a:t>
            </a:r>
            <a:r>
              <a:rPr lang="ru-RU" altLang="ru-RU" sz="3200" b="1">
                <a:solidFill>
                  <a:srgbClr val="775F55"/>
                </a:solidFill>
                <a:latin typeface="Calibri" pitchFamily="34" charset="0"/>
                <a:cs typeface="Calibri" pitchFamily="34" charset="0"/>
              </a:rPr>
              <a:t>6)</a:t>
            </a:r>
            <a:endParaRPr lang="en-US" altLang="ru-RU" sz="3200" b="1">
              <a:solidFill>
                <a:srgbClr val="775F55"/>
              </a:solidFill>
              <a:latin typeface="Calibri" pitchFamily="34" charset="0"/>
              <a:cs typeface="Calibri" pitchFamily="34" charset="0"/>
            </a:endParaRPr>
          </a:p>
        </p:txBody>
      </p:sp>
      <p:sp>
        <p:nvSpPr>
          <p:cNvPr id="8" name="TextBox 7"/>
          <p:cNvSpPr txBox="1"/>
          <p:nvPr/>
        </p:nvSpPr>
        <p:spPr>
          <a:xfrm>
            <a:off x="428596" y="1571612"/>
            <a:ext cx="8358278" cy="28665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63041" tIns="63041" rIns="63041" bIns="63041" spcCol="47281" anchor="ctr">
            <a:spAutoFit/>
          </a:bodyPr>
          <a:lstStyle/>
          <a:p>
            <a:pPr indent="-319088">
              <a:spcBef>
                <a:spcPts val="600"/>
              </a:spcBef>
              <a:buClr>
                <a:schemeClr val="accent2"/>
              </a:buClr>
              <a:buSzPct val="60000"/>
              <a:buFont typeface="Wingdings" pitchFamily="2" charset="2"/>
              <a:buChar char=""/>
              <a:defRPr/>
            </a:pPr>
            <a:r>
              <a:rPr lang="ru-RU" altLang="ru-RU" sz="2800" dirty="0">
                <a:latin typeface="+mn-lt"/>
              </a:rPr>
              <a:t>Использовались «Шкалы комплексной оценки качества образования  в дошкольных образовательных организациях»</a:t>
            </a:r>
          </a:p>
          <a:p>
            <a:pPr indent="-319088">
              <a:spcBef>
                <a:spcPts val="600"/>
              </a:spcBef>
              <a:buClr>
                <a:schemeClr val="accent2"/>
              </a:buClr>
              <a:buSzPct val="60000"/>
              <a:buFont typeface="Wingdings" pitchFamily="2" charset="2"/>
              <a:buChar char=""/>
              <a:defRPr/>
            </a:pPr>
            <a:r>
              <a:rPr lang="ru-RU" altLang="ru-RU" sz="2800" dirty="0">
                <a:latin typeface="+mn-lt"/>
              </a:rPr>
              <a:t>Средний балл, полученный в исследовании составил 3,35, что превышает уровень «минимальное качество»</a:t>
            </a:r>
            <a:endParaRPr kumimoji="1" lang="en-US" altLang="ru-RU" sz="2800" dirty="0">
              <a:latin typeface="+mn-lt"/>
              <a:ea typeface="Arial" charset="0"/>
              <a:cs typeface="Calibri" pitchFamily="34" charset="0"/>
              <a:sym typeface="Trebuchet M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p:txBody>
          <a:bodyPr/>
          <a:lstStyle/>
          <a:p>
            <a:endParaRPr lang="ru-RU" smtClean="0"/>
          </a:p>
        </p:txBody>
      </p:sp>
      <p:sp>
        <p:nvSpPr>
          <p:cNvPr id="51203" name="Содержимое 2"/>
          <p:cNvSpPr>
            <a:spLocks noGrp="1"/>
          </p:cNvSpPr>
          <p:nvPr>
            <p:ph sz="quarter" idx="1"/>
          </p:nvPr>
        </p:nvSpPr>
        <p:spPr>
          <a:xfrm>
            <a:off x="214313" y="1714500"/>
            <a:ext cx="3286125" cy="4572000"/>
          </a:xfrm>
        </p:spPr>
        <p:txBody>
          <a:bodyPr/>
          <a:lstStyle/>
          <a:p>
            <a:pPr>
              <a:buFont typeface="Wingdings" pitchFamily="2" charset="2"/>
              <a:buNone/>
            </a:pPr>
            <a:r>
              <a:rPr lang="ru-RU" b="1" smtClean="0"/>
              <a:t>    </a:t>
            </a:r>
            <a:r>
              <a:rPr lang="ru-RU" sz="3200" b="1" smtClean="0">
                <a:solidFill>
                  <a:schemeClr val="tx2"/>
                </a:solidFill>
                <a:cs typeface="Calibri" pitchFamily="34" charset="0"/>
              </a:rPr>
              <a:t>Зоны благополучия </a:t>
            </a:r>
          </a:p>
          <a:p>
            <a:r>
              <a:rPr lang="ru-RU" smtClean="0">
                <a:cs typeface="Calibri" pitchFamily="34" charset="0"/>
              </a:rPr>
              <a:t>Безопасность</a:t>
            </a:r>
          </a:p>
          <a:p>
            <a:r>
              <a:rPr lang="ru-RU" smtClean="0">
                <a:cs typeface="Calibri" pitchFamily="34" charset="0"/>
              </a:rPr>
              <a:t>Гигиена</a:t>
            </a:r>
          </a:p>
          <a:p>
            <a:r>
              <a:rPr lang="ru-RU" smtClean="0">
                <a:cs typeface="Calibri" pitchFamily="34" charset="0"/>
              </a:rPr>
              <a:t>Размер помещений</a:t>
            </a:r>
          </a:p>
          <a:p>
            <a:r>
              <a:rPr lang="ru-RU" smtClean="0">
                <a:cs typeface="Calibri" pitchFamily="34" charset="0"/>
              </a:rPr>
              <a:t>Мебель</a:t>
            </a:r>
          </a:p>
          <a:p>
            <a:r>
              <a:rPr lang="ru-RU" smtClean="0">
                <a:cs typeface="Calibri" pitchFamily="34" charset="0"/>
              </a:rPr>
              <a:t>Повышение квалификации</a:t>
            </a:r>
          </a:p>
          <a:p>
            <a:endParaRPr lang="ru-RU" smtClean="0"/>
          </a:p>
        </p:txBody>
      </p:sp>
      <p:sp>
        <p:nvSpPr>
          <p:cNvPr id="51204" name="Содержимое 3"/>
          <p:cNvSpPr>
            <a:spLocks noGrp="1"/>
          </p:cNvSpPr>
          <p:nvPr>
            <p:ph sz="quarter" idx="2"/>
          </p:nvPr>
        </p:nvSpPr>
        <p:spPr>
          <a:xfrm>
            <a:off x="3714750" y="1589088"/>
            <a:ext cx="5016500" cy="4572000"/>
          </a:xfrm>
        </p:spPr>
        <p:txBody>
          <a:bodyPr/>
          <a:lstStyle/>
          <a:p>
            <a:pPr marL="0">
              <a:spcBef>
                <a:spcPct val="0"/>
              </a:spcBef>
              <a:buFont typeface="Wingdings" pitchFamily="2" charset="2"/>
              <a:buNone/>
            </a:pPr>
            <a:r>
              <a:rPr lang="ru-RU" b="1" smtClean="0"/>
              <a:t>    </a:t>
            </a:r>
            <a:r>
              <a:rPr lang="ru-RU" b="1" smtClean="0">
                <a:solidFill>
                  <a:schemeClr val="tx2"/>
                </a:solidFill>
                <a:cs typeface="Calibri" pitchFamily="34" charset="0"/>
              </a:rPr>
              <a:t>Зоны неблагополучия </a:t>
            </a:r>
          </a:p>
          <a:p>
            <a:pPr marL="0">
              <a:spcBef>
                <a:spcPct val="0"/>
              </a:spcBef>
            </a:pPr>
            <a:r>
              <a:rPr lang="ru-RU" smtClean="0">
                <a:cs typeface="Calibri" pitchFamily="34" charset="0"/>
              </a:rPr>
              <a:t>Возможность уединения</a:t>
            </a:r>
          </a:p>
          <a:p>
            <a:pPr marL="0">
              <a:spcBef>
                <a:spcPct val="0"/>
              </a:spcBef>
            </a:pPr>
            <a:r>
              <a:rPr lang="ru-RU" smtClean="0">
                <a:cs typeface="Calibri" pitchFamily="34" charset="0"/>
              </a:rPr>
              <a:t>Возможность общаться с педагогом индивидуально</a:t>
            </a:r>
          </a:p>
          <a:p>
            <a:pPr marL="0">
              <a:spcBef>
                <a:spcPct val="0"/>
              </a:spcBef>
            </a:pPr>
            <a:r>
              <a:rPr lang="ru-RU" smtClean="0">
                <a:cs typeface="Calibri" pitchFamily="34" charset="0"/>
              </a:rPr>
              <a:t>Нерегламентированное общение</a:t>
            </a:r>
          </a:p>
          <a:p>
            <a:pPr marL="0">
              <a:spcBef>
                <a:spcPct val="0"/>
              </a:spcBef>
            </a:pPr>
            <a:r>
              <a:rPr lang="ru-RU" smtClean="0">
                <a:cs typeface="Calibri" pitchFamily="34" charset="0"/>
              </a:rPr>
              <a:t>Свободная игра</a:t>
            </a:r>
          </a:p>
          <a:p>
            <a:pPr marL="0">
              <a:spcBef>
                <a:spcPct val="0"/>
              </a:spcBef>
            </a:pPr>
            <a:r>
              <a:rPr lang="ru-RU" smtClean="0">
                <a:cs typeface="Calibri" pitchFamily="34" charset="0"/>
              </a:rPr>
              <a:t>Доступность материалов</a:t>
            </a:r>
          </a:p>
          <a:p>
            <a:pPr marL="0">
              <a:spcBef>
                <a:spcPct val="0"/>
              </a:spcBef>
            </a:pPr>
            <a:r>
              <a:rPr lang="ru-RU" smtClean="0">
                <a:cs typeface="Calibri" pitchFamily="34" charset="0"/>
              </a:rPr>
              <a:t>Готовность к культурному многообразию</a:t>
            </a:r>
          </a:p>
          <a:p>
            <a:pPr marL="0">
              <a:spcBef>
                <a:spcPct val="0"/>
              </a:spcBef>
            </a:pPr>
            <a:r>
              <a:rPr lang="ru-RU" smtClean="0">
                <a:cs typeface="Calibri" pitchFamily="34" charset="0"/>
              </a:rPr>
              <a:t>Вовлечение родителей</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p:nvPr>
        </p:nvSpPr>
        <p:spPr>
          <a:xfrm>
            <a:off x="612775" y="115888"/>
            <a:ext cx="8153400" cy="1103312"/>
          </a:xfrm>
        </p:spPr>
        <p:txBody>
          <a:bodyPr/>
          <a:lstStyle/>
          <a:p>
            <a:pPr algn="ctr">
              <a:lnSpc>
                <a:spcPts val="3500"/>
              </a:lnSpc>
            </a:pPr>
            <a:r>
              <a:rPr lang="ru-RU" sz="3200" b="1" smtClean="0"/>
              <a:t>Ассоциация «Независимая оценка и развитие качества дошкольного образования»</a:t>
            </a:r>
          </a:p>
        </p:txBody>
      </p:sp>
      <p:sp>
        <p:nvSpPr>
          <p:cNvPr id="54275" name="Объект 2"/>
          <p:cNvSpPr>
            <a:spLocks noGrp="1"/>
          </p:cNvSpPr>
          <p:nvPr>
            <p:ph sz="quarter" idx="1"/>
          </p:nvPr>
        </p:nvSpPr>
        <p:spPr>
          <a:xfrm>
            <a:off x="612775" y="1600200"/>
            <a:ext cx="8153400" cy="4495800"/>
          </a:xfrm>
        </p:spPr>
        <p:txBody>
          <a:bodyPr/>
          <a:lstStyle/>
          <a:p>
            <a:r>
              <a:rPr lang="ru-RU" sz="3200" b="1" smtClean="0">
                <a:solidFill>
                  <a:schemeClr val="tx2"/>
                </a:solidFill>
              </a:rPr>
              <a:t>Инициативная группа</a:t>
            </a:r>
            <a:r>
              <a:rPr lang="ru-RU" smtClean="0"/>
              <a:t>: журнал «Современное дошкольное образование», МПАДО, Институт изучения детства, семьи и воспитания РАО, МГПУ,  Издательство «МОЗАИКА-СИНТЕЗ»…</a:t>
            </a:r>
          </a:p>
          <a:p>
            <a:r>
              <a:rPr lang="ru-RU" sz="3200" b="1" smtClean="0">
                <a:solidFill>
                  <a:schemeClr val="tx2"/>
                </a:solidFill>
              </a:rPr>
              <a:t>Цель</a:t>
            </a:r>
            <a:r>
              <a:rPr lang="ru-RU" smtClean="0"/>
              <a:t> – создание российской системы независимой оценки качества дошкольного образования (РОСНОК ДО), объединяющей усилия всех заинтересованных сторон и создающей стимулы и условия для повышения качества дошкольного образования</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Содержимое 4"/>
          <p:cNvSpPr>
            <a:spLocks noGrp="1"/>
          </p:cNvSpPr>
          <p:nvPr>
            <p:ph sz="quarter" idx="1"/>
          </p:nvPr>
        </p:nvSpPr>
        <p:spPr>
          <a:xfrm>
            <a:off x="1785938" y="2214563"/>
            <a:ext cx="6215062" cy="3929062"/>
          </a:xfrm>
        </p:spPr>
        <p:txBody>
          <a:bodyPr/>
          <a:lstStyle/>
          <a:p>
            <a:pPr algn="ctr">
              <a:buFont typeface="Wingdings" pitchFamily="2" charset="2"/>
              <a:buNone/>
            </a:pPr>
            <a:r>
              <a:rPr lang="ru-RU" sz="4400" b="1" smtClean="0">
                <a:solidFill>
                  <a:srgbClr val="513E1B"/>
                </a:solidFill>
              </a:rPr>
              <a:t>Спасибо за внимание!</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612775" y="228600"/>
            <a:ext cx="8153400" cy="990600"/>
          </a:xfrm>
        </p:spPr>
        <p:txBody>
          <a:bodyPr/>
          <a:lstStyle/>
          <a:p>
            <a:pPr algn="ctr"/>
            <a:r>
              <a:rPr lang="ru-RU" sz="3600" b="1" smtClean="0"/>
              <a:t>№ 273-ФЗ «Об образовании в Российской Федерации»</a:t>
            </a:r>
          </a:p>
        </p:txBody>
      </p:sp>
      <p:sp>
        <p:nvSpPr>
          <p:cNvPr id="12291" name="Содержимое 2"/>
          <p:cNvSpPr>
            <a:spLocks noGrp="1"/>
          </p:cNvSpPr>
          <p:nvPr>
            <p:ph sz="quarter" idx="1"/>
          </p:nvPr>
        </p:nvSpPr>
        <p:spPr>
          <a:xfrm>
            <a:off x="357188" y="1600200"/>
            <a:ext cx="8408987" cy="4495800"/>
          </a:xfrm>
        </p:spPr>
        <p:txBody>
          <a:bodyPr/>
          <a:lstStyle/>
          <a:p>
            <a:r>
              <a:rPr lang="ru-RU" b="1" smtClean="0">
                <a:solidFill>
                  <a:schemeClr val="tx2"/>
                </a:solidFill>
              </a:rPr>
              <a:t>Качество образования </a:t>
            </a:r>
            <a:r>
              <a:rPr lang="ru-RU" i="1" smtClean="0"/>
              <a:t>– </a:t>
            </a:r>
            <a:r>
              <a:rPr lang="ru-RU" smtClean="0"/>
              <a:t>комплексная характеристика образовательной деятельности и подготовки обучающегося, выражающая степень их соответствия: </a:t>
            </a:r>
          </a:p>
          <a:p>
            <a:pPr>
              <a:buFont typeface="Wingdings" pitchFamily="2" charset="2"/>
              <a:buNone/>
            </a:pPr>
            <a:r>
              <a:rPr lang="ru-RU" smtClean="0"/>
              <a:t>1) критериям качества государственного образования – </a:t>
            </a:r>
            <a:r>
              <a:rPr lang="ru-RU" b="1" smtClean="0">
                <a:solidFill>
                  <a:schemeClr val="tx2"/>
                </a:solidFill>
              </a:rPr>
              <a:t>Федеральным государственным образовательным стандартам</a:t>
            </a:r>
            <a:r>
              <a:rPr lang="ru-RU" smtClean="0"/>
              <a:t>; </a:t>
            </a:r>
          </a:p>
          <a:p>
            <a:pPr>
              <a:buFont typeface="Wingdings" pitchFamily="2" charset="2"/>
              <a:buNone/>
            </a:pPr>
            <a:r>
              <a:rPr lang="ru-RU" smtClean="0"/>
              <a:t>2) и (или) </a:t>
            </a:r>
            <a:r>
              <a:rPr lang="ru-RU" b="1" smtClean="0">
                <a:solidFill>
                  <a:schemeClr val="tx2"/>
                </a:solidFill>
              </a:rPr>
              <a:t>потребностям</a:t>
            </a:r>
            <a:r>
              <a:rPr lang="ru-RU" smtClean="0"/>
              <a:t> физического или юридического лица, в интересах которого осуществляется образовательная деятельность</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950" y="188913"/>
            <a:ext cx="9036050" cy="971550"/>
          </a:xfrm>
        </p:spPr>
        <p:txBody>
          <a:bodyPr/>
          <a:lstStyle/>
          <a:p>
            <a:pPr algn="ctr" eaLnBrk="1" hangingPunct="1"/>
            <a:r>
              <a:rPr lang="ru-RU" altLang="ru-RU" sz="3600" b="1" smtClean="0"/>
              <a:t/>
            </a:r>
            <a:br>
              <a:rPr lang="ru-RU" altLang="ru-RU" sz="3600" b="1" smtClean="0"/>
            </a:br>
            <a:r>
              <a:rPr lang="ru-RU" altLang="ru-RU" sz="3600" b="1" smtClean="0"/>
              <a:t>Как оценить качество дошкольного образования? </a:t>
            </a:r>
            <a:r>
              <a:rPr lang="ru-RU" altLang="ru-RU" sz="3600" smtClean="0"/>
              <a:t/>
            </a:r>
            <a:br>
              <a:rPr lang="ru-RU" altLang="ru-RU" sz="3600" smtClean="0"/>
            </a:br>
            <a:endParaRPr lang="ru-RU" altLang="ru-RU" sz="3600" b="1" smtClean="0">
              <a:solidFill>
                <a:srgbClr val="FF0000"/>
              </a:solidFill>
            </a:endParaRPr>
          </a:p>
        </p:txBody>
      </p:sp>
      <p:sp>
        <p:nvSpPr>
          <p:cNvPr id="13315" name="Прямоугольник 15"/>
          <p:cNvSpPr>
            <a:spLocks noChangeArrowheads="1"/>
          </p:cNvSpPr>
          <p:nvPr/>
        </p:nvSpPr>
        <p:spPr bwMode="auto">
          <a:xfrm>
            <a:off x="428625" y="5072063"/>
            <a:ext cx="3500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ru-RU" altLang="ru-RU" b="1"/>
          </a:p>
        </p:txBody>
      </p:sp>
      <p:sp>
        <p:nvSpPr>
          <p:cNvPr id="13316" name="Прямоугольник 6"/>
          <p:cNvSpPr>
            <a:spLocks noChangeArrowheads="1"/>
          </p:cNvSpPr>
          <p:nvPr/>
        </p:nvSpPr>
        <p:spPr bwMode="auto">
          <a:xfrm>
            <a:off x="285750" y="1571625"/>
            <a:ext cx="8643938"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600"/>
              </a:spcBef>
              <a:spcAft>
                <a:spcPts val="600"/>
              </a:spcAft>
            </a:pPr>
            <a:r>
              <a:rPr lang="ru-RU" altLang="ru-RU" sz="2900">
                <a:latin typeface="Calibri" pitchFamily="34" charset="0"/>
              </a:rPr>
              <a:t>Среди множества подходов, определяющих понятие качества ДО, процедур его оценки на уровне дошкольной организации превалируют те, которые сфокусированы на двух объектах оценки качества образовательной деятельности: </a:t>
            </a:r>
            <a:r>
              <a:rPr kumimoji="1" lang="ru-RU" altLang="ru-RU" sz="2900" b="1">
                <a:solidFill>
                  <a:schemeClr val="tx2"/>
                </a:solidFill>
                <a:latin typeface="Calibri" pitchFamily="34" charset="0"/>
              </a:rPr>
              <a:t>образовательной среде и образовательных результатах</a:t>
            </a:r>
          </a:p>
          <a:p>
            <a:pPr>
              <a:spcBef>
                <a:spcPts val="600"/>
              </a:spcBef>
              <a:spcAft>
                <a:spcPts val="600"/>
              </a:spcAft>
            </a:pPr>
            <a:r>
              <a:rPr lang="ru-RU" altLang="ru-RU" sz="2900">
                <a:latin typeface="Calibri" pitchFamily="34" charset="0"/>
              </a:rPr>
              <a:t>ст. 64 ФЗ «Об образовании в Российской Федерации» и п.3.2.3 ФГОС ДО запрещают оценивать качество образования по образовательным результатам воспитанников (целевые ориентиры не оцениваются)</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285750" y="228600"/>
            <a:ext cx="8715375" cy="990600"/>
          </a:xfrm>
        </p:spPr>
        <p:txBody>
          <a:bodyPr/>
          <a:lstStyle/>
          <a:p>
            <a:pPr algn="ctr"/>
            <a:r>
              <a:rPr lang="ru-RU" sz="3600" b="1" smtClean="0"/>
              <a:t>Как понимается качество образования и что оценивается в ФГОС ДО? </a:t>
            </a:r>
          </a:p>
        </p:txBody>
      </p:sp>
      <p:sp>
        <p:nvSpPr>
          <p:cNvPr id="14339" name="Содержимое 2"/>
          <p:cNvSpPr>
            <a:spLocks noGrp="1"/>
          </p:cNvSpPr>
          <p:nvPr>
            <p:ph sz="quarter" idx="1"/>
          </p:nvPr>
        </p:nvSpPr>
        <p:spPr>
          <a:xfrm>
            <a:off x="214313" y="1500188"/>
            <a:ext cx="8715375" cy="4595812"/>
          </a:xfrm>
        </p:spPr>
        <p:txBody>
          <a:bodyPr/>
          <a:lstStyle/>
          <a:p>
            <a:pPr>
              <a:buFont typeface="Wingdings" pitchFamily="2" charset="2"/>
              <a:buNone/>
            </a:pPr>
            <a:r>
              <a:rPr lang="ru-RU" smtClean="0"/>
              <a:t>    </a:t>
            </a:r>
            <a:r>
              <a:rPr lang="ru-RU" sz="2800" smtClean="0"/>
              <a:t>Оцениваются прежде всего </a:t>
            </a:r>
            <a:r>
              <a:rPr lang="ru-RU" sz="2800" b="1" smtClean="0">
                <a:solidFill>
                  <a:schemeClr val="tx2"/>
                </a:solidFill>
              </a:rPr>
              <a:t>условия и образовательные процессы в ДОО. Сюда относятся: </a:t>
            </a:r>
          </a:p>
          <a:p>
            <a:r>
              <a:rPr lang="ru-RU" sz="2800" smtClean="0"/>
              <a:t>взаимодействие «ребенок-взрослый», позитивная эмоциональная атмосфера ‒ условие позитивной социализации;</a:t>
            </a:r>
          </a:p>
          <a:p>
            <a:r>
              <a:rPr lang="ru-RU" sz="2800" smtClean="0"/>
              <a:t>развивающая предметно-пространственная среда; </a:t>
            </a:r>
          </a:p>
          <a:p>
            <a:r>
              <a:rPr lang="ru-RU" sz="2800" smtClean="0"/>
              <a:t>ресурсы ДОО;</a:t>
            </a:r>
          </a:p>
          <a:p>
            <a:r>
              <a:rPr lang="ru-RU" sz="2800" smtClean="0"/>
              <a:t>качество присмотра и ухода ‒ удовлетворение детских потребностей ‒ основа благополучия ребенка</a:t>
            </a:r>
          </a:p>
          <a:p>
            <a:r>
              <a:rPr lang="ru-RU" sz="2800" smtClean="0"/>
              <a:t>и др.</a:t>
            </a:r>
          </a:p>
          <a:p>
            <a:endParaRPr lang="ru-RU"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539750" y="260350"/>
            <a:ext cx="8153400" cy="990600"/>
          </a:xfrm>
        </p:spPr>
        <p:txBody>
          <a:bodyPr/>
          <a:lstStyle/>
          <a:p>
            <a:pPr algn="ctr"/>
            <a:r>
              <a:rPr lang="ru-RU" sz="4000" b="1" smtClean="0"/>
              <a:t>Два этапа оценки качества </a:t>
            </a:r>
            <a:br>
              <a:rPr lang="ru-RU" sz="4000" b="1" smtClean="0"/>
            </a:br>
            <a:r>
              <a:rPr lang="ru-RU" sz="4000" b="1" smtClean="0"/>
              <a:t>образования в ДОО</a:t>
            </a:r>
          </a:p>
        </p:txBody>
      </p:sp>
      <p:sp>
        <p:nvSpPr>
          <p:cNvPr id="16387" name="Объект 2"/>
          <p:cNvSpPr>
            <a:spLocks noGrp="1"/>
          </p:cNvSpPr>
          <p:nvPr>
            <p:ph sz="quarter" idx="1"/>
          </p:nvPr>
        </p:nvSpPr>
        <p:spPr>
          <a:xfrm>
            <a:off x="612775" y="1844675"/>
            <a:ext cx="8153400" cy="4251325"/>
          </a:xfrm>
        </p:spPr>
        <p:txBody>
          <a:bodyPr/>
          <a:lstStyle/>
          <a:p>
            <a:pPr marL="0" indent="0">
              <a:buFont typeface="Wingdings" pitchFamily="2" charset="2"/>
              <a:buNone/>
            </a:pPr>
            <a:r>
              <a:rPr lang="ru-RU" sz="3600" smtClean="0"/>
              <a:t>1 этап – этап самоанализа (внутренняя оценка, может быть единственным)</a:t>
            </a:r>
          </a:p>
          <a:p>
            <a:pPr marL="0" indent="0">
              <a:buFont typeface="Wingdings" pitchFamily="2" charset="2"/>
              <a:buNone/>
            </a:pPr>
            <a:r>
              <a:rPr lang="ru-RU" sz="3600" smtClean="0"/>
              <a:t>2 этап – работа экспертной комиссии (внешняя независимая оценка качества)</a:t>
            </a:r>
          </a:p>
          <a:p>
            <a:pPr marL="0" indent="0">
              <a:buFont typeface="Wingdings" pitchFamily="2" charset="2"/>
              <a:buNone/>
            </a:pPr>
            <a:endParaRPr lang="ru-RU"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612775" y="228600"/>
            <a:ext cx="8153400" cy="990600"/>
          </a:xfrm>
        </p:spPr>
        <p:txBody>
          <a:bodyPr/>
          <a:lstStyle/>
          <a:p>
            <a:pPr algn="ctr"/>
            <a:r>
              <a:rPr lang="ru-RU" sz="3200" b="1" smtClean="0"/>
              <a:t>Какие исследования качества дошкольного образования проводились? </a:t>
            </a:r>
          </a:p>
        </p:txBody>
      </p:sp>
      <p:sp>
        <p:nvSpPr>
          <p:cNvPr id="17411" name="Содержимое 2"/>
          <p:cNvSpPr>
            <a:spLocks noGrp="1"/>
          </p:cNvSpPr>
          <p:nvPr>
            <p:ph sz="quarter" idx="1"/>
          </p:nvPr>
        </p:nvSpPr>
        <p:spPr>
          <a:xfrm>
            <a:off x="179388" y="1412875"/>
            <a:ext cx="8785225" cy="4683125"/>
          </a:xfrm>
        </p:spPr>
        <p:txBody>
          <a:bodyPr/>
          <a:lstStyle/>
          <a:p>
            <a:pPr>
              <a:spcBef>
                <a:spcPct val="0"/>
              </a:spcBef>
            </a:pPr>
            <a:r>
              <a:rPr lang="ru-RU" sz="2800" b="1" smtClean="0">
                <a:solidFill>
                  <a:schemeClr val="tx2"/>
                </a:solidFill>
              </a:rPr>
              <a:t>Социальный навигатор: «Рейтинг муниципальных садов России» </a:t>
            </a:r>
            <a:r>
              <a:rPr lang="ru-RU" sz="2800" smtClean="0"/>
              <a:t>(«Социальный навигатор» МИА «Россия сегодня», Федеральный институт развития образования (ФИРО), Институт изучения детства, семьи и воспитания РАО при участии региональных органов управления образованием)</a:t>
            </a:r>
          </a:p>
          <a:p>
            <a:pPr>
              <a:spcBef>
                <a:spcPct val="0"/>
              </a:spcBef>
            </a:pPr>
            <a:r>
              <a:rPr lang="ru-RU" sz="2800" smtClean="0"/>
              <a:t>Основная масса детских садов соответствует оценке «удовлетворительно» –</a:t>
            </a:r>
          </a:p>
          <a:p>
            <a:pPr>
              <a:spcBef>
                <a:spcPct val="0"/>
              </a:spcBef>
              <a:buFont typeface="Wingdings" pitchFamily="2" charset="2"/>
              <a:buNone/>
            </a:pPr>
            <a:r>
              <a:rPr lang="ru-RU" sz="2800" smtClean="0"/>
              <a:t>    96,2% в 2012 году, </a:t>
            </a:r>
          </a:p>
          <a:p>
            <a:pPr>
              <a:spcBef>
                <a:spcPct val="0"/>
              </a:spcBef>
              <a:buFont typeface="Wingdings" pitchFamily="2" charset="2"/>
              <a:buNone/>
            </a:pPr>
            <a:r>
              <a:rPr lang="ru-RU" sz="2800" smtClean="0"/>
              <a:t>    99,3% в 2013 году, </a:t>
            </a:r>
          </a:p>
          <a:p>
            <a:pPr>
              <a:spcBef>
                <a:spcPct val="0"/>
              </a:spcBef>
              <a:buFont typeface="Wingdings" pitchFamily="2" charset="2"/>
              <a:buNone/>
            </a:pPr>
            <a:r>
              <a:rPr lang="ru-RU" sz="2800" smtClean="0"/>
              <a:t>    94,9% в 2014 году</a:t>
            </a:r>
          </a:p>
          <a:p>
            <a:pPr>
              <a:spcBef>
                <a:spcPct val="0"/>
              </a:spcBef>
              <a:buFont typeface="Wingdings" pitchFamily="2" charset="2"/>
              <a:buNone/>
            </a:pPr>
            <a:r>
              <a:rPr lang="ru-RU" sz="2800" smtClean="0"/>
              <a:t>     </a:t>
            </a:r>
            <a:r>
              <a:rPr lang="en-US" sz="2800" smtClean="0">
                <a:hlinkClick r:id="rId2"/>
              </a:rPr>
              <a:t>http://ria.ru/sn/20140929/1022751994.html</a:t>
            </a:r>
            <a:endParaRPr lang="ru-RU" sz="2800" smtClean="0"/>
          </a:p>
          <a:p>
            <a:pPr>
              <a:buFont typeface="Wingdings" pitchFamily="2" charset="2"/>
              <a:buNone/>
            </a:pPr>
            <a:endParaRPr lang="ru-RU"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0" y="228600"/>
            <a:ext cx="9144000" cy="1128713"/>
          </a:xfrm>
        </p:spPr>
        <p:txBody>
          <a:bodyPr/>
          <a:lstStyle/>
          <a:p>
            <a:pPr algn="ctr"/>
            <a:r>
              <a:rPr lang="ru-RU" sz="3200" b="1" smtClean="0"/>
              <a:t>Рейтинг муниципальных садов России</a:t>
            </a:r>
            <a:endParaRPr lang="ru-RU" sz="3200" smtClean="0"/>
          </a:p>
        </p:txBody>
      </p:sp>
      <p:sp>
        <p:nvSpPr>
          <p:cNvPr id="18435" name="Rectangle 3"/>
          <p:cNvSpPr>
            <a:spLocks noChangeArrowheads="1"/>
          </p:cNvSpPr>
          <p:nvPr/>
        </p:nvSpPr>
        <p:spPr bwMode="auto">
          <a:xfrm>
            <a:off x="285750" y="1458913"/>
            <a:ext cx="3998913"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ru-RU" sz="2400">
                <a:latin typeface="Calibri" pitchFamily="34" charset="0"/>
                <a:cs typeface="Times New Roman" pitchFamily="18" charset="0"/>
              </a:rPr>
              <a:t>Рейтинг сформирован на основе </a:t>
            </a:r>
            <a:r>
              <a:rPr lang="ru-RU" sz="2400" b="1">
                <a:solidFill>
                  <a:schemeClr val="tx2"/>
                </a:solidFill>
                <a:latin typeface="Calibri" pitchFamily="34" charset="0"/>
                <a:cs typeface="Times New Roman" pitchFamily="18" charset="0"/>
              </a:rPr>
              <a:t>методики</a:t>
            </a:r>
            <a:r>
              <a:rPr lang="ru-RU" sz="2400">
                <a:latin typeface="Calibri" pitchFamily="34" charset="0"/>
                <a:cs typeface="Times New Roman" pitchFamily="18" charset="0"/>
              </a:rPr>
              <a:t>, разработанной </a:t>
            </a:r>
            <a:r>
              <a:rPr lang="ru-RU" sz="2400" b="1">
                <a:solidFill>
                  <a:schemeClr val="tx2"/>
                </a:solidFill>
                <a:latin typeface="Calibri" pitchFamily="34" charset="0"/>
                <a:cs typeface="Times New Roman" pitchFamily="18" charset="0"/>
              </a:rPr>
              <a:t>Институтом психолого-педагогических проблем детства РАО и согласованной Экспертным советом по образованию «РИА Новости»</a:t>
            </a:r>
          </a:p>
          <a:p>
            <a:r>
              <a:rPr lang="ru-RU" sz="2400">
                <a:latin typeface="Calibri" pitchFamily="34" charset="0"/>
              </a:rPr>
              <a:t>В 2015 году в список вошли 7182 дошкольных образовательных организаций из 24 регионов РФ </a:t>
            </a:r>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l="14540" t="21973" r="33315" b="29688"/>
          <a:stretch>
            <a:fillRect/>
          </a:stretch>
        </p:blipFill>
        <p:spPr bwMode="auto">
          <a:xfrm>
            <a:off x="4135438" y="1928813"/>
            <a:ext cx="5008562"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612775" y="228600"/>
            <a:ext cx="8153400" cy="990600"/>
          </a:xfrm>
        </p:spPr>
        <p:txBody>
          <a:bodyPr/>
          <a:lstStyle/>
          <a:p>
            <a:pPr algn="ctr"/>
            <a:r>
              <a:rPr lang="ru-RU" sz="3600" b="1" smtClean="0"/>
              <a:t>Рейтинг муниципальных</a:t>
            </a:r>
            <a:br>
              <a:rPr lang="ru-RU" sz="3600" b="1" smtClean="0"/>
            </a:br>
            <a:r>
              <a:rPr lang="ru-RU" sz="3600" b="1" smtClean="0"/>
              <a:t>детских садов России</a:t>
            </a:r>
          </a:p>
        </p:txBody>
      </p:sp>
      <p:sp>
        <p:nvSpPr>
          <p:cNvPr id="19459" name="Содержимое 2"/>
          <p:cNvSpPr>
            <a:spLocks noGrp="1"/>
          </p:cNvSpPr>
          <p:nvPr>
            <p:ph sz="quarter" idx="1"/>
          </p:nvPr>
        </p:nvSpPr>
        <p:spPr>
          <a:xfrm>
            <a:off x="214313" y="1600200"/>
            <a:ext cx="8929687" cy="4495800"/>
          </a:xfrm>
        </p:spPr>
        <p:txBody>
          <a:bodyPr/>
          <a:lstStyle/>
          <a:p>
            <a:pPr>
              <a:buFont typeface="Wingdings" pitchFamily="2" charset="2"/>
              <a:buNone/>
            </a:pPr>
            <a:r>
              <a:rPr lang="ru-RU" sz="2400" b="1" smtClean="0"/>
              <a:t>     </a:t>
            </a:r>
            <a:r>
              <a:rPr lang="ru-RU" sz="2400" b="1" smtClean="0">
                <a:solidFill>
                  <a:schemeClr val="tx2"/>
                </a:solidFill>
              </a:rPr>
              <a:t>Цель рейтинга </a:t>
            </a:r>
            <a:r>
              <a:rPr lang="ru-RU" sz="2400" b="1" smtClean="0"/>
              <a:t>– </a:t>
            </a:r>
            <a:r>
              <a:rPr lang="ru-RU" sz="2400" smtClean="0"/>
              <a:t>привлечение внимания к проблеме информационной доступности детских садов для родителей, а также </a:t>
            </a:r>
            <a:r>
              <a:rPr lang="ru-RU" sz="2400" b="1" smtClean="0">
                <a:solidFill>
                  <a:schemeClr val="tx2"/>
                </a:solidFill>
              </a:rPr>
              <a:t>стимулирование общественной дискуссии по проблематике оценки качества </a:t>
            </a:r>
            <a:r>
              <a:rPr lang="ru-RU" sz="2400" smtClean="0"/>
              <a:t>и доступности дошкольного образования и содействие информационной поддержке лучших практик в этом направлении</a:t>
            </a:r>
          </a:p>
          <a:p>
            <a:pPr algn="ctr">
              <a:buFont typeface="Wingdings" pitchFamily="2" charset="2"/>
              <a:buNone/>
            </a:pPr>
            <a:r>
              <a:rPr lang="ru-RU" sz="2400" b="1" smtClean="0">
                <a:solidFill>
                  <a:schemeClr val="tx2"/>
                </a:solidFill>
              </a:rPr>
              <a:t>Основные группы потребителей рейтинга  </a:t>
            </a:r>
          </a:p>
          <a:p>
            <a:r>
              <a:rPr lang="ru-RU" sz="2400" smtClean="0"/>
              <a:t>родители, имеющие детей дошкольного возраста; </a:t>
            </a:r>
          </a:p>
          <a:p>
            <a:r>
              <a:rPr lang="ru-RU" sz="2400" smtClean="0"/>
              <a:t>руководители детских садов; </a:t>
            </a:r>
          </a:p>
          <a:p>
            <a:r>
              <a:rPr lang="ru-RU" sz="2400" smtClean="0"/>
              <a:t>руководители и специалисты образовательной сферы, заинтересованные в получении объективной информации для принятия эффективных управленческих решений в сфере дошкольного образования</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Обычная.thmx</Template>
  <TotalTime>2133</TotalTime>
  <Words>1115</Words>
  <Application>Microsoft Office PowerPoint</Application>
  <PresentationFormat>Экран (4:3)</PresentationFormat>
  <Paragraphs>116</Paragraphs>
  <Slides>23</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Обычная</vt:lpstr>
      <vt:lpstr>Современные исследования качества дошкольного образования в Российской Федерации</vt:lpstr>
      <vt:lpstr>Концепция долгосрочного социально-экономического развития РФ на период до 2020 года</vt:lpstr>
      <vt:lpstr>№ 273-ФЗ «Об образовании в Российской Федерации»</vt:lpstr>
      <vt:lpstr> Как оценить качество дошкольного образования?  </vt:lpstr>
      <vt:lpstr>Как понимается качество образования и что оценивается в ФГОС ДО? </vt:lpstr>
      <vt:lpstr>Два этапа оценки качества  образования в ДОО</vt:lpstr>
      <vt:lpstr>Какие исследования качества дошкольного образования проводились? </vt:lpstr>
      <vt:lpstr>Рейтинг муниципальных садов России</vt:lpstr>
      <vt:lpstr>Рейтинг муниципальных детских садов России</vt:lpstr>
      <vt:lpstr>Результаты 2015 года</vt:lpstr>
      <vt:lpstr>Презентация PowerPoint</vt:lpstr>
      <vt:lpstr>Рекомендации для использования инструментов при проведении общественно-профессиональной оценки качества дошкольного образования</vt:lpstr>
      <vt:lpstr>Пакет ресурсов по качеству образования Российского фонда развития образования «Сообщество» (http://pedagogika-21vek.ru)</vt:lpstr>
      <vt:lpstr>Пакет ресурсов по качеству «Компетентный педагог 21 века. Принципы качественной педагогики»</vt:lpstr>
      <vt:lpstr>Независимая оценка качества дошкольного образования (под рук. Е.Г. Юдиной, МВШСЭН) https://nokdo.ru/</vt:lpstr>
      <vt:lpstr>НОКДО Е.Г. Юдиной, ttps://nokdo.ru/</vt:lpstr>
      <vt:lpstr>Шкалы для комплексной оценки качества образования в дошкольных образовательных организациях. ECERS-R: переработанное издание. – М.: Издательство «Национальное образование», 2017. </vt:lpstr>
      <vt:lpstr>Структура Шкал</vt:lpstr>
      <vt:lpstr>ECERS (Early Childhood Environment Rating Scale)  -  инструмент оценки качества образовательной  среды в детском саду</vt:lpstr>
      <vt:lpstr>Презентация PowerPoint</vt:lpstr>
      <vt:lpstr>Презентация PowerPoint</vt:lpstr>
      <vt:lpstr>Ассоциация «Независимая оценка и развитие качества дошкольного образования»</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Экспертиза качества дошкольного образования в городе Москве</dc:title>
  <dc:creator>Таня</dc:creator>
  <cp:lastModifiedBy>КДО-5</cp:lastModifiedBy>
  <cp:revision>365</cp:revision>
  <dcterms:created xsi:type="dcterms:W3CDTF">2016-06-06T18:47:01Z</dcterms:created>
  <dcterms:modified xsi:type="dcterms:W3CDTF">2017-08-17T08:15:03Z</dcterms:modified>
</cp:coreProperties>
</file>