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58" r:id="rId6"/>
    <p:sldId id="264" r:id="rId7"/>
    <p:sldId id="263" r:id="rId8"/>
    <p:sldId id="267" r:id="rId9"/>
    <p:sldId id="273" r:id="rId10"/>
    <p:sldId id="271" r:id="rId11"/>
    <p:sldId id="274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B6A05-26FE-440F-845B-C08547EA2463}" type="doc">
      <dgm:prSet loTypeId="urn:microsoft.com/office/officeart/2005/8/layout/pyramid1" loCatId="pyramid" qsTypeId="urn:microsoft.com/office/officeart/2005/8/quickstyle/simple3" qsCatId="simple" csTypeId="urn:microsoft.com/office/officeart/2005/8/colors/accent3_2" csCatId="accent3" phldr="1"/>
      <dgm:spPr/>
    </dgm:pt>
    <dgm:pt modelId="{2F1EF160-F90C-481E-B25C-615716E2415E}">
      <dgm:prSet phldrT="[Текст]" custT="1"/>
      <dgm:spPr/>
      <dgm:t>
        <a:bodyPr/>
        <a:lstStyle/>
        <a:p>
          <a:endParaRPr lang="ru-RU" sz="1600" dirty="0" smtClean="0"/>
        </a:p>
        <a:p>
          <a:r>
            <a:rPr lang="ru-RU" sz="1600" b="1" dirty="0" smtClean="0"/>
            <a:t>Любовь</a:t>
          </a:r>
        </a:p>
        <a:p>
          <a:r>
            <a:rPr lang="ru-RU" sz="1600" b="1" dirty="0" smtClean="0"/>
            <a:t> к природе </a:t>
          </a:r>
        </a:p>
        <a:p>
          <a:r>
            <a:rPr lang="ru-RU" sz="1600" b="1" dirty="0" smtClean="0"/>
            <a:t>(период детства)</a:t>
          </a:r>
          <a:endParaRPr lang="ru-RU" sz="1600" b="1" dirty="0"/>
        </a:p>
      </dgm:t>
    </dgm:pt>
    <dgm:pt modelId="{7AFEF3E9-FEE6-46C6-890B-7C3E43C14F81}" type="parTrans" cxnId="{D985CF3D-B053-427F-A3F2-F97DA9C99093}">
      <dgm:prSet/>
      <dgm:spPr/>
      <dgm:t>
        <a:bodyPr/>
        <a:lstStyle/>
        <a:p>
          <a:endParaRPr lang="ru-RU"/>
        </a:p>
      </dgm:t>
    </dgm:pt>
    <dgm:pt modelId="{9BC44AD3-E442-4A26-BD55-14B8FCB74E6C}" type="sibTrans" cxnId="{D985CF3D-B053-427F-A3F2-F97DA9C99093}">
      <dgm:prSet/>
      <dgm:spPr/>
      <dgm:t>
        <a:bodyPr/>
        <a:lstStyle/>
        <a:p>
          <a:endParaRPr lang="ru-RU"/>
        </a:p>
      </dgm:t>
    </dgm:pt>
    <dgm:pt modelId="{EFC1DDE4-334F-4873-87B7-C8F210241C20}">
      <dgm:prSet phldrT="[Текст]" custT="1"/>
      <dgm:spPr/>
      <dgm:t>
        <a:bodyPr/>
        <a:lstStyle/>
        <a:p>
          <a:r>
            <a:rPr lang="ru-RU" sz="2000" b="1" dirty="0" smtClean="0"/>
            <a:t>Экологическое сознание </a:t>
          </a:r>
        </a:p>
        <a:p>
          <a:r>
            <a:rPr lang="ru-RU" sz="2000" b="1" dirty="0" smtClean="0"/>
            <a:t>(12-14 лет)  </a:t>
          </a:r>
          <a:endParaRPr lang="ru-RU" sz="2000" b="1" dirty="0"/>
        </a:p>
      </dgm:t>
    </dgm:pt>
    <dgm:pt modelId="{A5DA71CB-0A2C-49D9-B003-74D73FA06FBA}" type="parTrans" cxnId="{BC9E5DA5-EE19-410F-AF0B-AB1AFBBCA447}">
      <dgm:prSet/>
      <dgm:spPr/>
      <dgm:t>
        <a:bodyPr/>
        <a:lstStyle/>
        <a:p>
          <a:endParaRPr lang="ru-RU"/>
        </a:p>
      </dgm:t>
    </dgm:pt>
    <dgm:pt modelId="{C0DEAA23-8392-48C2-932A-F8B5360D7009}" type="sibTrans" cxnId="{BC9E5DA5-EE19-410F-AF0B-AB1AFBBCA447}">
      <dgm:prSet/>
      <dgm:spPr/>
      <dgm:t>
        <a:bodyPr/>
        <a:lstStyle/>
        <a:p>
          <a:endParaRPr lang="ru-RU"/>
        </a:p>
      </dgm:t>
    </dgm:pt>
    <dgm:pt modelId="{0E748CF3-1735-4999-814B-D95F8CDDB8F9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Элементы экологически грамотного поведения</a:t>
          </a:r>
        </a:p>
        <a:p>
          <a:r>
            <a:rPr lang="ru-RU" sz="2000" b="1" dirty="0" smtClean="0"/>
            <a:t>(средний возраст </a:t>
          </a:r>
        </a:p>
        <a:p>
          <a:r>
            <a:rPr lang="ru-RU" sz="2000" b="1" dirty="0" smtClean="0"/>
            <a:t>до 12 лет)</a:t>
          </a:r>
        </a:p>
        <a:p>
          <a:endParaRPr lang="ru-RU" sz="1400" dirty="0"/>
        </a:p>
      </dgm:t>
    </dgm:pt>
    <dgm:pt modelId="{C7E4C321-D60E-4139-8878-CD579D96D08E}" type="sibTrans" cxnId="{BCD23EB0-E2DF-4BBA-BBF3-06929B1BE264}">
      <dgm:prSet/>
      <dgm:spPr/>
      <dgm:t>
        <a:bodyPr/>
        <a:lstStyle/>
        <a:p>
          <a:endParaRPr lang="ru-RU"/>
        </a:p>
      </dgm:t>
    </dgm:pt>
    <dgm:pt modelId="{F40E9FE4-3368-4DA2-A40F-4564B5878D85}" type="parTrans" cxnId="{BCD23EB0-E2DF-4BBA-BBF3-06929B1BE264}">
      <dgm:prSet/>
      <dgm:spPr/>
      <dgm:t>
        <a:bodyPr/>
        <a:lstStyle/>
        <a:p>
          <a:endParaRPr lang="ru-RU"/>
        </a:p>
      </dgm:t>
    </dgm:pt>
    <dgm:pt modelId="{11300AAE-C3CA-4B96-B79E-DB89B535A5F8}">
      <dgm:prSet phldrT="[Текст]" custT="1"/>
      <dgm:spPr/>
      <dgm:t>
        <a:bodyPr/>
        <a:lstStyle/>
        <a:p>
          <a:r>
            <a:rPr lang="ru-RU" sz="2000" b="1" dirty="0" smtClean="0"/>
            <a:t>Экологическое мышление</a:t>
          </a:r>
        </a:p>
        <a:p>
          <a:r>
            <a:rPr lang="ru-RU" sz="2000" b="1" dirty="0" smtClean="0"/>
            <a:t> (14-18 лет)</a:t>
          </a:r>
          <a:endParaRPr lang="ru-RU" sz="2000" b="1" dirty="0"/>
        </a:p>
      </dgm:t>
    </dgm:pt>
    <dgm:pt modelId="{227297AA-AE78-4BE0-9C69-A86B6AECE334}" type="parTrans" cxnId="{7A403E64-D2AC-4347-844B-DCB59CE224D8}">
      <dgm:prSet/>
      <dgm:spPr/>
      <dgm:t>
        <a:bodyPr/>
        <a:lstStyle/>
        <a:p>
          <a:endParaRPr lang="ru-RU"/>
        </a:p>
      </dgm:t>
    </dgm:pt>
    <dgm:pt modelId="{B834F1AA-E787-41BE-AC8B-829C6407C267}" type="sibTrans" cxnId="{7A403E64-D2AC-4347-844B-DCB59CE224D8}">
      <dgm:prSet/>
      <dgm:spPr/>
      <dgm:t>
        <a:bodyPr/>
        <a:lstStyle/>
        <a:p>
          <a:endParaRPr lang="ru-RU"/>
        </a:p>
      </dgm:t>
    </dgm:pt>
    <dgm:pt modelId="{F9DABE58-6278-4DE8-B2E8-C4091CB1F660}">
      <dgm:prSet phldrT="[Текст]" custT="1"/>
      <dgm:spPr/>
      <dgm:t>
        <a:bodyPr/>
        <a:lstStyle/>
        <a:p>
          <a:r>
            <a:rPr lang="ru-RU" sz="2000" b="1" dirty="0" smtClean="0"/>
            <a:t>Экологическая культура, включающая экологическую ответственность</a:t>
          </a:r>
        </a:p>
        <a:p>
          <a:r>
            <a:rPr lang="ru-RU" sz="2000" b="1" dirty="0" smtClean="0"/>
            <a:t>  (16 лет и более)</a:t>
          </a:r>
          <a:endParaRPr lang="ru-RU" sz="2000" b="1" dirty="0"/>
        </a:p>
      </dgm:t>
    </dgm:pt>
    <dgm:pt modelId="{01E2F085-7D02-4DDD-8689-B6CD0267D240}" type="parTrans" cxnId="{19F6089A-8A15-4512-A156-1246DDBC139E}">
      <dgm:prSet/>
      <dgm:spPr/>
      <dgm:t>
        <a:bodyPr/>
        <a:lstStyle/>
        <a:p>
          <a:endParaRPr lang="ru-RU"/>
        </a:p>
      </dgm:t>
    </dgm:pt>
    <dgm:pt modelId="{C6CFB746-6064-48D5-850E-E814BA80AC52}" type="sibTrans" cxnId="{19F6089A-8A15-4512-A156-1246DDBC139E}">
      <dgm:prSet/>
      <dgm:spPr/>
      <dgm:t>
        <a:bodyPr/>
        <a:lstStyle/>
        <a:p>
          <a:endParaRPr lang="ru-RU"/>
        </a:p>
      </dgm:t>
    </dgm:pt>
    <dgm:pt modelId="{D9D07689-180B-4A17-94F7-5BBB5A61AB45}" type="pres">
      <dgm:prSet presAssocID="{05FB6A05-26FE-440F-845B-C08547EA2463}" presName="Name0" presStyleCnt="0">
        <dgm:presLayoutVars>
          <dgm:dir/>
          <dgm:animLvl val="lvl"/>
          <dgm:resizeHandles val="exact"/>
        </dgm:presLayoutVars>
      </dgm:prSet>
      <dgm:spPr/>
    </dgm:pt>
    <dgm:pt modelId="{A2616970-30D6-4353-9072-A7BF4AB3881E}" type="pres">
      <dgm:prSet presAssocID="{2F1EF160-F90C-481E-B25C-615716E2415E}" presName="Name8" presStyleCnt="0"/>
      <dgm:spPr/>
    </dgm:pt>
    <dgm:pt modelId="{A7238819-95AF-41CA-AEB4-6056B8367F8B}" type="pres">
      <dgm:prSet presAssocID="{2F1EF160-F90C-481E-B25C-615716E2415E}" presName="level" presStyleLbl="node1" presStyleIdx="0" presStyleCnt="5" custScaleY="73033" custLinFactNeighborX="-776" custLinFactNeighborY="1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6571F-90D4-4F17-AE65-B1522064C2B7}" type="pres">
      <dgm:prSet presAssocID="{2F1EF160-F90C-481E-B25C-615716E241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5C8DB-0721-4174-9986-D92E19F7A2C0}" type="pres">
      <dgm:prSet presAssocID="{0E748CF3-1735-4999-814B-D95F8CDDB8F9}" presName="Name8" presStyleCnt="0"/>
      <dgm:spPr/>
    </dgm:pt>
    <dgm:pt modelId="{13A2B308-F281-48CF-B163-A78A6B346306}" type="pres">
      <dgm:prSet presAssocID="{0E748CF3-1735-4999-814B-D95F8CDDB8F9}" presName="level" presStyleLbl="node1" presStyleIdx="1" presStyleCnt="5" custScaleY="635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49ACA-F240-44EB-908D-6A7693444BD2}" type="pres">
      <dgm:prSet presAssocID="{0E748CF3-1735-4999-814B-D95F8CDDB8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6B7A6-85AC-4A87-93BA-F1F813C96F64}" type="pres">
      <dgm:prSet presAssocID="{EFC1DDE4-334F-4873-87B7-C8F210241C20}" presName="Name8" presStyleCnt="0"/>
      <dgm:spPr/>
    </dgm:pt>
    <dgm:pt modelId="{A40DE123-B1C7-489A-BA6B-EBDB235F55E6}" type="pres">
      <dgm:prSet presAssocID="{EFC1DDE4-334F-4873-87B7-C8F210241C20}" presName="level" presStyleLbl="node1" presStyleIdx="2" presStyleCnt="5" custScaleY="34319" custLinFactNeighborY="-4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C2823-D0F5-424E-B56F-29D595F5F930}" type="pres">
      <dgm:prSet presAssocID="{EFC1DDE4-334F-4873-87B7-C8F210241C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765E0-2F97-4599-BFF1-DB571FE2DF48}" type="pres">
      <dgm:prSet presAssocID="{11300AAE-C3CA-4B96-B79E-DB89B535A5F8}" presName="Name8" presStyleCnt="0"/>
      <dgm:spPr/>
    </dgm:pt>
    <dgm:pt modelId="{96C8427D-9853-4351-9D1D-A4A5B72B2041}" type="pres">
      <dgm:prSet presAssocID="{11300AAE-C3CA-4B96-B79E-DB89B535A5F8}" presName="level" presStyleLbl="node1" presStyleIdx="3" presStyleCnt="5" custScaleY="32027" custLinFactNeighborX="-238" custLinFactNeighborY="-8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CAEFA-E61F-4FBA-A9E9-DEF40A010BB4}" type="pres">
      <dgm:prSet presAssocID="{11300AAE-C3CA-4B96-B79E-DB89B535A5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59761-21CF-4538-9CF5-5CB6982B8E3E}" type="pres">
      <dgm:prSet presAssocID="{F9DABE58-6278-4DE8-B2E8-C4091CB1F660}" presName="Name8" presStyleCnt="0"/>
      <dgm:spPr/>
    </dgm:pt>
    <dgm:pt modelId="{ACBD5A7E-B9F0-491C-8218-F9C34BB12DDD}" type="pres">
      <dgm:prSet presAssocID="{F9DABE58-6278-4DE8-B2E8-C4091CB1F660}" presName="level" presStyleLbl="node1" presStyleIdx="4" presStyleCnt="5" custScaleY="322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8F634-796C-419D-AFDC-C32A7CC5B6E0}" type="pres">
      <dgm:prSet presAssocID="{F9DABE58-6278-4DE8-B2E8-C4091CB1F6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4C9C6-4033-4265-98E5-F201BE05E7E2}" type="presOf" srcId="{EFC1DDE4-334F-4873-87B7-C8F210241C20}" destId="{46DC2823-D0F5-424E-B56F-29D595F5F930}" srcOrd="1" destOrd="0" presId="urn:microsoft.com/office/officeart/2005/8/layout/pyramid1"/>
    <dgm:cxn modelId="{69029540-35F0-43A6-BD86-A6E35DEB5010}" type="presOf" srcId="{0E748CF3-1735-4999-814B-D95F8CDDB8F9}" destId="{13A2B308-F281-48CF-B163-A78A6B346306}" srcOrd="0" destOrd="0" presId="urn:microsoft.com/office/officeart/2005/8/layout/pyramid1"/>
    <dgm:cxn modelId="{BC9E5DA5-EE19-410F-AF0B-AB1AFBBCA447}" srcId="{05FB6A05-26FE-440F-845B-C08547EA2463}" destId="{EFC1DDE4-334F-4873-87B7-C8F210241C20}" srcOrd="2" destOrd="0" parTransId="{A5DA71CB-0A2C-49D9-B003-74D73FA06FBA}" sibTransId="{C0DEAA23-8392-48C2-932A-F8B5360D7009}"/>
    <dgm:cxn modelId="{20092964-B932-4062-93CC-77120A07B69C}" type="presOf" srcId="{EFC1DDE4-334F-4873-87B7-C8F210241C20}" destId="{A40DE123-B1C7-489A-BA6B-EBDB235F55E6}" srcOrd="0" destOrd="0" presId="urn:microsoft.com/office/officeart/2005/8/layout/pyramid1"/>
    <dgm:cxn modelId="{A5E93D60-8FF2-4870-BEBD-1D097EF7056C}" type="presOf" srcId="{F9DABE58-6278-4DE8-B2E8-C4091CB1F660}" destId="{ACBD5A7E-B9F0-491C-8218-F9C34BB12DDD}" srcOrd="0" destOrd="0" presId="urn:microsoft.com/office/officeart/2005/8/layout/pyramid1"/>
    <dgm:cxn modelId="{5B85636F-589C-4B19-A772-DE188F200767}" type="presOf" srcId="{11300AAE-C3CA-4B96-B79E-DB89B535A5F8}" destId="{A47CAEFA-E61F-4FBA-A9E9-DEF40A010BB4}" srcOrd="1" destOrd="0" presId="urn:microsoft.com/office/officeart/2005/8/layout/pyramid1"/>
    <dgm:cxn modelId="{19F6089A-8A15-4512-A156-1246DDBC139E}" srcId="{05FB6A05-26FE-440F-845B-C08547EA2463}" destId="{F9DABE58-6278-4DE8-B2E8-C4091CB1F660}" srcOrd="4" destOrd="0" parTransId="{01E2F085-7D02-4DDD-8689-B6CD0267D240}" sibTransId="{C6CFB746-6064-48D5-850E-E814BA80AC52}"/>
    <dgm:cxn modelId="{7A403E64-D2AC-4347-844B-DCB59CE224D8}" srcId="{05FB6A05-26FE-440F-845B-C08547EA2463}" destId="{11300AAE-C3CA-4B96-B79E-DB89B535A5F8}" srcOrd="3" destOrd="0" parTransId="{227297AA-AE78-4BE0-9C69-A86B6AECE334}" sibTransId="{B834F1AA-E787-41BE-AC8B-829C6407C267}"/>
    <dgm:cxn modelId="{BC201F87-C337-4AB8-BF57-CEF852371C92}" type="presOf" srcId="{0E748CF3-1735-4999-814B-D95F8CDDB8F9}" destId="{6CA49ACA-F240-44EB-908D-6A7693444BD2}" srcOrd="1" destOrd="0" presId="urn:microsoft.com/office/officeart/2005/8/layout/pyramid1"/>
    <dgm:cxn modelId="{BCD23EB0-E2DF-4BBA-BBF3-06929B1BE264}" srcId="{05FB6A05-26FE-440F-845B-C08547EA2463}" destId="{0E748CF3-1735-4999-814B-D95F8CDDB8F9}" srcOrd="1" destOrd="0" parTransId="{F40E9FE4-3368-4DA2-A40F-4564B5878D85}" sibTransId="{C7E4C321-D60E-4139-8878-CD579D96D08E}"/>
    <dgm:cxn modelId="{3EF686C9-D4C4-4B58-846A-DC6AD33C5432}" type="presOf" srcId="{2F1EF160-F90C-481E-B25C-615716E2415E}" destId="{A7238819-95AF-41CA-AEB4-6056B8367F8B}" srcOrd="0" destOrd="0" presId="urn:microsoft.com/office/officeart/2005/8/layout/pyramid1"/>
    <dgm:cxn modelId="{D985CF3D-B053-427F-A3F2-F97DA9C99093}" srcId="{05FB6A05-26FE-440F-845B-C08547EA2463}" destId="{2F1EF160-F90C-481E-B25C-615716E2415E}" srcOrd="0" destOrd="0" parTransId="{7AFEF3E9-FEE6-46C6-890B-7C3E43C14F81}" sibTransId="{9BC44AD3-E442-4A26-BD55-14B8FCB74E6C}"/>
    <dgm:cxn modelId="{6FDB0F78-4DB2-4B43-AED1-689FEA90932A}" type="presOf" srcId="{11300AAE-C3CA-4B96-B79E-DB89B535A5F8}" destId="{96C8427D-9853-4351-9D1D-A4A5B72B2041}" srcOrd="0" destOrd="0" presId="urn:microsoft.com/office/officeart/2005/8/layout/pyramid1"/>
    <dgm:cxn modelId="{26CC0B42-9968-484A-8C0F-61CA6BC070BE}" type="presOf" srcId="{F9DABE58-6278-4DE8-B2E8-C4091CB1F660}" destId="{9748F634-796C-419D-AFDC-C32A7CC5B6E0}" srcOrd="1" destOrd="0" presId="urn:microsoft.com/office/officeart/2005/8/layout/pyramid1"/>
    <dgm:cxn modelId="{83A1C948-2DCE-4BD1-95C8-E5B8EB98FE7A}" type="presOf" srcId="{05FB6A05-26FE-440F-845B-C08547EA2463}" destId="{D9D07689-180B-4A17-94F7-5BBB5A61AB45}" srcOrd="0" destOrd="0" presId="urn:microsoft.com/office/officeart/2005/8/layout/pyramid1"/>
    <dgm:cxn modelId="{26F25743-7E92-4F1C-9534-EAD9BD65ABAB}" type="presOf" srcId="{2F1EF160-F90C-481E-B25C-615716E2415E}" destId="{30D6571F-90D4-4F17-AE65-B1522064C2B7}" srcOrd="1" destOrd="0" presId="urn:microsoft.com/office/officeart/2005/8/layout/pyramid1"/>
    <dgm:cxn modelId="{360917D4-B4EA-4C2A-86BE-FFC3C855DFEA}" type="presParOf" srcId="{D9D07689-180B-4A17-94F7-5BBB5A61AB45}" destId="{A2616970-30D6-4353-9072-A7BF4AB3881E}" srcOrd="0" destOrd="0" presId="urn:microsoft.com/office/officeart/2005/8/layout/pyramid1"/>
    <dgm:cxn modelId="{C83BF525-2F80-4FA4-9090-51A7127391C9}" type="presParOf" srcId="{A2616970-30D6-4353-9072-A7BF4AB3881E}" destId="{A7238819-95AF-41CA-AEB4-6056B8367F8B}" srcOrd="0" destOrd="0" presId="urn:microsoft.com/office/officeart/2005/8/layout/pyramid1"/>
    <dgm:cxn modelId="{BB6CE8D9-D204-4E32-9B0B-70A83F396638}" type="presParOf" srcId="{A2616970-30D6-4353-9072-A7BF4AB3881E}" destId="{30D6571F-90D4-4F17-AE65-B1522064C2B7}" srcOrd="1" destOrd="0" presId="urn:microsoft.com/office/officeart/2005/8/layout/pyramid1"/>
    <dgm:cxn modelId="{3B7D3D23-D460-492B-ADB3-182791A8BF42}" type="presParOf" srcId="{D9D07689-180B-4A17-94F7-5BBB5A61AB45}" destId="{3185C8DB-0721-4174-9986-D92E19F7A2C0}" srcOrd="1" destOrd="0" presId="urn:microsoft.com/office/officeart/2005/8/layout/pyramid1"/>
    <dgm:cxn modelId="{72EAFA02-CC24-41D2-80EC-2459863568A9}" type="presParOf" srcId="{3185C8DB-0721-4174-9986-D92E19F7A2C0}" destId="{13A2B308-F281-48CF-B163-A78A6B346306}" srcOrd="0" destOrd="0" presId="urn:microsoft.com/office/officeart/2005/8/layout/pyramid1"/>
    <dgm:cxn modelId="{413667E3-6FD5-434F-A579-0CAA3C0D5EE4}" type="presParOf" srcId="{3185C8DB-0721-4174-9986-D92E19F7A2C0}" destId="{6CA49ACA-F240-44EB-908D-6A7693444BD2}" srcOrd="1" destOrd="0" presId="urn:microsoft.com/office/officeart/2005/8/layout/pyramid1"/>
    <dgm:cxn modelId="{3833AF86-176C-4FF6-8DF6-4AC8925439AB}" type="presParOf" srcId="{D9D07689-180B-4A17-94F7-5BBB5A61AB45}" destId="{D286B7A6-85AC-4A87-93BA-F1F813C96F64}" srcOrd="2" destOrd="0" presId="urn:microsoft.com/office/officeart/2005/8/layout/pyramid1"/>
    <dgm:cxn modelId="{2A5405CC-77DE-43AF-9295-4066BB08C8A8}" type="presParOf" srcId="{D286B7A6-85AC-4A87-93BA-F1F813C96F64}" destId="{A40DE123-B1C7-489A-BA6B-EBDB235F55E6}" srcOrd="0" destOrd="0" presId="urn:microsoft.com/office/officeart/2005/8/layout/pyramid1"/>
    <dgm:cxn modelId="{FB44FB92-AD1A-420E-952D-355F7F0AAFD9}" type="presParOf" srcId="{D286B7A6-85AC-4A87-93BA-F1F813C96F64}" destId="{46DC2823-D0F5-424E-B56F-29D595F5F930}" srcOrd="1" destOrd="0" presId="urn:microsoft.com/office/officeart/2005/8/layout/pyramid1"/>
    <dgm:cxn modelId="{E6F44317-F25E-4BE0-B8AE-1C52C4FCCD12}" type="presParOf" srcId="{D9D07689-180B-4A17-94F7-5BBB5A61AB45}" destId="{45B765E0-2F97-4599-BFF1-DB571FE2DF48}" srcOrd="3" destOrd="0" presId="urn:microsoft.com/office/officeart/2005/8/layout/pyramid1"/>
    <dgm:cxn modelId="{EC16DB7A-3032-4965-8082-E8E98336E862}" type="presParOf" srcId="{45B765E0-2F97-4599-BFF1-DB571FE2DF48}" destId="{96C8427D-9853-4351-9D1D-A4A5B72B2041}" srcOrd="0" destOrd="0" presId="urn:microsoft.com/office/officeart/2005/8/layout/pyramid1"/>
    <dgm:cxn modelId="{500BCF2B-0624-46D0-8DBE-224DC8350F67}" type="presParOf" srcId="{45B765E0-2F97-4599-BFF1-DB571FE2DF48}" destId="{A47CAEFA-E61F-4FBA-A9E9-DEF40A010BB4}" srcOrd="1" destOrd="0" presId="urn:microsoft.com/office/officeart/2005/8/layout/pyramid1"/>
    <dgm:cxn modelId="{5FE1C460-0DDE-4DD2-AF7E-237EC2621685}" type="presParOf" srcId="{D9D07689-180B-4A17-94F7-5BBB5A61AB45}" destId="{A8859761-21CF-4538-9CF5-5CB6982B8E3E}" srcOrd="4" destOrd="0" presId="urn:microsoft.com/office/officeart/2005/8/layout/pyramid1"/>
    <dgm:cxn modelId="{17F0DB12-079B-48E9-B2D6-86DDFED3B372}" type="presParOf" srcId="{A8859761-21CF-4538-9CF5-5CB6982B8E3E}" destId="{ACBD5A7E-B9F0-491C-8218-F9C34BB12DDD}" srcOrd="0" destOrd="0" presId="urn:microsoft.com/office/officeart/2005/8/layout/pyramid1"/>
    <dgm:cxn modelId="{2F7973AD-B4A6-4DA0-87B0-0DA50301C59B}" type="presParOf" srcId="{A8859761-21CF-4538-9CF5-5CB6982B8E3E}" destId="{9748F634-796C-419D-AFDC-C32A7CC5B6E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38819-95AF-41CA-AEB4-6056B8367F8B}">
      <dsp:nvSpPr>
        <dsp:cNvPr id="0" name=""/>
        <dsp:cNvSpPr/>
      </dsp:nvSpPr>
      <dsp:spPr>
        <a:xfrm>
          <a:off x="2382573" y="45184"/>
          <a:ext cx="2161403" cy="1856006"/>
        </a:xfrm>
        <a:prstGeom prst="trapezoid">
          <a:avLst>
            <a:gd name="adj" fmla="val 582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Любовь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к природе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(период детства)</a:t>
          </a:r>
          <a:endParaRPr lang="ru-RU" sz="1600" b="1" kern="1200" dirty="0"/>
        </a:p>
      </dsp:txBody>
      <dsp:txXfrm>
        <a:off x="2382573" y="45184"/>
        <a:ext cx="2161403" cy="1856006"/>
      </dsp:txXfrm>
    </dsp:sp>
    <dsp:sp modelId="{13A2B308-F281-48CF-B163-A78A6B346306}">
      <dsp:nvSpPr>
        <dsp:cNvPr id="0" name=""/>
        <dsp:cNvSpPr/>
      </dsp:nvSpPr>
      <dsp:spPr>
        <a:xfrm>
          <a:off x="1458480" y="1856006"/>
          <a:ext cx="4043135" cy="1615851"/>
        </a:xfrm>
        <a:prstGeom prst="trapezoid">
          <a:avLst>
            <a:gd name="adj" fmla="val 582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Элементы экологически грамотного поведения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(средний возраст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 12 лет)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166029" y="1856006"/>
        <a:ext cx="2628037" cy="1615851"/>
      </dsp:txXfrm>
    </dsp:sp>
    <dsp:sp modelId="{A40DE123-B1C7-489A-BA6B-EBDB235F55E6}">
      <dsp:nvSpPr>
        <dsp:cNvPr id="0" name=""/>
        <dsp:cNvSpPr/>
      </dsp:nvSpPr>
      <dsp:spPr>
        <a:xfrm>
          <a:off x="950646" y="3460370"/>
          <a:ext cx="5058802" cy="872157"/>
        </a:xfrm>
        <a:prstGeom prst="trapezoid">
          <a:avLst>
            <a:gd name="adj" fmla="val 582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Экологическое сознание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(12-14 лет)  </a:t>
          </a:r>
          <a:endParaRPr lang="ru-RU" sz="2000" b="1" kern="1200" dirty="0"/>
        </a:p>
      </dsp:txBody>
      <dsp:txXfrm>
        <a:off x="1835937" y="3460370"/>
        <a:ext cx="3288221" cy="872157"/>
      </dsp:txXfrm>
    </dsp:sp>
    <dsp:sp modelId="{96C8427D-9853-4351-9D1D-A4A5B72B2041}">
      <dsp:nvSpPr>
        <dsp:cNvPr id="0" name=""/>
        <dsp:cNvSpPr/>
      </dsp:nvSpPr>
      <dsp:spPr>
        <a:xfrm>
          <a:off x="462433" y="4323201"/>
          <a:ext cx="6006637" cy="813910"/>
        </a:xfrm>
        <a:prstGeom prst="trapezoid">
          <a:avLst>
            <a:gd name="adj" fmla="val 582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Экологическое мышление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(14-18 лет)</a:t>
          </a:r>
          <a:endParaRPr lang="ru-RU" sz="2000" b="1" kern="1200" dirty="0"/>
        </a:p>
      </dsp:txBody>
      <dsp:txXfrm>
        <a:off x="1513595" y="4323201"/>
        <a:ext cx="3904314" cy="813910"/>
      </dsp:txXfrm>
    </dsp:sp>
    <dsp:sp modelId="{ACBD5A7E-B9F0-491C-8218-F9C34BB12DDD}">
      <dsp:nvSpPr>
        <dsp:cNvPr id="0" name=""/>
        <dsp:cNvSpPr/>
      </dsp:nvSpPr>
      <dsp:spPr>
        <a:xfrm>
          <a:off x="0" y="5157925"/>
          <a:ext cx="6960096" cy="818738"/>
        </a:xfrm>
        <a:prstGeom prst="trapezoid">
          <a:avLst>
            <a:gd name="adj" fmla="val 582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Экологическая культура, включающая экологическую ответственность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(16 лет и более)</a:t>
          </a:r>
          <a:endParaRPr lang="ru-RU" sz="2000" b="1" kern="1200" dirty="0"/>
        </a:p>
      </dsp:txBody>
      <dsp:txXfrm>
        <a:off x="1218016" y="5157925"/>
        <a:ext cx="4524062" cy="81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2B63D-8443-4E1E-9CF5-3DA072A1AAE6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AA71E-E6B9-4FB8-B831-77D526048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1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AA71E-E6B9-4FB8-B831-77D5260487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9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94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zoosmol@yandex.r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Oksana\зоопарк\ФОТО, ВИДЕО, таблички, объявления, афиши\Клеше учреждения\логотип учрежде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960440" cy="197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23528" y="3284984"/>
            <a:ext cx="8568952" cy="1800200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Взаимодействие МБУ ДО «ЭБЦ «Смоленский </a:t>
            </a:r>
            <a:r>
              <a:rPr lang="ru-RU" sz="2600" b="1" dirty="0"/>
              <a:t>зоопарк»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 </a:t>
            </a:r>
            <a:r>
              <a:rPr lang="ru-RU" sz="2600" b="1" dirty="0"/>
              <a:t>с </a:t>
            </a:r>
            <a:r>
              <a:rPr lang="ru-RU" sz="2600" b="1" dirty="0" smtClean="0"/>
              <a:t>национальным парком «Смоленское </a:t>
            </a:r>
            <a:r>
              <a:rPr lang="ru-RU" sz="2600" b="1" dirty="0" err="1" smtClean="0"/>
              <a:t>Поозерье</a:t>
            </a:r>
            <a:r>
              <a:rPr lang="ru-RU" sz="2600" b="1" dirty="0" smtClean="0"/>
              <a:t>» </a:t>
            </a:r>
            <a:br>
              <a:rPr lang="ru-RU" sz="2600" b="1" dirty="0" smtClean="0"/>
            </a:br>
            <a:r>
              <a:rPr lang="ru-RU" sz="2600" b="1" dirty="0" smtClean="0"/>
              <a:t>как условие эффективного воспитания</a:t>
            </a:r>
            <a:br>
              <a:rPr lang="ru-RU" sz="2600" b="1" dirty="0" smtClean="0"/>
            </a:br>
            <a:r>
              <a:rPr lang="ru-RU" sz="2600" b="1" dirty="0" smtClean="0"/>
              <a:t> экологической ответственности обучающихся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1400" b="1" dirty="0" smtClean="0"/>
              <a:t>«ЭКОЛОГО-БИОЛОГИЧЕСКИЙ ЦЕНТР</a:t>
            </a:r>
          </a:p>
          <a:p>
            <a:pPr algn="ctr"/>
            <a:r>
              <a:rPr lang="ru-RU" sz="1400" b="1" dirty="0" smtClean="0"/>
              <a:t>«СМОЛЕНСКИЙ ЗООПАРК» ГОРОДА СМОЛЕНСКА 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5085184"/>
            <a:ext cx="63367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000" b="1" dirty="0" smtClean="0"/>
              <a:t>Анохова  Оксана Леонидовна, заместитель директора </a:t>
            </a:r>
          </a:p>
          <a:p>
            <a:pPr algn="r"/>
            <a:r>
              <a:rPr lang="ru-RU" sz="2000" b="1" dirty="0" smtClean="0"/>
              <a:t>МБУ ДО </a:t>
            </a:r>
            <a:r>
              <a:rPr lang="ru-RU" sz="2000" b="1" dirty="0" smtClean="0"/>
              <a:t>«ЭБЦ «Смоленский зоопарк»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36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41449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	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Формы и виды организации эколого-просветительских мероприятий с населением разных целевых групп</a:t>
            </a:r>
            <a:endParaRPr lang="ru-RU" sz="2400" b="1" dirty="0"/>
          </a:p>
        </p:txBody>
      </p:sp>
      <p:pic>
        <p:nvPicPr>
          <p:cNvPr id="5122" name="Picture 2" descr="\\Oksana\зоопарк\ФОТО, ВИДЕО, таблички, объявления, афиши\Выездные экскурсии\ноябрь 2016 фото выезды\DSCN4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74" y="4293096"/>
            <a:ext cx="2203889" cy="193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19" y="1102097"/>
            <a:ext cx="40324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Лекции: 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видео-лекция;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лекция с использованием 	презентации;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лекция-семинар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Игры: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игра-викторина;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обучающая игра;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интернет-викторина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Праздники: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праздник, приуроченный к 	экологической дате;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общественный праздник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Природоохранные акции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Выставки творческих работ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Экскурсии</a:t>
            </a:r>
          </a:p>
          <a:p>
            <a:pPr lvl="1"/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5123" name="Picture 3" descr="D:\Ерошка\Pictures\библиотека фото\Новая папка\IMG_3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13664"/>
            <a:ext cx="2361204" cy="18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абережная\Новая папка\2017-08-05 14-13-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34" y="1340768"/>
            <a:ext cx="3790666" cy="26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622001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1801" y="260648"/>
            <a:ext cx="5664695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Система эколого-биологического образования на основе регионального компонента способствует формированию экологического сознания и экологической ответственности обучающихся </a:t>
            </a:r>
            <a:endParaRPr lang="ru-RU" sz="2400" dirty="0"/>
          </a:p>
        </p:txBody>
      </p:sp>
      <p:pic>
        <p:nvPicPr>
          <p:cNvPr id="6146" name="Picture 2" descr="http://ip91-207-238-19.bal.ru/sites/default/files/docs/images/January/news_0202201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6385928" cy="3921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lobalscience.ru/news/uploads/posts/1441878396_vyv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048273" cy="1463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Спасибо 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за внимание</a:t>
            </a:r>
            <a:r>
              <a:rPr lang="ru-RU" sz="4400" b="1" dirty="0" smtClean="0"/>
              <a:t>!</a:t>
            </a:r>
          </a:p>
          <a:p>
            <a:pPr marL="0" indent="0" algn="ctr">
              <a:buNone/>
            </a:pPr>
            <a:endParaRPr lang="ru-RU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4581128"/>
            <a:ext cx="74888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Муниципальное бюджетное учреждение дополнительного образования «Эколого-биологический центр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Смоленский зоопарк» </a:t>
            </a:r>
            <a:r>
              <a:rPr lang="ru-RU" sz="2000" b="1" dirty="0" smtClean="0"/>
              <a:t>г</a:t>
            </a:r>
            <a:r>
              <a:rPr lang="ru-RU" sz="2000" b="1" dirty="0"/>
              <a:t>. Смоленска </a:t>
            </a:r>
            <a:endParaRPr lang="ru-RU" sz="2000" b="1" dirty="0" smtClean="0"/>
          </a:p>
          <a:p>
            <a:pPr algn="ctr"/>
            <a:r>
              <a:rPr lang="ru-RU" sz="2000" b="1" dirty="0"/>
              <a:t>214018, г. Смоленск, ул. </a:t>
            </a:r>
            <a:r>
              <a:rPr lang="ru-RU" sz="2000" b="1" smtClean="0"/>
              <a:t>Памфилова</a:t>
            </a:r>
            <a:r>
              <a:rPr lang="ru-RU" sz="2000" b="1" dirty="0"/>
              <a:t>, д.36,  </a:t>
            </a:r>
            <a:r>
              <a:rPr lang="en-US" sz="2000" b="1" u="sng" dirty="0" err="1">
                <a:hlinkClick r:id="rId2"/>
              </a:rPr>
              <a:t>zoosmol</a:t>
            </a:r>
            <a:r>
              <a:rPr lang="ru-RU" sz="2000" b="1" u="sng" dirty="0">
                <a:hlinkClick r:id="rId2"/>
              </a:rPr>
              <a:t>@</a:t>
            </a:r>
            <a:r>
              <a:rPr lang="en-US" sz="2000" b="1" u="sng" dirty="0" err="1">
                <a:hlinkClick r:id="rId2"/>
              </a:rPr>
              <a:t>yandex</a:t>
            </a:r>
            <a:r>
              <a:rPr lang="ru-RU" sz="2000" b="1" u="sng" dirty="0">
                <a:hlinkClick r:id="rId2"/>
              </a:rPr>
              <a:t>.</a:t>
            </a:r>
            <a:r>
              <a:rPr lang="en-US" sz="2000" b="1" u="sng" dirty="0" err="1">
                <a:hlinkClick r:id="rId2"/>
              </a:rPr>
              <a:t>rn</a:t>
            </a:r>
            <a:endParaRPr lang="ru-RU" sz="2000" dirty="0"/>
          </a:p>
          <a:p>
            <a:pPr algn="ctr"/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0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ctr">
              <a:buNone/>
            </a:pPr>
            <a:r>
              <a:rPr lang="ru-RU" dirty="0"/>
              <a:t>	</a:t>
            </a:r>
            <a:r>
              <a:rPr lang="ru-RU" sz="3500" dirty="0" smtClean="0"/>
              <a:t>Экологическое образование и воспитание является одним из приоритетных направлений развития образования в Российской Федерации.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	«</a:t>
            </a:r>
            <a:r>
              <a:rPr lang="ru-RU" sz="3800" i="1" dirty="0" smtClean="0"/>
              <a:t>Важно </a:t>
            </a:r>
            <a:r>
              <a:rPr lang="ru-RU" sz="3800" i="1" dirty="0"/>
              <a:t>сделать особые акценты на изучение природного наследия России в вопросах экологии, рационального природопользования, охране редких видов животных и </a:t>
            </a:r>
            <a:r>
              <a:rPr lang="ru-RU" sz="3800" i="1" dirty="0" smtClean="0"/>
              <a:t>растений»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В.В</a:t>
            </a:r>
            <a:r>
              <a:rPr lang="ru-RU" dirty="0"/>
              <a:t>. </a:t>
            </a:r>
            <a:r>
              <a:rPr lang="ru-RU" dirty="0" smtClean="0"/>
              <a:t>Путин</a:t>
            </a:r>
          </a:p>
          <a:p>
            <a:pPr marL="0" indent="0" algn="r">
              <a:buNone/>
            </a:pPr>
            <a:r>
              <a:rPr lang="ru-RU" sz="2000" dirty="0" smtClean="0"/>
              <a:t>(выступление </a:t>
            </a:r>
            <a:r>
              <a:rPr lang="ru-RU" sz="2000" dirty="0"/>
              <a:t>на итоговом заседании </a:t>
            </a: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Русского </a:t>
            </a:r>
            <a:r>
              <a:rPr lang="ru-RU" sz="2000" dirty="0"/>
              <a:t>географического общества </a:t>
            </a: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7 </a:t>
            </a:r>
            <a:r>
              <a:rPr lang="ru-RU" sz="2000" dirty="0"/>
              <a:t>ноября 2014 г</a:t>
            </a:r>
            <a:r>
              <a:rPr lang="ru-RU" sz="2000" dirty="0" smtClean="0"/>
              <a:t>.)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36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72856964"/>
              </p:ext>
            </p:extLst>
          </p:nvPr>
        </p:nvGraphicFramePr>
        <p:xfrm>
          <a:off x="2051720" y="692696"/>
          <a:ext cx="69600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www.iwp.ru/upload/medialibrary/341/34105701fc6203213686d705212512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6"/>
            <a:ext cx="3168353" cy="3168353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8149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Формирование  экологической ответственности как  одной из составляющих личности ребенка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394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jevalskoe.ru/uploads/images/admin/1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842514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Двойная стрелка вверх/вниз 11"/>
          <p:cNvSpPr/>
          <p:nvPr/>
        </p:nvSpPr>
        <p:spPr>
          <a:xfrm>
            <a:off x="4356079" y="2672120"/>
            <a:ext cx="648072" cy="1749389"/>
          </a:xfrm>
          <a:prstGeom prst="upDownArrow">
            <a:avLst>
              <a:gd name="adj1" fmla="val 585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://smolgazeta.ru/fc-web/fc-files/2017/02/26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960440" cy="250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0502" y="2996952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ДОГОВОР о совместной деятельности по организации учебно-консультационного пункта – представительства ФГБУ «Национальный парк  «Смоленское </a:t>
            </a:r>
            <a:r>
              <a:rPr lang="ru-RU" sz="2600" b="1" dirty="0" err="1" smtClean="0"/>
              <a:t>Поозерье</a:t>
            </a:r>
            <a:r>
              <a:rPr lang="ru-RU" sz="2600" b="1" dirty="0" smtClean="0"/>
              <a:t>»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3998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646673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Результат сотрудничества - создание эффективной системы </a:t>
            </a:r>
            <a:r>
              <a:rPr lang="ru-RU" sz="2700" b="1" dirty="0"/>
              <a:t>эколого-биологического образования на основе регионального компонента</a:t>
            </a:r>
            <a:r>
              <a:rPr lang="ru-RU" sz="2700" dirty="0"/>
              <a:t>, </a:t>
            </a:r>
            <a:r>
              <a:rPr lang="ru-RU" sz="2700" dirty="0" smtClean="0"/>
              <a:t>включающей два основных </a:t>
            </a:r>
            <a:r>
              <a:rPr lang="ru-RU" sz="2700" dirty="0"/>
              <a:t>аспекта: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1. пропаганда </a:t>
            </a:r>
            <a:r>
              <a:rPr lang="ru-RU" sz="2700" dirty="0"/>
              <a:t>экологических знаний и </a:t>
            </a:r>
            <a:r>
              <a:rPr lang="ru-RU" sz="2700" dirty="0" err="1"/>
              <a:t>экопросвещение</a:t>
            </a:r>
            <a:r>
              <a:rPr lang="ru-RU" sz="2700" dirty="0"/>
              <a:t> посредством различных форм, методов обучения и воспитания </a:t>
            </a:r>
            <a:r>
              <a:rPr lang="ru-RU" sz="2700" dirty="0" smtClean="0"/>
              <a:t>выступают </a:t>
            </a:r>
            <a:r>
              <a:rPr lang="ru-RU" sz="2700" dirty="0"/>
              <a:t>как условие формирования экологического сознания </a:t>
            </a:r>
            <a:r>
              <a:rPr lang="ru-RU" sz="2700" dirty="0" smtClean="0"/>
              <a:t>подрастающего поколения;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2. взаимосвязь </a:t>
            </a:r>
            <a:r>
              <a:rPr lang="ru-RU" sz="2700" dirty="0"/>
              <a:t>научной, нравственной, правовой, эстетической и практической деятельности обучающихся, направленная на изучение и улучшение отношений между природой и человеком с опорой, на краеведческий материал, способствует формированию сложной характеристики личности ребенка – экологической ответственности. </a:t>
            </a:r>
            <a:br>
              <a:rPr lang="ru-RU" sz="2700" dirty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1468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Участие обучающихся в мероприятиях </a:t>
            </a:r>
          </a:p>
          <a:p>
            <a:pPr marL="0" indent="0" algn="ctr">
              <a:buNone/>
            </a:pPr>
            <a:r>
              <a:rPr lang="ru-RU" sz="2400" b="1" dirty="0" smtClean="0"/>
              <a:t>НП «Смоленское </a:t>
            </a:r>
            <a:r>
              <a:rPr lang="ru-RU" sz="2400" b="1" dirty="0" err="1" smtClean="0"/>
              <a:t>Поозерье</a:t>
            </a:r>
            <a:r>
              <a:rPr lang="ru-RU" sz="2400" b="1" dirty="0" smtClean="0"/>
              <a:t>»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pic>
        <p:nvPicPr>
          <p:cNvPr id="6146" name="Picture 2" descr="\\Zinaida\03 оргмассовый отдел\18 Фотоматериалы оргмассового отдела\2015-16\Марш парков\HPIM3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5" y="3773772"/>
            <a:ext cx="3396634" cy="25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04229"/>
            <a:ext cx="437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Ежегодные акции «Марш Парков»</a:t>
            </a:r>
            <a:endParaRPr lang="ru-RU" sz="2000" b="1" dirty="0"/>
          </a:p>
        </p:txBody>
      </p:sp>
      <p:pic>
        <p:nvPicPr>
          <p:cNvPr id="6147" name="Picture 3" descr="\\Zinaida\03 оргмассовый отдел\18 Фотоматериалы оргмассового отдела\2015-16\Чистый берег\ZYYttBv0XE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5058308" cy="40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3480" y="1157713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«Очистим планету  от мусора!»</a:t>
            </a:r>
            <a:endParaRPr lang="ru-RU" sz="2000" b="1" dirty="0"/>
          </a:p>
        </p:txBody>
      </p:sp>
      <p:pic>
        <p:nvPicPr>
          <p:cNvPr id="9" name="Рисунок 8" descr="D:\сохраненка\МБУ ДО ЭБЦ Смоленский зопарк\03 Оргмассовый отдел\11 Подтверждающая документация  участия педагогических работников и обучающихся в мероприятиях на различном уровне\Обучающиеся\2015-16\Марш парков\sertif_uch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5047510"/>
            <a:ext cx="1122589" cy="170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smolzoo.ru/img/thumb.php?id=art/1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5" y="1628800"/>
            <a:ext cx="3038874" cy="189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Участие обучающихся в мероприятиях </a:t>
            </a:r>
          </a:p>
          <a:p>
            <a:pPr marL="0" indent="0" algn="ctr">
              <a:buNone/>
            </a:pPr>
            <a:r>
              <a:rPr lang="ru-RU" sz="2400" b="1" dirty="0"/>
              <a:t>НП «Смоленское </a:t>
            </a:r>
            <a:r>
              <a:rPr lang="ru-RU" sz="2400" b="1" dirty="0" err="1"/>
              <a:t>Поозерье</a:t>
            </a:r>
            <a:r>
              <a:rPr lang="ru-RU" sz="2400" b="1" dirty="0"/>
              <a:t>»</a:t>
            </a:r>
          </a:p>
          <a:p>
            <a:pPr marL="0" indent="0">
              <a:buNone/>
            </a:pPr>
            <a:r>
              <a:rPr lang="ru-RU" dirty="0" smtClean="0"/>
              <a:t>П</a:t>
            </a:r>
            <a:endParaRPr lang="ru-RU" dirty="0"/>
          </a:p>
        </p:txBody>
      </p:sp>
      <p:pic>
        <p:nvPicPr>
          <p:cNvPr id="7170" name="Picture 2" descr="\\Oksana\зоопарк\02. НАУЧНО-МЕТОДИЧЕСКИЙ отдел\02.04. План работы учреждения на учебный год\2016-2017 уч.г\Летняя досуговая площадка 2017\Досуговая площадка - ФОТООТЧЕТ\02.06.2017 Поездка в НП Смоленское Поозерье\IMG_2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61048"/>
            <a:ext cx="344110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630932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Летние и зимние </a:t>
            </a:r>
            <a:r>
              <a:rPr lang="ru-RU" sz="2000" b="1" dirty="0" err="1" smtClean="0"/>
              <a:t>экошколы</a:t>
            </a:r>
            <a:endParaRPr lang="ru-RU" sz="2000" b="1" dirty="0"/>
          </a:p>
        </p:txBody>
      </p:sp>
      <p:pic>
        <p:nvPicPr>
          <p:cNvPr id="7171" name="Picture 3" descr="\\Oksana\зоопарк\02. НАУЧНО-МЕТОДИЧЕСКИЙ отдел\02.04. План работы учреждения на учебный год\2016-2017 уч.г\Летняя досуговая площадка 2017\Досуговая площадка - ФОТООТЧЕТ\02.06.2017 Поездка в НП Смоленское Поозерье\IMG_2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2455"/>
            <a:ext cx="3441102" cy="254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molzoo.ru/img/thumb.php?id=art/1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33" y="3347928"/>
            <a:ext cx="4482294" cy="32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4780" y="1172455"/>
            <a:ext cx="369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Акция «Покормите птиц!»</a:t>
            </a:r>
            <a:endParaRPr lang="ru-RU" sz="2000" b="1" dirty="0"/>
          </a:p>
        </p:txBody>
      </p:sp>
      <p:pic>
        <p:nvPicPr>
          <p:cNvPr id="2052" name="Picture 4" descr="http://www.smolzoo.ru/img/thumb.php?id=art/17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33" y="1572565"/>
            <a:ext cx="2066683" cy="15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Zinaida\03 оргмассовый отдел\18 Фотоматериалы оргмассового отдела\2016-17\04 Участие в мероприятиях\Обучающиеся\Покормите птиц!\Фото27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82" y="1572566"/>
            <a:ext cx="2048045" cy="15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16632"/>
            <a:ext cx="8965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Оргмассовые мероприятия, проводимые МБУ ДО «ЭБЦ «Смоленский зоопарк» и приуроченные к 25-летию </a:t>
            </a:r>
          </a:p>
          <a:p>
            <a:pPr algn="ctr"/>
            <a:r>
              <a:rPr lang="ru-RU" sz="2400" b="1" dirty="0" smtClean="0"/>
              <a:t>со дня создания НП «Смоленское </a:t>
            </a:r>
            <a:r>
              <a:rPr lang="ru-RU" sz="2400" b="1" dirty="0" err="1" smtClean="0"/>
              <a:t>Поозерье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3074" name="Picture 2" descr="\\Zinaida\03 оргмассовый отдел\18 Фотоматериалы оргмассового отдела\2016-17\03 Выставки\Выставка. ЭТД\HPIM5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43" y="4238599"/>
            <a:ext cx="1864226" cy="2427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Zinaida\03 оргмассовый отдел\18 Фотоматериалы оргмассового отдела\2016-17\03 Выставки\Выставка. ЭТД\HPIM5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10" y="141277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Zinaida\03 оргмассовый отдел\18 Фотоматериалы оргмассового отдела\2016-17\03 Выставки\Выставка. ЭТД\HPIM5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10" y="4238599"/>
            <a:ext cx="3473199" cy="2508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Zinaida\03 оргмассовый отдел\18 Фотоматериалы оргмассового отдела\2016-17\03 Выставки\Выставка. ЭТД\HPIM59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8" y="4238599"/>
            <a:ext cx="3376141" cy="2427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Zinaida\03 оргмассовый отдел\18 Фотоматериалы оргмассового отдела\2016-17\03 Выставки\Выставка. ЭТД\HPIM59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8" y="1425813"/>
            <a:ext cx="3493627" cy="2620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75830" y="1412776"/>
            <a:ext cx="18243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Городской заочный экологический конкурс «Экология. Творчество. Дети»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927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33265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Оргмассовые мероприятия, проводимые МБУ ДО «ЭБЦ «Смоленский зоопарк» и приуроченные к 25-летию </a:t>
            </a:r>
          </a:p>
          <a:p>
            <a:pPr algn="ctr"/>
            <a:r>
              <a:rPr lang="ru-RU" sz="2400" b="1" dirty="0" smtClean="0"/>
              <a:t>со дня создания НП «Смоленское </a:t>
            </a:r>
            <a:r>
              <a:rPr lang="ru-RU" sz="2400" b="1" dirty="0" err="1" smtClean="0"/>
              <a:t>Поозерье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180844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000" b="1" dirty="0" smtClean="0"/>
              <a:t>Городской  слет юных экологов</a:t>
            </a:r>
            <a:endParaRPr lang="ru-RU" sz="2000" b="1" dirty="0"/>
          </a:p>
        </p:txBody>
      </p:sp>
      <p:pic>
        <p:nvPicPr>
          <p:cNvPr id="4098" name="Picture 2" descr="\\Zinaida\03 оргмассовый отдел\18 Фотоматериалы оргмассового отдела\2016-17\01 Проведенные мероприятия отделом\Городской слет юных экологов 2017\DSC_0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3" y="1957576"/>
            <a:ext cx="3799185" cy="23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Zinaida\03 оргмассовый отдел\18 Фотоматериалы оргмассового отдела\2016-17\01 Проведенные мероприятия отделом\Городской слет юных экологов 2017\DSC_0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2" y="4509120"/>
            <a:ext cx="3799185" cy="22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Zinaida\03 оргмассовый отдел\18 Фотоматериалы оргмассового отдела\2016-17\01 Проведенные мероприятия отделом\Городской слет юных экологов 2017\DSC_08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7577"/>
            <a:ext cx="3561802" cy="23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Zinaida\03 оргмассовый отдел\18 Фотоматериалы оргмассового отдела\2016-17\01 Проведенные мероприятия отделом\Городской слет юных экологов 2017\DSC_0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561802" cy="22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274</Words>
  <Application>Microsoft Office PowerPoint</Application>
  <PresentationFormat>Экран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Взаимодействие МБУ ДО «ЭБЦ «Смоленский зоопарк»   с национальным парком «Смоленское Поозерье»  как условие эффективного воспитания  экологической ответственности обучающихся</vt:lpstr>
      <vt:lpstr>Презентация PowerPoint</vt:lpstr>
      <vt:lpstr>Презентация PowerPoint</vt:lpstr>
      <vt:lpstr>Презентация PowerPoint</vt:lpstr>
      <vt:lpstr> Результат сотрудничества - создание эффективной системы эколого-биологического образования на основе регионального компонента, включающей два основных аспекта:  1. пропаганда экологических знаний и экопросвещение посредством различных форм, методов обучения и воспитания выступают как условие формирования экологического сознания подрастающего поколения; 2. взаимосвязь научной, нравственной, правовой, эстетической и практической деятельности обучающихся, направленная на изучение и улучшение отношений между природой и человеком с опорой, на краеведческий материал, способствует формированию сложной характеристики личности ребенка – экологической ответственности. 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учреждения дополнительного образования «Смоленский зоопарк»   с образовательными организациями города по экологическому образованию, воспитанию и просвещению.</dc:title>
  <cp:lastModifiedBy>БЛ-1</cp:lastModifiedBy>
  <cp:revision>59</cp:revision>
  <dcterms:modified xsi:type="dcterms:W3CDTF">2017-08-18T05:26:22Z</dcterms:modified>
</cp:coreProperties>
</file>