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58" r:id="rId8"/>
    <p:sldId id="261" r:id="rId9"/>
    <p:sldId id="260" r:id="rId10"/>
    <p:sldId id="259" r:id="rId11"/>
    <p:sldId id="267" r:id="rId12"/>
    <p:sldId id="266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E278-97BD-4191-86BA-1DF768AF1106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0A29-A657-489A-BAF5-B6FB920905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E278-97BD-4191-86BA-1DF768AF1106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0A29-A657-489A-BAF5-B6FB920905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E278-97BD-4191-86BA-1DF768AF1106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0A29-A657-489A-BAF5-B6FB920905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E278-97BD-4191-86BA-1DF768AF1106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0A29-A657-489A-BAF5-B6FB920905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E278-97BD-4191-86BA-1DF768AF1106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0A29-A657-489A-BAF5-B6FB920905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E278-97BD-4191-86BA-1DF768AF1106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0A29-A657-489A-BAF5-B6FB920905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E278-97BD-4191-86BA-1DF768AF1106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0A29-A657-489A-BAF5-B6FB920905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E278-97BD-4191-86BA-1DF768AF1106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0A29-A657-489A-BAF5-B6FB920905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E278-97BD-4191-86BA-1DF768AF1106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0A29-A657-489A-BAF5-B6FB920905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E278-97BD-4191-86BA-1DF768AF1106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0A29-A657-489A-BAF5-B6FB920905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E278-97BD-4191-86BA-1DF768AF1106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0A29-A657-489A-BAF5-B6FB920905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9E278-97BD-4191-86BA-1DF768AF1106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10A29-A657-489A-BAF5-B6FB9209052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67zaharov@mail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6"/>
            <a:ext cx="7772400" cy="3214710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b="1" dirty="0"/>
              <a:t>Использование результатов оценочных процедур </a:t>
            </a:r>
            <a:r>
              <a:rPr lang="ru-RU" b="1" dirty="0" smtClean="0"/>
              <a:t>в управлении качеством образования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4286256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2800" dirty="0" smtClean="0">
                <a:solidFill>
                  <a:schemeClr val="tx1"/>
                </a:solidFill>
              </a:rPr>
              <a:t>С.П. Захаров,</a:t>
            </a:r>
          </a:p>
          <a:p>
            <a:pPr algn="r"/>
            <a:r>
              <a:rPr lang="ru-RU" sz="2800" dirty="0" smtClean="0">
                <a:solidFill>
                  <a:schemeClr val="tx1"/>
                </a:solidFill>
              </a:rPr>
              <a:t>проректор ГАУ ДПО СОИРО,</a:t>
            </a:r>
          </a:p>
          <a:p>
            <a:pPr algn="r"/>
            <a:r>
              <a:rPr lang="ru-RU" sz="2800" dirty="0" smtClean="0">
                <a:solidFill>
                  <a:schemeClr val="tx1"/>
                </a:solidFill>
              </a:rPr>
              <a:t>(4812) 38-93-41, </a:t>
            </a:r>
            <a:r>
              <a:rPr lang="ru-RU" sz="2800" dirty="0" smtClean="0">
                <a:solidFill>
                  <a:schemeClr val="tx1"/>
                </a:solidFill>
                <a:hlinkClick r:id="rId2"/>
              </a:rPr>
              <a:t>67</a:t>
            </a:r>
            <a:r>
              <a:rPr lang="en-US" sz="2800" dirty="0" smtClean="0">
                <a:solidFill>
                  <a:schemeClr val="tx1"/>
                </a:solidFill>
                <a:hlinkClick r:id="rId2"/>
              </a:rPr>
              <a:t>zaharov@mail.ru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Методическое пособие для руководителей ОО</a:t>
            </a:r>
            <a:endParaRPr lang="ru-RU" dirty="0"/>
          </a:p>
        </p:txBody>
      </p:sp>
      <p:pic>
        <p:nvPicPr>
          <p:cNvPr id="4" name="Рисунок 3" descr="Безымянный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1357298"/>
            <a:ext cx="8215338" cy="5222331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Безымянный 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167"/>
            <a:ext cx="9144000" cy="6000792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Использование результатов оценочных процедур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1571612"/>
            <a:ext cx="8072494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2000" i="1" dirty="0"/>
              <a:t>Учащиеся и их родители: </a:t>
            </a:r>
          </a:p>
          <a:p>
            <a:r>
              <a:rPr lang="ru-RU" sz="2000" dirty="0" smtClean="0"/>
              <a:t>индивидуальная </a:t>
            </a:r>
            <a:r>
              <a:rPr lang="ru-RU" sz="2000" dirty="0"/>
              <a:t>образовательная траектория; </a:t>
            </a:r>
          </a:p>
          <a:p>
            <a:r>
              <a:rPr lang="ru-RU" sz="2000" dirty="0" smtClean="0"/>
              <a:t>возможность </a:t>
            </a:r>
            <a:r>
              <a:rPr lang="ru-RU" sz="2000" dirty="0"/>
              <a:t>выбора образовательной программы и образовательной организации. </a:t>
            </a:r>
          </a:p>
          <a:p>
            <a:endParaRPr lang="ru-RU" sz="2000" dirty="0"/>
          </a:p>
          <a:p>
            <a:r>
              <a:rPr lang="ru-RU" sz="2000" i="1" dirty="0"/>
              <a:t>Учителя: </a:t>
            </a:r>
          </a:p>
          <a:p>
            <a:r>
              <a:rPr lang="ru-RU" sz="2000" dirty="0" smtClean="0"/>
              <a:t>самооценка </a:t>
            </a:r>
            <a:r>
              <a:rPr lang="ru-RU" sz="2000" dirty="0"/>
              <a:t>профессиональной деятельности; </a:t>
            </a:r>
          </a:p>
          <a:p>
            <a:r>
              <a:rPr lang="ru-RU" sz="2000" dirty="0" smtClean="0"/>
              <a:t>формирование </a:t>
            </a:r>
            <a:r>
              <a:rPr lang="ru-RU" sz="2000" dirty="0"/>
              <a:t>направлений совершенствования. </a:t>
            </a:r>
          </a:p>
          <a:p>
            <a:endParaRPr lang="ru-RU" sz="2000" dirty="0"/>
          </a:p>
          <a:p>
            <a:r>
              <a:rPr lang="ru-RU" sz="2000" i="1" dirty="0"/>
              <a:t>Класс, школа: </a:t>
            </a:r>
          </a:p>
          <a:p>
            <a:r>
              <a:rPr lang="ru-RU" sz="2000" dirty="0" smtClean="0"/>
              <a:t>совершенствование </a:t>
            </a:r>
            <a:r>
              <a:rPr lang="ru-RU" sz="2000" dirty="0"/>
              <a:t>образовательных программ, методик, технологий обучения; </a:t>
            </a:r>
          </a:p>
          <a:p>
            <a:r>
              <a:rPr lang="ru-RU" sz="2000" dirty="0" smtClean="0"/>
              <a:t>определение </a:t>
            </a:r>
            <a:r>
              <a:rPr lang="ru-RU" sz="2000" dirty="0"/>
              <a:t>направлений совершенствования, программ развития.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8929718" cy="642934"/>
          </a:xfrm>
        </p:spPr>
        <p:txBody>
          <a:bodyPr>
            <a:noAutofit/>
          </a:bodyPr>
          <a:lstStyle/>
          <a:p>
            <a:r>
              <a:rPr lang="ru-RU" sz="3600" dirty="0" smtClean="0"/>
              <a:t>Инструмент вроде один и процесс похож,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28860" y="3143248"/>
            <a:ext cx="5500726" cy="500066"/>
          </a:xfrm>
        </p:spPr>
        <p:txBody>
          <a:bodyPr>
            <a:normAutofit fontScale="92500" lnSpcReduction="20000"/>
          </a:bodyPr>
          <a:lstStyle/>
          <a:p>
            <a:r>
              <a:rPr lang="ru-RU" sz="3600" dirty="0" smtClean="0"/>
              <a:t>а результаты разные…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B9D09-C74D-4F7A-A3BD-940A6A18E41D}" type="slidenum">
              <a:rPr lang="ru-RU" smtClean="0"/>
              <a:pPr/>
              <a:t>13</a:t>
            </a:fld>
            <a:endParaRPr lang="ru-RU"/>
          </a:p>
        </p:txBody>
      </p:sp>
      <p:pic>
        <p:nvPicPr>
          <p:cNvPr id="115714" name="Picture 2" descr="D:\Служебное\странные картинки\молоток и зубило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1500174"/>
            <a:ext cx="2654300" cy="1466501"/>
          </a:xfrm>
          <a:prstGeom prst="rect">
            <a:avLst/>
          </a:prstGeom>
          <a:noFill/>
        </p:spPr>
      </p:pic>
      <p:pic>
        <p:nvPicPr>
          <p:cNvPr id="115716" name="Picture 4" descr="D:\Служебное\странные картинки\молоток и зубило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1500174"/>
            <a:ext cx="2274093" cy="1516062"/>
          </a:xfrm>
          <a:prstGeom prst="rect">
            <a:avLst/>
          </a:prstGeom>
          <a:noFill/>
        </p:spPr>
      </p:pic>
      <p:pic>
        <p:nvPicPr>
          <p:cNvPr id="115720" name="Picture 8" descr="http://artrezba.ru/netcat_files/multifile/1520/skulptura_granit_zakaz_grifon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3643314"/>
            <a:ext cx="4071966" cy="3053975"/>
          </a:xfrm>
          <a:prstGeom prst="rect">
            <a:avLst/>
          </a:prstGeom>
          <a:noFill/>
        </p:spPr>
      </p:pic>
      <p:pic>
        <p:nvPicPr>
          <p:cNvPr id="115722" name="Picture 10" descr="D:\Служебное\странные картинки\дырка в стене_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29190" y="3643314"/>
            <a:ext cx="4071945" cy="30539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214554"/>
            <a:ext cx="8229600" cy="1143000"/>
          </a:xfrm>
        </p:spPr>
        <p:txBody>
          <a:bodyPr/>
          <a:lstStyle/>
          <a:p>
            <a:r>
              <a:rPr lang="ru-RU" dirty="0" smtClean="0"/>
              <a:t>Благодарю за внимание!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Тенденции изменений в оценке качества 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Изменение </a:t>
            </a:r>
            <a:r>
              <a:rPr lang="ru-RU" dirty="0"/>
              <a:t>целевых установок </a:t>
            </a:r>
            <a:r>
              <a:rPr lang="ru-RU" i="1" dirty="0"/>
              <a:t>(от оценки знаний, умений и навыков к оценке грамотности, компетенций и личностных качеств); </a:t>
            </a:r>
          </a:p>
          <a:p>
            <a:r>
              <a:rPr lang="ru-RU" dirty="0" smtClean="0"/>
              <a:t>Изменение </a:t>
            </a:r>
            <a:r>
              <a:rPr lang="ru-RU" dirty="0"/>
              <a:t>концептуальных рамок оценки и изменение инструментария (</a:t>
            </a:r>
            <a:r>
              <a:rPr lang="ru-RU" i="1" dirty="0"/>
              <a:t>изменение основных характеристик заданий, увеличение доли контекстных заданий, увеличение доли структурированных заданий); </a:t>
            </a:r>
          </a:p>
          <a:p>
            <a:r>
              <a:rPr lang="ru-RU" dirty="0" smtClean="0"/>
              <a:t>Изменение </a:t>
            </a:r>
            <a:r>
              <a:rPr lang="ru-RU" dirty="0"/>
              <a:t>в технологиях (</a:t>
            </a:r>
            <a:r>
              <a:rPr lang="ru-RU" i="1" dirty="0"/>
              <a:t>переход на электронные носители, введение интерактивных заданий).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Результаты ВПР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 4 класс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2428868"/>
          <a:ext cx="7929618" cy="2571768"/>
        </p:xfrm>
        <a:graphic>
          <a:graphicData uri="http://schemas.openxmlformats.org/drawingml/2006/table">
            <a:tbl>
              <a:tblPr/>
              <a:tblGrid>
                <a:gridCol w="2111706"/>
                <a:gridCol w="484437"/>
                <a:gridCol w="484437"/>
                <a:gridCol w="485215"/>
                <a:gridCol w="485215"/>
                <a:gridCol w="484437"/>
                <a:gridCol w="484437"/>
                <a:gridCol w="485215"/>
                <a:gridCol w="485215"/>
                <a:gridCol w="484437"/>
                <a:gridCol w="484437"/>
                <a:gridCol w="485215"/>
                <a:gridCol w="485215"/>
              </a:tblGrid>
              <a:tr h="428628">
                <a:tc rowSpan="2"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АТЕ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Русский язык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Математика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Окружающий мир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86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«2»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«3»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«4»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«5»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«2»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«3»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«4»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«5»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«2»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«3»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«4»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«5»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Вся выборка по РФ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3.8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21.7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45.7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28.7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2.2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19.2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31.9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46.7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0.9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24.2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53.1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21.7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0132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Смоленская область 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2.8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19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45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33.1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1.6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17.8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33.4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47.2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0.53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21.8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53.3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24.4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832" marR="64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Распределение  годовых отметок и отметок ВПР  4 класс 2017 год (в %)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5" y="2357429"/>
          <a:ext cx="8501123" cy="2241552"/>
        </p:xfrm>
        <a:graphic>
          <a:graphicData uri="http://schemas.openxmlformats.org/drawingml/2006/table">
            <a:tbl>
              <a:tblPr/>
              <a:tblGrid>
                <a:gridCol w="1375747"/>
                <a:gridCol w="528511"/>
                <a:gridCol w="514697"/>
                <a:gridCol w="733016"/>
                <a:gridCol w="586412"/>
                <a:gridCol w="586412"/>
                <a:gridCol w="747304"/>
                <a:gridCol w="500066"/>
                <a:gridCol w="500066"/>
                <a:gridCol w="714380"/>
                <a:gridCol w="500066"/>
                <a:gridCol w="494567"/>
                <a:gridCol w="719879"/>
              </a:tblGrid>
              <a:tr h="23338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Предметы </a:t>
                      </a:r>
                      <a:endParaRPr lang="ru-RU" sz="16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6" marR="62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«2»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6" marR="627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«3»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6" marR="627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«4»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6" marR="627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«5»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6" marR="627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67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ВПР 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6" marR="627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Год 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6" marR="627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Отклон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6" marR="627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ВПР 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6" marR="627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Год 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6" marR="627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Отклон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6" marR="627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ВПР 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6" marR="627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Год 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6" marR="627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Отклон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6" marR="627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ВПР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6" marR="627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6" marR="627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Отклон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6" marR="627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6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Русский язык</a:t>
                      </a:r>
                      <a:endParaRPr lang="ru-RU" sz="16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6" marR="62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2,8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6" marR="62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0,7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6" marR="62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2,1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6" marR="62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6" marR="62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33,3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6" marR="62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-14,3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6" marR="62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6" marR="62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48,5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6" marR="62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-3,5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6" marR="62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33,1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6" marR="62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17,5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6" marR="62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15,6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6" marR="627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6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+mn-lt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6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6" marR="62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1,6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0,7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0,9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17,8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30,3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-12,5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33,4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47,9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-14,5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47,2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21,1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26,1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00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+mn-lt"/>
                          <a:ea typeface="Calibri"/>
                          <a:cs typeface="Times New Roman"/>
                        </a:rPr>
                        <a:t>Окружающий мир</a:t>
                      </a:r>
                      <a:endParaRPr lang="ru-RU" sz="16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756" marR="62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0,53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0,23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21,8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17,7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4,1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53,3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46,2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7,1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24,4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33,8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-9,4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Гистограммы  распределения первичных баллов ВПР </a:t>
            </a:r>
            <a:endParaRPr lang="ru-RU" sz="3200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428736"/>
            <a:ext cx="6480175" cy="1754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3286124"/>
            <a:ext cx="6480175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8860" y="4857760"/>
            <a:ext cx="6480175" cy="1754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71472" y="1785926"/>
            <a:ext cx="14793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Русский язык</a:t>
            </a:r>
          </a:p>
          <a:p>
            <a:r>
              <a:rPr lang="ru-RU" dirty="0" smtClean="0"/>
              <a:t>4 класс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42910" y="3357562"/>
            <a:ext cx="14412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Математика </a:t>
            </a:r>
          </a:p>
          <a:p>
            <a:r>
              <a:rPr lang="ru-RU" dirty="0" smtClean="0"/>
              <a:t>4 класс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57158" y="5000636"/>
            <a:ext cx="19797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Окружающий мир</a:t>
            </a:r>
          </a:p>
          <a:p>
            <a:r>
              <a:rPr lang="ru-RU" dirty="0" smtClean="0"/>
              <a:t>4 класс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Гистограммы  распределения первичных баллов ВПР </a:t>
            </a:r>
            <a:endParaRPr lang="ru-RU" sz="3200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357298"/>
            <a:ext cx="6480175" cy="1754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3214686"/>
            <a:ext cx="6408737" cy="1611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08" y="5000636"/>
            <a:ext cx="6480175" cy="1754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71472" y="1714488"/>
            <a:ext cx="14793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Русский язык</a:t>
            </a:r>
          </a:p>
          <a:p>
            <a:r>
              <a:rPr lang="ru-RU" dirty="0" smtClean="0"/>
              <a:t>5 класс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71472" y="3500438"/>
            <a:ext cx="14412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Математика </a:t>
            </a:r>
          </a:p>
          <a:p>
            <a:r>
              <a:rPr lang="ru-RU" dirty="0" smtClean="0"/>
              <a:t>5 класс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14348" y="5214950"/>
            <a:ext cx="11565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Биология </a:t>
            </a:r>
          </a:p>
          <a:p>
            <a:r>
              <a:rPr lang="ru-RU" dirty="0" smtClean="0"/>
              <a:t>5 класс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dirty="0" smtClean="0"/>
              <a:t>Результаты ОГЭ 2017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1357298"/>
          <a:ext cx="8072492" cy="4754702"/>
        </p:xfrm>
        <a:graphic>
          <a:graphicData uri="http://schemas.openxmlformats.org/drawingml/2006/table">
            <a:tbl>
              <a:tblPr/>
              <a:tblGrid>
                <a:gridCol w="1998322"/>
                <a:gridCol w="1291599"/>
                <a:gridCol w="1047901"/>
                <a:gridCol w="1151472"/>
                <a:gridCol w="1291599"/>
                <a:gridCol w="1291599"/>
              </a:tblGrid>
              <a:tr h="5583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Предмет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Количество  участников, чел.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Сдали, чел.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Не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сдали, чел.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Успеваемость%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Качество, 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56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Русский язык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7386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7323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99,1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74,14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56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Математика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7197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97,6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59,45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56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Физика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99,7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64,98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56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Химия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99,7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72,93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56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Информатика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98,0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58,52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56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Биология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97,2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35,16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56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История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95,7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47,11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56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География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54,10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56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Английский язык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98,8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85,76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56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Немецкий язык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96,0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60,00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56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Французский язык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100,00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56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Обществознание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5445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98,0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56,77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93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Литература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71,31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Результаты ЕГЭ 2017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1071546"/>
          <a:ext cx="8215370" cy="5301924"/>
        </p:xfrm>
        <a:graphic>
          <a:graphicData uri="http://schemas.openxmlformats.org/drawingml/2006/table">
            <a:tbl>
              <a:tblPr/>
              <a:tblGrid>
                <a:gridCol w="1643073"/>
                <a:gridCol w="1285884"/>
                <a:gridCol w="1178727"/>
                <a:gridCol w="1462058"/>
                <a:gridCol w="1322814"/>
                <a:gridCol w="1322814"/>
              </a:tblGrid>
              <a:tr h="2760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Предмет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Количество участников,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Сдали, чел.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Не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сдали,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чел.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Успеваемость, 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Средний балл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09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Русский язык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70,2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64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Математика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профильная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44,3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09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Физика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95,4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52,8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09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Химия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84,8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57,7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09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Информатика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56,5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09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Биология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76,5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09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История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91,4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52,3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09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География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87,1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52,9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09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Английский язык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99,3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71,1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09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Немецкий язык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09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Французский язык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63,2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09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Обществознание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54,9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09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Испанский язык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09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Литература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96,3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57,6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64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Математика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базовая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95,6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Модель использования  результатов оценочных процедур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928662" y="2786058"/>
            <a:ext cx="1928826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Результаты оценочных  процедур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1785918" y="4643446"/>
            <a:ext cx="1928826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Меры поддержки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5143504" y="4929198"/>
            <a:ext cx="1928826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Анализ факторов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6215074" y="2786058"/>
            <a:ext cx="228601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Проблемные  классы, обучающиеся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3714744" y="1714488"/>
            <a:ext cx="1928826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Кластерный анализ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2214546" y="2214554"/>
            <a:ext cx="1428760" cy="57150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715008" y="2143116"/>
            <a:ext cx="1071570" cy="64294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0800000" flipV="1">
            <a:off x="6572264" y="4071942"/>
            <a:ext cx="857256" cy="78581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0800000">
            <a:off x="3571868" y="5357826"/>
            <a:ext cx="1500198" cy="142876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6200000" flipV="1">
            <a:off x="1750199" y="4036223"/>
            <a:ext cx="857256" cy="35719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590</Words>
  <Application>Microsoft Office PowerPoint</Application>
  <PresentationFormat>Экран (4:3)</PresentationFormat>
  <Paragraphs>328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 Использование результатов оценочных процедур в управлении качеством образования</vt:lpstr>
      <vt:lpstr>Тенденции изменений в оценке качества образования</vt:lpstr>
      <vt:lpstr>Результаты ВПР 2017  4 класс</vt:lpstr>
      <vt:lpstr>Распределение  годовых отметок и отметок ВПР  4 класс 2017 год (в %)</vt:lpstr>
      <vt:lpstr>Гистограммы  распределения первичных баллов ВПР </vt:lpstr>
      <vt:lpstr>Гистограммы  распределения первичных баллов ВПР </vt:lpstr>
      <vt:lpstr>Результаты ОГЭ 2017</vt:lpstr>
      <vt:lpstr>Результаты ЕГЭ 2017</vt:lpstr>
      <vt:lpstr>Модель использования  результатов оценочных процедур</vt:lpstr>
      <vt:lpstr>Методическое пособие для руководителей ОО</vt:lpstr>
      <vt:lpstr>Презентация PowerPoint</vt:lpstr>
      <vt:lpstr>Использование результатов оценочных процедур</vt:lpstr>
      <vt:lpstr>Инструмент вроде один и процесс похож,</vt:lpstr>
      <vt:lpstr>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результатов оценочных процедур в управлении качеством образования</dc:title>
  <dc:creator>Сергей</dc:creator>
  <cp:lastModifiedBy>Пользователь</cp:lastModifiedBy>
  <cp:revision>9</cp:revision>
  <dcterms:created xsi:type="dcterms:W3CDTF">2017-08-18T03:16:49Z</dcterms:created>
  <dcterms:modified xsi:type="dcterms:W3CDTF">2017-08-21T12:44:19Z</dcterms:modified>
</cp:coreProperties>
</file>