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61" r:id="rId9"/>
    <p:sldId id="260" r:id="rId10"/>
    <p:sldId id="259" r:id="rId11"/>
    <p:sldId id="267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E278-97BD-4191-86BA-1DF768AF1106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0A29-A657-489A-BAF5-B6FB920905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67zaharov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21471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Использование результатов оценочных процедур </a:t>
            </a:r>
            <a:r>
              <a:rPr lang="ru-RU" b="1" dirty="0" smtClean="0"/>
              <a:t>в управлении качеством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28625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С.П. Захаров,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проректор ГАУ ДПО СОИРО,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(4812) 38-93-41, </a:t>
            </a:r>
            <a:r>
              <a:rPr lang="ru-RU" sz="2800" dirty="0" smtClean="0">
                <a:solidFill>
                  <a:schemeClr val="tx1"/>
                </a:solidFill>
                <a:hlinkClick r:id="rId2"/>
              </a:rPr>
              <a:t>67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zaharov@mail.ru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Методическое пособие для руководителей ОО</a:t>
            </a:r>
            <a:endParaRPr lang="ru-RU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357298"/>
            <a:ext cx="8215338" cy="522233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ымянный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7"/>
            <a:ext cx="9144000" cy="600079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результатов оценочных процедур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807249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000" i="1" dirty="0"/>
              <a:t>Учащиеся и их родители: </a:t>
            </a:r>
          </a:p>
          <a:p>
            <a:r>
              <a:rPr lang="ru-RU" sz="2000" dirty="0" smtClean="0"/>
              <a:t>индивидуальная </a:t>
            </a:r>
            <a:r>
              <a:rPr lang="ru-RU" sz="2000" dirty="0"/>
              <a:t>образовательная траектория; </a:t>
            </a:r>
          </a:p>
          <a:p>
            <a:r>
              <a:rPr lang="ru-RU" sz="2000" dirty="0" smtClean="0"/>
              <a:t>возможность </a:t>
            </a:r>
            <a:r>
              <a:rPr lang="ru-RU" sz="2000" dirty="0"/>
              <a:t>выбора образовательной программы и образовательной организации. </a:t>
            </a:r>
          </a:p>
          <a:p>
            <a:endParaRPr lang="ru-RU" sz="2000" dirty="0"/>
          </a:p>
          <a:p>
            <a:r>
              <a:rPr lang="ru-RU" sz="2000" i="1" dirty="0"/>
              <a:t>Учителя: </a:t>
            </a:r>
          </a:p>
          <a:p>
            <a:r>
              <a:rPr lang="ru-RU" sz="2000" dirty="0" smtClean="0"/>
              <a:t>самооценка </a:t>
            </a:r>
            <a:r>
              <a:rPr lang="ru-RU" sz="2000" dirty="0"/>
              <a:t>профессиональной деятельности; </a:t>
            </a:r>
          </a:p>
          <a:p>
            <a:r>
              <a:rPr lang="ru-RU" sz="2000" dirty="0" smtClean="0"/>
              <a:t>формирование </a:t>
            </a:r>
            <a:r>
              <a:rPr lang="ru-RU" sz="2000" dirty="0"/>
              <a:t>направлений совершенствования. </a:t>
            </a:r>
          </a:p>
          <a:p>
            <a:endParaRPr lang="ru-RU" sz="2000" dirty="0"/>
          </a:p>
          <a:p>
            <a:r>
              <a:rPr lang="ru-RU" sz="2000" i="1" dirty="0"/>
              <a:t>Класс, школа: </a:t>
            </a:r>
          </a:p>
          <a:p>
            <a:r>
              <a:rPr lang="ru-RU" sz="2000" dirty="0" smtClean="0"/>
              <a:t>совершенствование </a:t>
            </a:r>
            <a:r>
              <a:rPr lang="ru-RU" sz="2000" dirty="0"/>
              <a:t>образовательных программ, методик, технологий обучения; </a:t>
            </a:r>
          </a:p>
          <a:p>
            <a:r>
              <a:rPr lang="ru-RU" sz="2000" dirty="0" smtClean="0"/>
              <a:t>определение </a:t>
            </a:r>
            <a:r>
              <a:rPr lang="ru-RU" sz="2000" dirty="0"/>
              <a:t>направлений совершенствования, программ развития.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929718" cy="642934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Инструмент вроде один и процесс похож,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28860" y="3143248"/>
            <a:ext cx="5500726" cy="500066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а результаты разные…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115714" name="Picture 2" descr="D:\Служебное\странные картинки\молоток и зубило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500174"/>
            <a:ext cx="2654300" cy="1466501"/>
          </a:xfrm>
          <a:prstGeom prst="rect">
            <a:avLst/>
          </a:prstGeom>
          <a:noFill/>
        </p:spPr>
      </p:pic>
      <p:pic>
        <p:nvPicPr>
          <p:cNvPr id="115716" name="Picture 4" descr="D:\Служебное\странные картинки\молоток и зубило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500174"/>
            <a:ext cx="2274093" cy="1516062"/>
          </a:xfrm>
          <a:prstGeom prst="rect">
            <a:avLst/>
          </a:prstGeom>
          <a:noFill/>
        </p:spPr>
      </p:pic>
      <p:pic>
        <p:nvPicPr>
          <p:cNvPr id="115720" name="Picture 8" descr="http://artrezba.ru/netcat_files/multifile/1520/skulptura_granit_zakaz_grifo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643314"/>
            <a:ext cx="4071966" cy="3053975"/>
          </a:xfrm>
          <a:prstGeom prst="rect">
            <a:avLst/>
          </a:prstGeom>
          <a:noFill/>
        </p:spPr>
      </p:pic>
      <p:pic>
        <p:nvPicPr>
          <p:cNvPr id="115722" name="Picture 10" descr="D:\Служебное\странные картинки\дырка в стене_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643314"/>
            <a:ext cx="4071945" cy="3053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14554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Тенденции изменений в оценке качества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Изменение </a:t>
            </a:r>
            <a:r>
              <a:rPr lang="ru-RU" dirty="0"/>
              <a:t>целевых установок </a:t>
            </a:r>
            <a:r>
              <a:rPr lang="ru-RU" i="1" dirty="0"/>
              <a:t>(от оценки знаний, умений и навыков к оценке грамотности, компетенций и личностных качеств); 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концептуальных рамок оценки и изменение инструментария (</a:t>
            </a:r>
            <a:r>
              <a:rPr lang="ru-RU" i="1" dirty="0"/>
              <a:t>изменение основных характеристик заданий, увеличение доли контекстных заданий, увеличение доли структурированных заданий); 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в технологиях (</a:t>
            </a:r>
            <a:r>
              <a:rPr lang="ru-RU" i="1" dirty="0"/>
              <a:t>переход на электронные носители, введение интерактивных заданий).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ВПР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4 класс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428868"/>
          <a:ext cx="7929618" cy="2571768"/>
        </p:xfrm>
        <a:graphic>
          <a:graphicData uri="http://schemas.openxmlformats.org/drawingml/2006/table">
            <a:tbl>
              <a:tblPr/>
              <a:tblGrid>
                <a:gridCol w="2111706"/>
                <a:gridCol w="484437"/>
                <a:gridCol w="484437"/>
                <a:gridCol w="485215"/>
                <a:gridCol w="485215"/>
                <a:gridCol w="484437"/>
                <a:gridCol w="484437"/>
                <a:gridCol w="485215"/>
                <a:gridCol w="485215"/>
                <a:gridCol w="484437"/>
                <a:gridCol w="484437"/>
                <a:gridCol w="485215"/>
                <a:gridCol w="485215"/>
              </a:tblGrid>
              <a:tr h="428628">
                <a:tc rowSpan="2"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АТЕ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Вся выборка по РФ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21.7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45.7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28.7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2.2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19.2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31.9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46.7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0.9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24.2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53.1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21.7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Смоленская область 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33.1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1.6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17.8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33.4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47.2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0.53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21.8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53.3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24.4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832" marR="64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 годовых отметок и отметок ВПР  4 класс 2017 год (в %)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2357429"/>
          <a:ext cx="8501123" cy="2241552"/>
        </p:xfrm>
        <a:graphic>
          <a:graphicData uri="http://schemas.openxmlformats.org/drawingml/2006/table">
            <a:tbl>
              <a:tblPr/>
              <a:tblGrid>
                <a:gridCol w="1375747"/>
                <a:gridCol w="528511"/>
                <a:gridCol w="514697"/>
                <a:gridCol w="733016"/>
                <a:gridCol w="586412"/>
                <a:gridCol w="586412"/>
                <a:gridCol w="747304"/>
                <a:gridCol w="500066"/>
                <a:gridCol w="500066"/>
                <a:gridCol w="714380"/>
                <a:gridCol w="500066"/>
                <a:gridCol w="494567"/>
                <a:gridCol w="719879"/>
              </a:tblGrid>
              <a:tr h="2333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Предметы 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ВПР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Отклон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ВПР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Отклон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ВПР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Отклон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ВПР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Отклон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-14,3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48,5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-3,5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33,1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17,5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15,6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30,3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-12,5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33,4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47,9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-14,5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47,2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21,1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26,1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6" marR="62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21,8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17,7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53,3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46,2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24,4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33,8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-9,4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Гистограммы  распределения первичных баллов ВПР </a:t>
            </a:r>
            <a:endParaRPr lang="ru-RU" sz="32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6480175" cy="175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286124"/>
            <a:ext cx="648017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857760"/>
            <a:ext cx="6480175" cy="175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785926"/>
            <a:ext cx="1479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357562"/>
            <a:ext cx="1441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Математика </a:t>
            </a:r>
          </a:p>
          <a:p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000636"/>
            <a:ext cx="1979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Окружающий мир</a:t>
            </a:r>
          </a:p>
          <a:p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Гистограммы  распределения первичных баллов ВПР </a:t>
            </a:r>
            <a:endParaRPr lang="ru-RU" sz="32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357298"/>
            <a:ext cx="6480175" cy="175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214686"/>
            <a:ext cx="6408737" cy="161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5000636"/>
            <a:ext cx="6480175" cy="175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714488"/>
            <a:ext cx="1479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3500438"/>
            <a:ext cx="1441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Математика </a:t>
            </a:r>
          </a:p>
          <a:p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5214950"/>
            <a:ext cx="1156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Биология </a:t>
            </a:r>
          </a:p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Результаты ОГЭ 2017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57298"/>
          <a:ext cx="8072492" cy="4754702"/>
        </p:xfrm>
        <a:graphic>
          <a:graphicData uri="http://schemas.openxmlformats.org/drawingml/2006/table">
            <a:tbl>
              <a:tblPr/>
              <a:tblGrid>
                <a:gridCol w="1998322"/>
                <a:gridCol w="1291599"/>
                <a:gridCol w="1047901"/>
                <a:gridCol w="1151472"/>
                <a:gridCol w="1291599"/>
                <a:gridCol w="1291599"/>
              </a:tblGrid>
              <a:tr h="558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 участников, чел.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Сдали, чел.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сдали, чел.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Успеваемость%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Качество,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Русский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74,14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Математика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64,98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Химия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72,93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Информатика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58,52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Биология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35,16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История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География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Английский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85,76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Немецкий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Французский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Обществознание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56,77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Литература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ЕГЭ 2017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071546"/>
          <a:ext cx="8215370" cy="5301924"/>
        </p:xfrm>
        <a:graphic>
          <a:graphicData uri="http://schemas.openxmlformats.org/drawingml/2006/table">
            <a:tbl>
              <a:tblPr/>
              <a:tblGrid>
                <a:gridCol w="1643073"/>
                <a:gridCol w="1285884"/>
                <a:gridCol w="1178727"/>
                <a:gridCol w="1462058"/>
                <a:gridCol w="1322814"/>
                <a:gridCol w="1322814"/>
              </a:tblGrid>
              <a:tr h="276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участников,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Сдали, чел.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сдали,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чел.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Успеваемость,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Средний балл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Русский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Математика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профильная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Химия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Информатика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Биология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История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География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Английский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Немецкий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Французский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Обществознание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Испанский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Литература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Математика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базовая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использования  результатов оценочных процедур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28662" y="2786058"/>
            <a:ext cx="192882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 оценочных  процедур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785918" y="4643446"/>
            <a:ext cx="192882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Меры поддержки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143504" y="4929198"/>
            <a:ext cx="192882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факторов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15074" y="2786058"/>
            <a:ext cx="228601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Проблемные  классы, обучающиеся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714744" y="1714488"/>
            <a:ext cx="192882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Кластерный анализ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214546" y="2214554"/>
            <a:ext cx="1428760" cy="57150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2143116"/>
            <a:ext cx="1071570" cy="64294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6572264" y="4071942"/>
            <a:ext cx="857256" cy="78581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3571868" y="5357826"/>
            <a:ext cx="1500198" cy="14287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V="1">
            <a:off x="1750199" y="4036223"/>
            <a:ext cx="857256" cy="35719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590</Words>
  <Application>Microsoft Office PowerPoint</Application>
  <PresentationFormat>Экран (4:3)</PresentationFormat>
  <Paragraphs>328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Использование результатов оценочных процедур в управлении качеством образования</vt:lpstr>
      <vt:lpstr>Тенденции изменений в оценке качества образования</vt:lpstr>
      <vt:lpstr>Результаты ВПР 2017  4 класс</vt:lpstr>
      <vt:lpstr>Распределение  годовых отметок и отметок ВПР  4 класс 2017 год (в %)</vt:lpstr>
      <vt:lpstr>Гистограммы  распределения первичных баллов ВПР </vt:lpstr>
      <vt:lpstr>Гистограммы  распределения первичных баллов ВПР </vt:lpstr>
      <vt:lpstr>Результаты ОГЭ 2017</vt:lpstr>
      <vt:lpstr>Результаты ЕГЭ 2017</vt:lpstr>
      <vt:lpstr>Модель использования  результатов оценочных процедур</vt:lpstr>
      <vt:lpstr>Методическое пособие для руководителей ОО</vt:lpstr>
      <vt:lpstr>Презентация PowerPoint</vt:lpstr>
      <vt:lpstr>Использование результатов оценочных процедур</vt:lpstr>
      <vt:lpstr>Инструмент вроде один и процесс похож,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результатов оценочных процедур в управлении качеством образования</dc:title>
  <dc:creator>Сергей</dc:creator>
  <cp:lastModifiedBy>Пользователь</cp:lastModifiedBy>
  <cp:revision>9</cp:revision>
  <dcterms:created xsi:type="dcterms:W3CDTF">2017-08-18T03:16:49Z</dcterms:created>
  <dcterms:modified xsi:type="dcterms:W3CDTF">2017-08-21T12:44:19Z</dcterms:modified>
</cp:coreProperties>
</file>