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8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8" r:id="rId16"/>
    <p:sldId id="25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F5F5F5"/>
    <a:srgbClr val="000099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0" autoAdjust="0"/>
  </p:normalViewPr>
  <p:slideViewPr>
    <p:cSldViewPr>
      <p:cViewPr>
        <p:scale>
          <a:sx n="115" d="100"/>
          <a:sy n="115" d="100"/>
        </p:scale>
        <p:origin x="-72" y="16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14.08.2017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rgbClr val="A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AC0000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rgbClr val="AC0000"/>
              </a:buClr>
              <a:defRPr sz="2000"/>
            </a:lvl1pPr>
            <a:lvl2pPr>
              <a:buClr>
                <a:srgbClr val="AC0000"/>
              </a:buClr>
              <a:defRPr sz="2000"/>
            </a:lvl2pPr>
            <a:lvl3pPr>
              <a:buClr>
                <a:srgbClr val="AC0000"/>
              </a:buClr>
              <a:defRPr sz="1800"/>
            </a:lvl3pPr>
            <a:lvl4pPr>
              <a:buClr>
                <a:srgbClr val="AC0000"/>
              </a:buClr>
              <a:defRPr sz="1600"/>
            </a:lvl4pPr>
            <a:lvl5pPr>
              <a:buClr>
                <a:srgbClr val="AC0000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55576" y="1700808"/>
            <a:ext cx="3816000" cy="39604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ru-RU" sz="2000" smtClean="0"/>
            </a:lvl1pPr>
            <a:lvl2pPr>
              <a:defRPr lang="ru-RU" sz="2000" smtClean="0"/>
            </a:lvl2pPr>
            <a:lvl3pPr>
              <a:defRPr lang="ru-RU" sz="1800" smtClean="0"/>
            </a:lvl3pPr>
            <a:lvl4pPr>
              <a:defRPr lang="ru-RU" sz="1600" smtClean="0"/>
            </a:lvl4pPr>
            <a:lvl5pPr>
              <a:defRPr lang="en-US" sz="1400" dirty="0"/>
            </a:lvl5pPr>
          </a:lstStyle>
          <a:p>
            <a:pPr lvl="0">
              <a:buClr>
                <a:srgbClr val="AC0000"/>
              </a:buClr>
            </a:pPr>
            <a:r>
              <a:rPr lang="ru-RU" dirty="0" smtClean="0"/>
              <a:t>Образец текста</a:t>
            </a:r>
          </a:p>
          <a:p>
            <a:pPr lvl="1">
              <a:buClr>
                <a:srgbClr val="AC0000"/>
              </a:buClr>
            </a:pPr>
            <a:r>
              <a:rPr lang="ru-RU" dirty="0" smtClean="0"/>
              <a:t>Второй уровень</a:t>
            </a:r>
          </a:p>
          <a:p>
            <a:pPr lvl="2">
              <a:buClr>
                <a:srgbClr val="AC0000"/>
              </a:buClr>
            </a:pPr>
            <a:r>
              <a:rPr lang="ru-RU" dirty="0" smtClean="0"/>
              <a:t>Третий уровень</a:t>
            </a:r>
          </a:p>
          <a:p>
            <a:pPr lvl="3">
              <a:buClr>
                <a:srgbClr val="AC0000"/>
              </a:buClr>
            </a:pPr>
            <a:r>
              <a:rPr lang="ru-RU" dirty="0" smtClean="0"/>
              <a:t>Четвертый уровень</a:t>
            </a:r>
          </a:p>
          <a:p>
            <a:pPr lvl="4">
              <a:buClr>
                <a:srgbClr val="AC0000"/>
              </a:buClr>
            </a:pPr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4008" y="1700808"/>
            <a:ext cx="3816000" cy="39604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ru-RU" sz="2000" smtClean="0"/>
            </a:lvl1pPr>
            <a:lvl2pPr>
              <a:defRPr lang="ru-RU" sz="2000" smtClean="0"/>
            </a:lvl2pPr>
            <a:lvl3pPr>
              <a:defRPr lang="ru-RU" sz="1800" smtClean="0"/>
            </a:lvl3pPr>
            <a:lvl4pPr>
              <a:defRPr lang="ru-RU" sz="1600" smtClean="0"/>
            </a:lvl4pPr>
            <a:lvl5pPr>
              <a:defRPr lang="en-US" sz="1400"/>
            </a:lvl5pPr>
          </a:lstStyle>
          <a:p>
            <a:pPr lvl="0">
              <a:buClr>
                <a:srgbClr val="AC0000"/>
              </a:buClr>
            </a:pPr>
            <a:r>
              <a:rPr lang="ru-RU" dirty="0" smtClean="0"/>
              <a:t>Образец текста</a:t>
            </a:r>
          </a:p>
          <a:p>
            <a:pPr lvl="1">
              <a:buClr>
                <a:srgbClr val="AC0000"/>
              </a:buClr>
            </a:pPr>
            <a:r>
              <a:rPr lang="ru-RU" dirty="0" smtClean="0"/>
              <a:t>Второй уровень</a:t>
            </a:r>
          </a:p>
          <a:p>
            <a:pPr lvl="2">
              <a:buClr>
                <a:srgbClr val="AC0000"/>
              </a:buClr>
            </a:pPr>
            <a:r>
              <a:rPr lang="ru-RU" dirty="0" smtClean="0"/>
              <a:t>Третий уровень</a:t>
            </a:r>
          </a:p>
          <a:p>
            <a:pPr lvl="3">
              <a:buClr>
                <a:srgbClr val="AC0000"/>
              </a:buClr>
            </a:pPr>
            <a:r>
              <a:rPr lang="ru-RU" dirty="0" smtClean="0"/>
              <a:t>Четвертый уровень</a:t>
            </a:r>
          </a:p>
          <a:p>
            <a:pPr lvl="4">
              <a:buClr>
                <a:srgbClr val="AC0000"/>
              </a:buClr>
            </a:pPr>
            <a:r>
              <a:rPr lang="ru-RU" dirty="0" smtClean="0"/>
              <a:t>Пятый уровень</a:t>
            </a:r>
            <a:endParaRPr lang="en-US" dirty="0"/>
          </a:p>
        </p:txBody>
      </p:sp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AC0000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14.08.2017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14.08.2017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14.08.2017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rgbClr val="A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14.08.2017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14.08.2017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14.08.2017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Предметные результаты по итогам проведения ВПР по </a:t>
            </a:r>
            <a:r>
              <a:rPr lang="ru-RU" dirty="0" smtClean="0"/>
              <a:t>истории в </a:t>
            </a:r>
            <a:r>
              <a:rPr lang="ru-RU" smtClean="0"/>
              <a:t>5 классе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2017 г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04856" cy="1080120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Средний уровень</a:t>
            </a:r>
            <a:br>
              <a:rPr lang="ru-RU" sz="2000" dirty="0"/>
            </a:br>
            <a:r>
              <a:rPr lang="ru-RU" sz="2000" dirty="0"/>
              <a:t>- % выполнения: 53-73 %</a:t>
            </a:r>
            <a:br>
              <a:rPr lang="ru-RU" sz="2000" dirty="0"/>
            </a:br>
            <a:r>
              <a:rPr lang="ru-RU" sz="2000" dirty="0"/>
              <a:t>-первичный балл:  </a:t>
            </a:r>
            <a:r>
              <a:rPr lang="ru-RU" sz="2000" dirty="0" smtClean="0"/>
              <a:t>8-11</a:t>
            </a:r>
            <a:br>
              <a:rPr lang="ru-RU" sz="2000" dirty="0" smtClean="0"/>
            </a:br>
            <a:r>
              <a:rPr lang="ru-RU" sz="2000" dirty="0" smtClean="0"/>
              <a:t>-отметка </a:t>
            </a:r>
            <a:r>
              <a:rPr lang="ru-RU" sz="2000" dirty="0"/>
              <a:t>по </a:t>
            </a:r>
            <a:r>
              <a:rPr lang="ru-RU" sz="2000" dirty="0" err="1"/>
              <a:t>пятибальной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шкале:  </a:t>
            </a:r>
            <a:r>
              <a:rPr lang="ru-RU" sz="2000" dirty="0" smtClean="0"/>
              <a:t>«</a:t>
            </a:r>
            <a:r>
              <a:rPr lang="ru-RU" sz="2000" dirty="0"/>
              <a:t>4»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132856"/>
            <a:ext cx="7704856" cy="3528392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ru-RU" b="1" dirty="0"/>
              <a:t>Задание 1.</a:t>
            </a:r>
            <a:r>
              <a:rPr lang="ru-RU" dirty="0"/>
              <a:t> </a:t>
            </a:r>
            <a:endParaRPr lang="ru-RU" dirty="0" smtClean="0"/>
          </a:p>
          <a:p>
            <a:pPr marL="68580" indent="0">
              <a:buNone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задания по структуре ВПР: 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из иллюстраций, приведённых ниже,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одной из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перечне тем. Установите соответствие между темами 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иллюстрациями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к каждой теме подберите по одной иллюстрации.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задания по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Каждая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иллюстраций, приведённых ниже,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одной из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перечне тем. Установите соответствие между темами 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иллюстрациями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к каждой теме подберите по одной иллюстрации.</a:t>
            </a:r>
          </a:p>
          <a:p>
            <a:pPr marL="68580" indent="0">
              <a:buNone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Спецификация: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Умение создавать, применять и преобразовывать знаки и символы, модели и схемы для решения учебных и познавательных задач.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изобразительными исторически-ми источниками, понимать 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интерпретировать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содержащуюся в них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  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72 %</a:t>
            </a:r>
          </a:p>
          <a:p>
            <a:pPr marL="6858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84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Средний уровень</a:t>
            </a:r>
            <a:br>
              <a:rPr lang="ru-RU" sz="2000" dirty="0"/>
            </a:br>
            <a:r>
              <a:rPr lang="ru-RU" sz="2000" dirty="0"/>
              <a:t>- % выполнения: 53-73 %</a:t>
            </a:r>
            <a:br>
              <a:rPr lang="ru-RU" sz="2000" dirty="0"/>
            </a:br>
            <a:r>
              <a:rPr lang="ru-RU" sz="2000" dirty="0"/>
              <a:t>-первичный балл:  8-11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шкале:  «4»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132856"/>
            <a:ext cx="7704856" cy="3528392"/>
          </a:xfrm>
        </p:spPr>
        <p:txBody>
          <a:bodyPr>
            <a:normAutofit fontScale="85000" lnSpcReduction="20000"/>
          </a:bodyPr>
          <a:lstStyle/>
          <a:p>
            <a:pPr marL="68580" indent="0" algn="ctr">
              <a:buNone/>
            </a:pPr>
            <a:r>
              <a:rPr lang="ru-RU" b="1" dirty="0"/>
              <a:t>Задание 4</a:t>
            </a:r>
            <a:r>
              <a:rPr lang="ru-RU" b="1" dirty="0" smtClean="0"/>
              <a:t>.</a:t>
            </a:r>
          </a:p>
          <a:p>
            <a:pPr marL="68580" indent="0">
              <a:buNone/>
            </a:pPr>
            <a:r>
              <a:rPr lang="ru-RU" b="1" dirty="0"/>
              <a:t>Тип 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dirty="0" smtClean="0"/>
              <a:t>Выберите </a:t>
            </a:r>
            <a:r>
              <a:rPr lang="ru-RU" dirty="0"/>
              <a:t>одну тему из перечня, а затем </a:t>
            </a:r>
            <a:r>
              <a:rPr lang="ru-RU" dirty="0" smtClean="0"/>
              <a:t>выполните </a:t>
            </a:r>
            <a:r>
              <a:rPr lang="ru-RU" dirty="0"/>
              <a:t>задания 3—6, толь-ко по выбранной Вами теме</a:t>
            </a:r>
            <a:r>
              <a:rPr lang="ru-RU" dirty="0" smtClean="0"/>
              <a:t>.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Прочитайте список </a:t>
            </a:r>
            <a:r>
              <a:rPr lang="ru-RU" dirty="0" smtClean="0"/>
              <a:t>событий </a:t>
            </a:r>
            <a:r>
              <a:rPr lang="ru-RU" dirty="0"/>
              <a:t>(явлений, </a:t>
            </a:r>
            <a:r>
              <a:rPr lang="ru-RU" dirty="0" smtClean="0"/>
              <a:t>процессов</a:t>
            </a:r>
            <a:r>
              <a:rPr lang="ru-RU" dirty="0"/>
              <a:t>) и напишите событие (явление, процесс), которое относится к выбранной Вами теме. </a:t>
            </a:r>
          </a:p>
          <a:p>
            <a:pPr marL="68580" indent="0">
              <a:buNone/>
            </a:pPr>
            <a:r>
              <a:rPr lang="ru-RU" dirty="0"/>
              <a:t>Используя знания по истории, расскажите об этом событии (явлении, процессе</a:t>
            </a:r>
            <a:r>
              <a:rPr lang="ru-RU" dirty="0" smtClean="0"/>
              <a:t>).</a:t>
            </a:r>
            <a:endParaRPr lang="ru-RU" b="1" dirty="0"/>
          </a:p>
          <a:p>
            <a:pPr marL="68580" indent="0">
              <a:buNone/>
            </a:pPr>
            <a:r>
              <a:rPr lang="ru-RU" b="1" dirty="0"/>
              <a:t> Спецификация:  </a:t>
            </a:r>
            <a:r>
              <a:rPr lang="ru-RU" dirty="0"/>
              <a:t>Умение осознанно использовать речевые средства в </a:t>
            </a:r>
            <a:r>
              <a:rPr lang="ru-RU" dirty="0" smtClean="0"/>
              <a:t>соответствии </a:t>
            </a:r>
            <a:r>
              <a:rPr lang="ru-RU" dirty="0"/>
              <a:t>с задачей коммуникации; </a:t>
            </a:r>
            <a:r>
              <a:rPr lang="ru-RU" dirty="0" smtClean="0"/>
              <a:t>владение </a:t>
            </a:r>
            <a:r>
              <a:rPr lang="ru-RU" dirty="0"/>
              <a:t>основами самоконтроля, </a:t>
            </a:r>
            <a:r>
              <a:rPr lang="ru-RU" dirty="0" smtClean="0"/>
              <a:t>самооценки</a:t>
            </a:r>
            <a:r>
              <a:rPr lang="ru-RU" dirty="0"/>
              <a:t>, принятия решений и </a:t>
            </a:r>
            <a:r>
              <a:rPr lang="ru-RU" dirty="0" smtClean="0"/>
              <a:t>осуществления </a:t>
            </a:r>
            <a:r>
              <a:rPr lang="ru-RU" dirty="0"/>
              <a:t>осознанного выбора в учебной и познавательной деятельности. Умение рассказывать о событиях древней </a:t>
            </a:r>
            <a:r>
              <a:rPr lang="ru-RU" dirty="0" smtClean="0"/>
              <a:t>истории.</a:t>
            </a:r>
          </a:p>
          <a:p>
            <a:pPr marL="68580" indent="0">
              <a:buNone/>
            </a:pPr>
            <a:r>
              <a:rPr lang="ru-RU" dirty="0" smtClean="0"/>
              <a:t> </a:t>
            </a:r>
            <a:r>
              <a:rPr lang="ru-RU" b="1" dirty="0"/>
              <a:t>Результат:</a:t>
            </a:r>
            <a:r>
              <a:rPr lang="ru-RU" dirty="0"/>
              <a:t>   59 %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76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04856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Уровень ниже среднего</a:t>
            </a:r>
            <a:br>
              <a:rPr lang="ru-RU" sz="2000" dirty="0"/>
            </a:br>
            <a:r>
              <a:rPr lang="ru-RU" sz="2000" dirty="0"/>
              <a:t>- % выполнения: </a:t>
            </a:r>
            <a:r>
              <a:rPr lang="ru-RU" sz="2000" dirty="0" smtClean="0"/>
              <a:t>   27-47 </a:t>
            </a:r>
            <a:r>
              <a:rPr lang="ru-RU" sz="2000" dirty="0"/>
              <a:t>%</a:t>
            </a:r>
            <a:br>
              <a:rPr lang="ru-RU" sz="2000" dirty="0"/>
            </a:br>
            <a:r>
              <a:rPr lang="ru-RU" sz="2000" dirty="0"/>
              <a:t>-первичный балл</a:t>
            </a:r>
            <a:r>
              <a:rPr lang="ru-RU" sz="2000" dirty="0" smtClean="0"/>
              <a:t>:    </a:t>
            </a:r>
            <a:r>
              <a:rPr lang="ru-RU" sz="2000" dirty="0"/>
              <a:t>4-7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шкале:   </a:t>
            </a:r>
            <a:r>
              <a:rPr lang="ru-RU" sz="2000" dirty="0" smtClean="0"/>
              <a:t>«</a:t>
            </a:r>
            <a:r>
              <a:rPr lang="ru-RU" sz="2000" dirty="0"/>
              <a:t>3».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132856"/>
            <a:ext cx="7704856" cy="3528392"/>
          </a:xfrm>
        </p:spPr>
        <p:txBody>
          <a:bodyPr>
            <a:normAutofit fontScale="85000" lnSpcReduction="10000"/>
          </a:bodyPr>
          <a:lstStyle/>
          <a:p>
            <a:pPr marL="68580" indent="0" algn="ctr">
              <a:buNone/>
            </a:pPr>
            <a:r>
              <a:rPr lang="ru-RU" b="1" dirty="0"/>
              <a:t>Задание 3. 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/>
              <a:t>Тип задания по структуре ВПР: 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 smtClean="0"/>
              <a:t> </a:t>
            </a:r>
            <a:r>
              <a:rPr lang="ru-RU" dirty="0"/>
              <a:t>Выберите одну тему из перечня, а затем </a:t>
            </a:r>
            <a:r>
              <a:rPr lang="ru-RU" dirty="0" smtClean="0"/>
              <a:t>выполните </a:t>
            </a:r>
            <a:r>
              <a:rPr lang="ru-RU" dirty="0"/>
              <a:t>задания 3—6, толь-ко по выбранной Вами теме</a:t>
            </a:r>
            <a:r>
              <a:rPr lang="ru-RU" dirty="0" smtClean="0"/>
              <a:t>.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Прочитайте список слов и напишите слово, </a:t>
            </a:r>
            <a:r>
              <a:rPr lang="ru-RU" dirty="0" smtClean="0"/>
              <a:t>относящееся </a:t>
            </a:r>
            <a:r>
              <a:rPr lang="ru-RU" dirty="0"/>
              <a:t>к выбранной Вами теме. </a:t>
            </a:r>
            <a:r>
              <a:rPr lang="ru-RU" dirty="0" smtClean="0"/>
              <a:t>Объясните </a:t>
            </a:r>
            <a:r>
              <a:rPr lang="ru-RU" dirty="0"/>
              <a:t>смысл этого слова</a:t>
            </a:r>
            <a:r>
              <a:rPr lang="ru-RU" dirty="0" smtClean="0"/>
              <a:t>.</a:t>
            </a:r>
            <a:endParaRPr lang="ru-RU" b="1" dirty="0"/>
          </a:p>
          <a:p>
            <a:pPr marL="68580" indent="0">
              <a:buNone/>
            </a:pPr>
            <a:r>
              <a:rPr lang="ru-RU" b="1" dirty="0"/>
              <a:t>Спецификация:</a:t>
            </a:r>
            <a:r>
              <a:rPr lang="ru-RU" dirty="0"/>
              <a:t>  Умение определять понятия, создавать обобщения, устанавливать аналогии, классифицировать, самостоятельно выбирать основания и критерии для классификации; владение основами самоконтроля, самооценки, принятия решений и осуществления осознанного выбора в учебной и познавательной деятельности. Умение объяснять смысл основных хронологических понятий, терминов. </a:t>
            </a:r>
          </a:p>
          <a:p>
            <a:pPr marL="68580" indent="0">
              <a:buNone/>
            </a:pPr>
            <a:r>
              <a:rPr lang="ru-RU" dirty="0"/>
              <a:t> </a:t>
            </a:r>
            <a:r>
              <a:rPr lang="ru-RU" b="1" dirty="0"/>
              <a:t>Результат:  </a:t>
            </a:r>
            <a:r>
              <a:rPr lang="ru-RU" dirty="0"/>
              <a:t>52 %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0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04856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Уровень ниже среднего</a:t>
            </a:r>
            <a:br>
              <a:rPr lang="ru-RU" sz="2000" dirty="0"/>
            </a:br>
            <a:r>
              <a:rPr lang="ru-RU" sz="2000" dirty="0"/>
              <a:t>- % выполнения:    27-47 %</a:t>
            </a:r>
            <a:br>
              <a:rPr lang="ru-RU" sz="2000" dirty="0"/>
            </a:br>
            <a:r>
              <a:rPr lang="ru-RU" sz="2000" dirty="0"/>
              <a:t>-первичный балл:    4-7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шкале:   «3».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132856"/>
            <a:ext cx="7704856" cy="3528392"/>
          </a:xfrm>
        </p:spPr>
        <p:txBody>
          <a:bodyPr>
            <a:normAutofit fontScale="85000" lnSpcReduction="10000"/>
          </a:bodyPr>
          <a:lstStyle/>
          <a:p>
            <a:pPr marL="68580" indent="0" algn="ctr">
              <a:buNone/>
            </a:pPr>
            <a:r>
              <a:rPr lang="ru-RU" b="1" dirty="0"/>
              <a:t>Задание 6</a:t>
            </a:r>
            <a:r>
              <a:rPr lang="ru-RU" b="1" dirty="0" smtClean="0"/>
              <a:t>.</a:t>
            </a:r>
          </a:p>
          <a:p>
            <a:pPr marL="68580" indent="0">
              <a:buNone/>
            </a:pPr>
            <a:r>
              <a:rPr lang="ru-RU" dirty="0" smtClean="0"/>
              <a:t> </a:t>
            </a:r>
            <a:r>
              <a:rPr lang="ru-RU" b="1" dirty="0"/>
              <a:t>Тип задания по структуре ВПР: </a:t>
            </a:r>
            <a:r>
              <a:rPr lang="ru-RU" dirty="0"/>
              <a:t>Выберите одну тему из перечня, а затем </a:t>
            </a:r>
            <a:r>
              <a:rPr lang="ru-RU" dirty="0" smtClean="0"/>
              <a:t>выполните </a:t>
            </a:r>
            <a:r>
              <a:rPr lang="ru-RU" dirty="0"/>
              <a:t>задания 3—6, толь-ко по выбранной Вами теме</a:t>
            </a:r>
            <a:r>
              <a:rPr lang="ru-RU" dirty="0" smtClean="0"/>
              <a:t>.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Используя знания </a:t>
            </a:r>
            <a:r>
              <a:rPr lang="ru-RU" dirty="0" smtClean="0"/>
              <a:t>исторических </a:t>
            </a:r>
            <a:r>
              <a:rPr lang="ru-RU" dirty="0"/>
              <a:t>фактов, </a:t>
            </a:r>
            <a:r>
              <a:rPr lang="ru-RU" dirty="0" smtClean="0"/>
              <a:t>объясните</a:t>
            </a:r>
            <a:r>
              <a:rPr lang="ru-RU" dirty="0"/>
              <a:t>, как природно-климатические условия повлияли на занятия жителей этой страны</a:t>
            </a:r>
            <a:r>
              <a:rPr lang="ru-RU" dirty="0" smtClean="0"/>
              <a:t>?</a:t>
            </a:r>
            <a:endParaRPr lang="ru-RU" dirty="0"/>
          </a:p>
          <a:p>
            <a:pPr marL="68580" indent="0">
              <a:buNone/>
            </a:pPr>
            <a:r>
              <a:rPr lang="ru-RU" b="1" dirty="0"/>
              <a:t>Спецификация:  </a:t>
            </a:r>
            <a:r>
              <a:rPr lang="ru-RU" dirty="0"/>
              <a:t>Умение устанавливать </a:t>
            </a:r>
            <a:r>
              <a:rPr lang="ru-RU" dirty="0" smtClean="0"/>
              <a:t>причинно-следственные </a:t>
            </a:r>
            <a:r>
              <a:rPr lang="ru-RU" dirty="0"/>
              <a:t>связи, строить логическое рассуждение, умозаключение (индуктивное, дедуктивное и по аналогии) и делать выводы; владение основами самоконтроля, само-оценки, принятия решений и осуществления осознанного выбора в учебной и </a:t>
            </a:r>
            <a:r>
              <a:rPr lang="ru-RU" dirty="0" smtClean="0"/>
              <a:t>познавательной </a:t>
            </a:r>
            <a:r>
              <a:rPr lang="ru-RU" dirty="0"/>
              <a:t>деятельности. Умение описывать условия существования, основные занятия, образ </a:t>
            </a:r>
            <a:r>
              <a:rPr lang="ru-RU" dirty="0" smtClean="0"/>
              <a:t>жизни </a:t>
            </a:r>
            <a:r>
              <a:rPr lang="ru-RU" dirty="0"/>
              <a:t>людей в древности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r>
              <a:rPr lang="ru-RU" dirty="0" smtClean="0"/>
              <a:t> </a:t>
            </a:r>
            <a:r>
              <a:rPr lang="ru-RU" b="1" dirty="0"/>
              <a:t>Результат:</a:t>
            </a:r>
            <a:r>
              <a:rPr lang="ru-RU" dirty="0"/>
              <a:t>  46%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5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04856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Уровень ниже среднего</a:t>
            </a:r>
            <a:br>
              <a:rPr lang="ru-RU" sz="2000" dirty="0"/>
            </a:br>
            <a:r>
              <a:rPr lang="ru-RU" sz="2000" dirty="0"/>
              <a:t>- % выполнения:    27-47 %</a:t>
            </a:r>
            <a:br>
              <a:rPr lang="ru-RU" sz="2000" dirty="0"/>
            </a:br>
            <a:r>
              <a:rPr lang="ru-RU" sz="2000" dirty="0"/>
              <a:t>-первичный балл:    4-7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 шкале:   «3».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7704856" cy="360040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ru-RU" b="1" dirty="0"/>
              <a:t>Задание 8</a:t>
            </a:r>
            <a:r>
              <a:rPr lang="ru-RU" b="1" dirty="0" smtClean="0"/>
              <a:t>.</a:t>
            </a:r>
          </a:p>
          <a:p>
            <a:pPr marL="68580" indent="0">
              <a:buNone/>
            </a:pPr>
            <a:r>
              <a:rPr lang="ru-RU" b="1" dirty="0"/>
              <a:t>Тип задания по структуре ВПР</a:t>
            </a:r>
            <a:r>
              <a:rPr lang="ru-RU" dirty="0" smtClean="0"/>
              <a:t>: Вспомните </a:t>
            </a:r>
            <a:r>
              <a:rPr lang="ru-RU" dirty="0"/>
              <a:t>важнейшие события истории Вашего региона или населённого пункта и выполните задания</a:t>
            </a:r>
            <a:r>
              <a:rPr lang="ru-RU" dirty="0" smtClean="0"/>
              <a:t>.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Чем известен Ваш </a:t>
            </a:r>
            <a:r>
              <a:rPr lang="ru-RU" dirty="0" smtClean="0"/>
              <a:t>земляк</a:t>
            </a:r>
            <a:r>
              <a:rPr lang="ru-RU" dirty="0"/>
              <a:t>, каков его вклад в развитие Вашего </a:t>
            </a:r>
            <a:r>
              <a:rPr lang="ru-RU" dirty="0" smtClean="0"/>
              <a:t>региона</a:t>
            </a:r>
            <a:r>
              <a:rPr lang="ru-RU" dirty="0"/>
              <a:t>, или населённого пункта, или нашей </a:t>
            </a:r>
            <a:r>
              <a:rPr lang="ru-RU" dirty="0" smtClean="0"/>
              <a:t>страны</a:t>
            </a:r>
            <a:r>
              <a:rPr lang="ru-RU" dirty="0"/>
              <a:t>, или мира в целом</a:t>
            </a:r>
            <a:r>
              <a:rPr lang="ru-RU" dirty="0" smtClean="0"/>
              <a:t>?</a:t>
            </a:r>
            <a:endParaRPr lang="ru-RU" b="1" dirty="0"/>
          </a:p>
          <a:p>
            <a:pPr marL="68580" indent="0">
              <a:buNone/>
            </a:pPr>
            <a:r>
              <a:rPr lang="ru-RU" b="1" dirty="0"/>
              <a:t>Спецификация:   </a:t>
            </a:r>
            <a:r>
              <a:rPr lang="ru-RU" dirty="0"/>
              <a:t>Умение создавать </a:t>
            </a:r>
            <a:r>
              <a:rPr lang="ru-RU" dirty="0" smtClean="0"/>
              <a:t>обобщения</a:t>
            </a:r>
            <a:r>
              <a:rPr lang="ru-RU" dirty="0"/>
              <a:t>, классифицировать, самостоятельно </a:t>
            </a:r>
            <a:r>
              <a:rPr lang="ru-RU" dirty="0" smtClean="0"/>
              <a:t>выбирать </a:t>
            </a:r>
            <a:r>
              <a:rPr lang="ru-RU" dirty="0"/>
              <a:t>основания и критерии для </a:t>
            </a:r>
            <a:r>
              <a:rPr lang="ru-RU" dirty="0" smtClean="0"/>
              <a:t>классификации</a:t>
            </a:r>
            <a:r>
              <a:rPr lang="ru-RU" dirty="0"/>
              <a:t>; формирование важнейших культурно-исторических ориентиров для гражданской, </a:t>
            </a:r>
            <a:r>
              <a:rPr lang="ru-RU" dirty="0" err="1"/>
              <a:t>этнонациональной</a:t>
            </a:r>
            <a:r>
              <a:rPr lang="ru-RU" dirty="0"/>
              <a:t>, социальной, культурной самоидентификации личности. Реализация историко-культурологическо­го подхода, формирующего способности к </a:t>
            </a:r>
            <a:r>
              <a:rPr lang="ru-RU" dirty="0" smtClean="0"/>
              <a:t>межкультурному </a:t>
            </a:r>
            <a:r>
              <a:rPr lang="ru-RU" dirty="0"/>
              <a:t>диалогу, восприятию и бережному </a:t>
            </a:r>
            <a:r>
              <a:rPr lang="ru-RU" dirty="0" smtClean="0"/>
              <a:t>отношению </a:t>
            </a:r>
            <a:r>
              <a:rPr lang="ru-RU" dirty="0"/>
              <a:t>к культурному наследию </a:t>
            </a:r>
          </a:p>
          <a:p>
            <a:pPr marL="68580" indent="0">
              <a:buNone/>
            </a:pPr>
            <a:r>
              <a:rPr lang="ru-RU" dirty="0"/>
              <a:t>Родины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r>
              <a:rPr lang="ru-RU" dirty="0" smtClean="0"/>
              <a:t> </a:t>
            </a:r>
            <a:r>
              <a:rPr lang="ru-RU" b="1" dirty="0"/>
              <a:t>Результат: </a:t>
            </a:r>
            <a:r>
              <a:rPr lang="ru-RU" dirty="0"/>
              <a:t> 52 %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27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Clr>
                <a:srgbClr val="AC0000"/>
              </a:buClr>
            </a:pP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Clr>
                <a:srgbClr val="AC0000"/>
              </a:buClr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2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013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Всероссийская проверочная работа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/>
              <a:t>Всероссийская проверочная работа по истории для обучающихся 5 классов </a:t>
            </a:r>
            <a:r>
              <a:rPr lang="ru-RU" dirty="0" smtClean="0"/>
              <a:t>проводилась </a:t>
            </a:r>
            <a:r>
              <a:rPr lang="ru-RU" dirty="0"/>
              <a:t>25.04.2017 года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r>
              <a:rPr lang="ru-RU" dirty="0" smtClean="0"/>
              <a:t> </a:t>
            </a:r>
            <a:r>
              <a:rPr lang="ru-RU" b="1" dirty="0"/>
              <a:t>Цель ВПР </a:t>
            </a:r>
            <a:r>
              <a:rPr lang="ru-RU" dirty="0"/>
              <a:t>по истории в 5 классе –  оценка уровня </a:t>
            </a:r>
            <a:r>
              <a:rPr lang="ru-RU" dirty="0" smtClean="0"/>
              <a:t>общеобразовательной </a:t>
            </a:r>
            <a:r>
              <a:rPr lang="ru-RU" dirty="0"/>
              <a:t>подготовки по истории учеников 5-ых  классов в соответствии  с требованиями ФГОС, диагностика достижения личностных, </a:t>
            </a:r>
            <a:r>
              <a:rPr lang="ru-RU" dirty="0" err="1"/>
              <a:t>метапредметных</a:t>
            </a:r>
            <a:r>
              <a:rPr lang="ru-RU" dirty="0"/>
              <a:t> и предметных результатов обучения. 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Количество участников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/>
              <a:t>Работу выполняли 3733 человека из образовательных организаций 25 </a:t>
            </a:r>
            <a:r>
              <a:rPr lang="ru-RU" dirty="0" smtClean="0"/>
              <a:t>муниципальных </a:t>
            </a:r>
            <a:r>
              <a:rPr lang="ru-RU" dirty="0"/>
              <a:t>образований. Не приняли участие в проведении ВПР 2 района: </a:t>
            </a:r>
            <a:r>
              <a:rPr lang="ru-RU" dirty="0" err="1"/>
              <a:t>Глинковский</a:t>
            </a:r>
            <a:r>
              <a:rPr lang="ru-RU" dirty="0"/>
              <a:t> и Шу-</a:t>
            </a:r>
            <a:r>
              <a:rPr lang="ru-RU" dirty="0" err="1"/>
              <a:t>мячский</a:t>
            </a:r>
            <a:r>
              <a:rPr lang="ru-RU" dirty="0"/>
              <a:t>. 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Всего </a:t>
            </a:r>
            <a:r>
              <a:rPr lang="ru-RU" dirty="0"/>
              <a:t>приняло участие  218 школ Смоленской области. 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Из </a:t>
            </a:r>
            <a:r>
              <a:rPr lang="ru-RU" dirty="0"/>
              <a:t>них городские - 77  (35% от общего количества школ, принимавших участие  в ВПР), сельские - 141  (65% от общего количества школ, принимавших участие  в ВПР</a:t>
            </a:r>
            <a:r>
              <a:rPr lang="ru-RU" dirty="0" smtClean="0"/>
              <a:t>)</a:t>
            </a:r>
          </a:p>
          <a:p>
            <a:pPr marL="68580" indent="0">
              <a:buNone/>
            </a:pPr>
            <a:r>
              <a:rPr lang="ru-RU" dirty="0" smtClean="0"/>
              <a:t> </a:t>
            </a:r>
            <a:r>
              <a:rPr lang="ru-RU" dirty="0"/>
              <a:t>Малое количество обучающихся выполняли работу в 3 районах: </a:t>
            </a:r>
            <a:r>
              <a:rPr lang="ru-RU" dirty="0" err="1"/>
              <a:t>Хиславичском</a:t>
            </a:r>
            <a:r>
              <a:rPr lang="ru-RU" dirty="0"/>
              <a:t> (4 ученика), </a:t>
            </a:r>
            <a:r>
              <a:rPr lang="ru-RU" dirty="0" err="1"/>
              <a:t>Новодугинском</a:t>
            </a:r>
            <a:r>
              <a:rPr lang="ru-RU" dirty="0"/>
              <a:t> (3 учеников), </a:t>
            </a:r>
            <a:r>
              <a:rPr lang="ru-RU" dirty="0" err="1"/>
              <a:t>Сычевском</a:t>
            </a:r>
            <a:r>
              <a:rPr lang="ru-RU" dirty="0"/>
              <a:t> (1 ученик), а так же в городе Десногорске (10 учеников)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11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ВПР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/>
              <a:t>Пятиклассникам предлагалось выполнить  8 заданий. Ответом к каждому из </a:t>
            </a:r>
            <a:r>
              <a:rPr lang="ru-RU" dirty="0" smtClean="0"/>
              <a:t>заданий </a:t>
            </a:r>
            <a:r>
              <a:rPr lang="ru-RU" dirty="0"/>
              <a:t>1 и 2 являлась цифра или последовательность цифр. Задания 3–4 и 6–8 предполагали развёрнутый ответ. Задание 5 предполагало работу с контурной картой. На выполнение всей работы отводилось 45 минут.  Максимально возможный балл за выполнение работы составлял 15.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7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процент неуспеваемости по Смоленской области составляет 4,34% - такой процент обучающихся получил «2», что почти на 3% меньше, чем по России в целом</a:t>
            </a:r>
            <a:r>
              <a:rPr lang="ru-RU" dirty="0" smtClean="0"/>
              <a:t>.</a:t>
            </a:r>
          </a:p>
          <a:p>
            <a:r>
              <a:rPr lang="ru-RU" dirty="0"/>
              <a:t>% качества (получивших за работу «4» и «5») в Смоленской области составил 70,4%, в то время как в России – 62.4%.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25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 по отметкам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201664"/>
              </p:ext>
            </p:extLst>
          </p:nvPr>
        </p:nvGraphicFramePr>
        <p:xfrm>
          <a:off x="755650" y="1700213"/>
          <a:ext cx="7704138" cy="223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94"/>
                <a:gridCol w="1368152"/>
                <a:gridCol w="1440160"/>
                <a:gridCol w="1224136"/>
                <a:gridCol w="1152128"/>
                <a:gridCol w="100746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участников</a:t>
                      </a:r>
                      <a:endParaRPr lang="ru-RU" sz="16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Распределение групп баллов в %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</a:t>
                      </a:r>
                      <a:endParaRPr lang="ru-RU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Российская Федерация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957045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7.2</a:t>
                      </a:r>
                      <a:endParaRPr lang="ru-RU" sz="14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30.4</a:t>
                      </a:r>
                      <a:endParaRPr lang="ru-RU" sz="14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41.4</a:t>
                      </a:r>
                      <a:endParaRPr lang="ru-RU" sz="14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 i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Смоленская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4.3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25.3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43.6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26.8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51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04856" cy="961176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Высокий </a:t>
            </a:r>
            <a:r>
              <a:rPr lang="ru-RU" sz="2000" dirty="0" smtClean="0"/>
              <a:t>уровень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/>
              <a:t>% выполнения: 80-100 </a:t>
            </a:r>
            <a:r>
              <a:rPr lang="ru-RU" sz="2000" dirty="0" smtClean="0"/>
              <a:t>% -</a:t>
            </a:r>
            <a:r>
              <a:rPr lang="ru-RU" sz="2000" dirty="0"/>
              <a:t>первичный балл: 12-15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шкале:       «5»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ctr">
              <a:buNone/>
            </a:pPr>
            <a:r>
              <a:rPr lang="ru-RU" b="1" dirty="0"/>
              <a:t>Задание 2.</a:t>
            </a:r>
            <a:r>
              <a:rPr lang="ru-RU" dirty="0"/>
              <a:t>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/>
              <a:t>Тип задания по структуре ВПР</a:t>
            </a:r>
            <a:r>
              <a:rPr lang="ru-RU" b="1" dirty="0" smtClean="0"/>
              <a:t>: </a:t>
            </a:r>
            <a:r>
              <a:rPr lang="ru-RU" dirty="0" smtClean="0"/>
              <a:t>Прочтите </a:t>
            </a:r>
            <a:r>
              <a:rPr lang="ru-RU" dirty="0"/>
              <a:t>отрывок из легенды и определите, к какой из данных тем он относится. В ответе напишите букву, которой обозначена эта тема</a:t>
            </a:r>
          </a:p>
          <a:p>
            <a:pPr marL="68580" indent="0">
              <a:buNone/>
            </a:pPr>
            <a:r>
              <a:rPr lang="ru-RU" b="1" dirty="0"/>
              <a:t>Спецификация:  </a:t>
            </a:r>
            <a:r>
              <a:rPr lang="ru-RU" dirty="0"/>
              <a:t>Смысловое </a:t>
            </a:r>
            <a:r>
              <a:rPr lang="ru-RU" dirty="0" smtClean="0"/>
              <a:t>чтение</a:t>
            </a:r>
            <a:r>
              <a:rPr lang="ru-RU" dirty="0"/>
              <a:t>. Умение проводить поиск </a:t>
            </a:r>
            <a:r>
              <a:rPr lang="ru-RU" dirty="0" smtClean="0"/>
              <a:t>информации </a:t>
            </a:r>
            <a:r>
              <a:rPr lang="ru-RU" dirty="0"/>
              <a:t>в отрывках </a:t>
            </a:r>
            <a:r>
              <a:rPr lang="ru-RU" dirty="0" smtClean="0"/>
              <a:t>исторических </a:t>
            </a:r>
            <a:r>
              <a:rPr lang="ru-RU" dirty="0"/>
              <a:t>текстов, материальных </a:t>
            </a:r>
            <a:r>
              <a:rPr lang="ru-RU" dirty="0" smtClean="0"/>
              <a:t>памятниках </a:t>
            </a:r>
            <a:r>
              <a:rPr lang="ru-RU" dirty="0"/>
              <a:t>Древнего мира.</a:t>
            </a:r>
          </a:p>
          <a:p>
            <a:pPr marL="68580" indent="0">
              <a:buNone/>
            </a:pPr>
            <a:r>
              <a:rPr lang="ru-RU" b="1" dirty="0"/>
              <a:t>Результат:   </a:t>
            </a:r>
            <a:r>
              <a:rPr lang="ru-RU" dirty="0"/>
              <a:t>85 </a:t>
            </a:r>
            <a:r>
              <a:rPr lang="ru-RU" dirty="0" smtClean="0"/>
              <a:t>%</a:t>
            </a:r>
          </a:p>
          <a:p>
            <a:pPr marL="68580" indent="0">
              <a:buNone/>
            </a:pPr>
            <a:endParaRPr lang="ru-RU" dirty="0" smtClean="0"/>
          </a:p>
          <a:p>
            <a:pPr marL="6858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35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04856" cy="1008112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Высокий уровень</a:t>
            </a:r>
            <a:br>
              <a:rPr lang="ru-RU" sz="2000" dirty="0"/>
            </a:br>
            <a:r>
              <a:rPr lang="ru-RU" sz="2000" dirty="0"/>
              <a:t>- % выполнения: 80-100 % -первичный балл: 12-15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шкале:       «5»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8580" indent="0" algn="ctr">
              <a:buNone/>
            </a:pPr>
            <a:r>
              <a:rPr lang="ru-RU" b="1" dirty="0"/>
              <a:t>Задание 5. 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/>
              <a:t>Тип задания по структуре ВПР: </a:t>
            </a:r>
            <a:r>
              <a:rPr lang="ru-RU" b="1" dirty="0" smtClean="0"/>
              <a:t> </a:t>
            </a:r>
            <a:r>
              <a:rPr lang="ru-RU" dirty="0" smtClean="0"/>
              <a:t>Выберите </a:t>
            </a:r>
            <a:r>
              <a:rPr lang="ru-RU" dirty="0"/>
              <a:t>одну тему из перечня, а затем </a:t>
            </a:r>
            <a:r>
              <a:rPr lang="ru-RU" dirty="0" smtClean="0"/>
              <a:t>выполните </a:t>
            </a:r>
            <a:r>
              <a:rPr lang="ru-RU" dirty="0"/>
              <a:t>задания 3—6, толь-ко по выбранной Вами теме</a:t>
            </a:r>
            <a:r>
              <a:rPr lang="ru-RU" dirty="0" smtClean="0"/>
              <a:t>.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Заштрихуйте на </a:t>
            </a:r>
            <a:r>
              <a:rPr lang="ru-RU" dirty="0" smtClean="0"/>
              <a:t>контурной </a:t>
            </a:r>
            <a:r>
              <a:rPr lang="ru-RU" dirty="0"/>
              <a:t>карте один </a:t>
            </a:r>
            <a:r>
              <a:rPr lang="ru-RU" dirty="0" smtClean="0"/>
              <a:t>четырёхугольник</a:t>
            </a:r>
            <a:r>
              <a:rPr lang="ru-RU" dirty="0"/>
              <a:t>, образованный градусной сеткой (</a:t>
            </a:r>
            <a:r>
              <a:rPr lang="ru-RU" dirty="0" smtClean="0"/>
              <a:t>параллелями </a:t>
            </a:r>
            <a:r>
              <a:rPr lang="ru-RU" dirty="0"/>
              <a:t>и </a:t>
            </a:r>
            <a:r>
              <a:rPr lang="ru-RU" dirty="0" smtClean="0"/>
              <a:t>меридианами</a:t>
            </a:r>
            <a:r>
              <a:rPr lang="ru-RU" dirty="0"/>
              <a:t>), в котором </a:t>
            </a:r>
            <a:r>
              <a:rPr lang="ru-RU" dirty="0" smtClean="0"/>
              <a:t>полностью </a:t>
            </a:r>
            <a:r>
              <a:rPr lang="ru-RU" dirty="0"/>
              <a:t>или частично </a:t>
            </a:r>
            <a:r>
              <a:rPr lang="ru-RU" dirty="0" smtClean="0"/>
              <a:t>располагалась </a:t>
            </a:r>
            <a:r>
              <a:rPr lang="ru-RU" dirty="0"/>
              <a:t>страна, </a:t>
            </a:r>
            <a:r>
              <a:rPr lang="ru-RU" dirty="0" smtClean="0"/>
              <a:t>указанная </a:t>
            </a:r>
            <a:r>
              <a:rPr lang="ru-RU" dirty="0"/>
              <a:t>в выбранной </a:t>
            </a:r>
            <a:r>
              <a:rPr lang="ru-RU" dirty="0" smtClean="0"/>
              <a:t>Вами </a:t>
            </a:r>
            <a:r>
              <a:rPr lang="ru-RU" dirty="0"/>
              <a:t>теме</a:t>
            </a:r>
            <a:r>
              <a:rPr lang="ru-RU" dirty="0" smtClean="0"/>
              <a:t>.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 smtClean="0"/>
              <a:t>Спецификация</a:t>
            </a:r>
            <a:r>
              <a:rPr lang="ru-RU" b="1" dirty="0"/>
              <a:t>:</a:t>
            </a:r>
            <a:r>
              <a:rPr lang="ru-RU" dirty="0"/>
              <a:t>  Умение создавать, применять и преобразовывать знаки и символы, модели и схемы для решения учебных и </a:t>
            </a:r>
            <a:r>
              <a:rPr lang="ru-RU" dirty="0" smtClean="0"/>
              <a:t>познавательных </a:t>
            </a:r>
            <a:r>
              <a:rPr lang="ru-RU" dirty="0"/>
              <a:t>задач; владение основами самоконтроля, самооценки, </a:t>
            </a:r>
            <a:r>
              <a:rPr lang="ru-RU" dirty="0" smtClean="0"/>
              <a:t>принятия </a:t>
            </a:r>
            <a:r>
              <a:rPr lang="ru-RU" dirty="0"/>
              <a:t>решений и осуществления </a:t>
            </a:r>
            <a:r>
              <a:rPr lang="ru-RU" dirty="0" smtClean="0"/>
              <a:t>осознанного </a:t>
            </a:r>
            <a:r>
              <a:rPr lang="ru-RU" dirty="0"/>
              <a:t>выбора в учебной и 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познавательной </a:t>
            </a:r>
            <a:r>
              <a:rPr lang="ru-RU" dirty="0"/>
              <a:t>деятельности. </a:t>
            </a:r>
            <a:r>
              <a:rPr lang="ru-RU" dirty="0" smtClean="0"/>
              <a:t>Умение </a:t>
            </a:r>
            <a:r>
              <a:rPr lang="ru-RU" dirty="0"/>
              <a:t>использовать историческую карту как источник информации о расселении общностей в эпохи первобытности и Древнего мира, расположении древних </a:t>
            </a:r>
            <a:r>
              <a:rPr lang="ru-RU" dirty="0" smtClean="0"/>
              <a:t>цивилизаций </a:t>
            </a:r>
            <a:r>
              <a:rPr lang="ru-RU" dirty="0"/>
              <a:t>и государств, местах </a:t>
            </a:r>
            <a:r>
              <a:rPr lang="ru-RU" dirty="0" smtClean="0"/>
              <a:t>важнейших </a:t>
            </a:r>
            <a:r>
              <a:rPr lang="ru-RU" dirty="0"/>
              <a:t>событий. 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Результат</a:t>
            </a:r>
            <a:r>
              <a:rPr lang="ru-RU" b="1" dirty="0"/>
              <a:t>:</a:t>
            </a:r>
            <a:r>
              <a:rPr lang="ru-RU" dirty="0"/>
              <a:t>   83 %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99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04856" cy="1224136"/>
          </a:xfrm>
        </p:spPr>
        <p:txBody>
          <a:bodyPr>
            <a:noAutofit/>
          </a:bodyPr>
          <a:lstStyle/>
          <a:p>
            <a:pPr algn="ctr"/>
            <a:r>
              <a:rPr lang="ru-RU" sz="2000" dirty="0"/>
              <a:t>Высокий уровень</a:t>
            </a:r>
            <a:br>
              <a:rPr lang="ru-RU" sz="2000" dirty="0"/>
            </a:br>
            <a:r>
              <a:rPr lang="ru-RU" sz="2000" dirty="0"/>
              <a:t>- % выполнения: 80-100 </a:t>
            </a:r>
            <a:r>
              <a:rPr lang="ru-RU" sz="2000" dirty="0" smtClean="0"/>
              <a:t>%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/>
              <a:t>-первичный балл: 12-15</a:t>
            </a:r>
            <a:br>
              <a:rPr lang="ru-RU" sz="2000" dirty="0"/>
            </a:br>
            <a:r>
              <a:rPr lang="ru-RU" sz="2000" dirty="0"/>
              <a:t>-отметка по </a:t>
            </a:r>
            <a:r>
              <a:rPr lang="ru-RU" sz="2000" dirty="0" err="1"/>
              <a:t>пятибальной</a:t>
            </a:r>
            <a:r>
              <a:rPr lang="ru-RU" sz="2000" dirty="0"/>
              <a:t> шкале: </a:t>
            </a:r>
            <a:r>
              <a:rPr lang="ru-RU" sz="2000" dirty="0" smtClean="0"/>
              <a:t> </a:t>
            </a:r>
            <a:r>
              <a:rPr lang="ru-RU" sz="2000" dirty="0"/>
              <a:t>«5»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ru-RU" b="1" dirty="0"/>
              <a:t>Задание 7. </a:t>
            </a:r>
            <a:endParaRPr lang="ru-RU" b="1" dirty="0" smtClean="0"/>
          </a:p>
          <a:p>
            <a:pPr marL="68580" indent="0">
              <a:buNone/>
            </a:pPr>
            <a:r>
              <a:rPr lang="ru-RU" b="1" dirty="0"/>
              <a:t>Тип задания по структуре ВПР</a:t>
            </a:r>
            <a:r>
              <a:rPr lang="ru-RU" b="1" dirty="0" smtClean="0"/>
              <a:t>: </a:t>
            </a:r>
            <a:r>
              <a:rPr lang="ru-RU" dirty="0" smtClean="0"/>
              <a:t>Вспомните </a:t>
            </a:r>
            <a:r>
              <a:rPr lang="ru-RU" dirty="0"/>
              <a:t>важнейшие события истории Вашего региона или населённого пункта и выполните задания</a:t>
            </a:r>
            <a:r>
              <a:rPr lang="ru-RU" dirty="0" smtClean="0"/>
              <a:t>.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Укажите одного </a:t>
            </a:r>
            <a:r>
              <a:rPr lang="ru-RU" dirty="0" smtClean="0"/>
              <a:t>исторического </a:t>
            </a:r>
            <a:r>
              <a:rPr lang="ru-RU" dirty="0"/>
              <a:t>деятеля — </a:t>
            </a:r>
            <a:r>
              <a:rPr lang="ru-RU" dirty="0" smtClean="0"/>
              <a:t>Вашего </a:t>
            </a:r>
            <a:r>
              <a:rPr lang="ru-RU" dirty="0"/>
              <a:t>земляка (жизнь которого была связана с Вашим регионом или населённым пунктом</a:t>
            </a:r>
            <a:r>
              <a:rPr lang="ru-RU" dirty="0" smtClean="0"/>
              <a:t>).</a:t>
            </a:r>
            <a:endParaRPr lang="ru-RU" dirty="0"/>
          </a:p>
          <a:p>
            <a:pPr marL="68580" indent="0">
              <a:buNone/>
            </a:pPr>
            <a:r>
              <a:rPr lang="ru-RU" b="1" dirty="0"/>
              <a:t>Спецификация:  </a:t>
            </a:r>
            <a:r>
              <a:rPr lang="ru-RU" dirty="0"/>
              <a:t>Умение </a:t>
            </a:r>
            <a:r>
              <a:rPr lang="ru-RU" dirty="0" smtClean="0"/>
              <a:t>определять </a:t>
            </a:r>
            <a:r>
              <a:rPr lang="ru-RU" dirty="0"/>
              <a:t>понятия, создавать </a:t>
            </a:r>
            <a:r>
              <a:rPr lang="ru-RU" dirty="0" smtClean="0"/>
              <a:t>обобщения</a:t>
            </a:r>
            <a:r>
              <a:rPr lang="ru-RU" dirty="0"/>
              <a:t>, устанавливать аналогии, классифицировать, самостоятельно выбирать основания и критерии для классификации. Реализация историко-культурологическо­го подхода, формирующего </a:t>
            </a:r>
            <a:r>
              <a:rPr lang="ru-RU" dirty="0" smtClean="0"/>
              <a:t>способности </a:t>
            </a:r>
            <a:r>
              <a:rPr lang="ru-RU" dirty="0"/>
              <a:t>к межкультурному диалогу, восприятию и бережному </a:t>
            </a:r>
            <a:r>
              <a:rPr lang="ru-RU" dirty="0" smtClean="0"/>
              <a:t>отношению </a:t>
            </a:r>
            <a:r>
              <a:rPr lang="ru-RU" dirty="0"/>
              <a:t>к </a:t>
            </a:r>
            <a:r>
              <a:rPr lang="ru-RU" dirty="0" err="1"/>
              <a:t>к</a:t>
            </a:r>
            <a:r>
              <a:rPr lang="ru-RU" dirty="0"/>
              <a:t> культурному наследию Родины. </a:t>
            </a:r>
            <a:endParaRPr lang="ru-RU" dirty="0" smtClean="0"/>
          </a:p>
          <a:p>
            <a:pPr marL="68580" indent="0">
              <a:buNone/>
            </a:pPr>
            <a:r>
              <a:rPr lang="ru-RU" b="1" dirty="0" smtClean="0"/>
              <a:t>Результат</a:t>
            </a:r>
            <a:r>
              <a:rPr lang="ru-RU" b="1" dirty="0"/>
              <a:t>:  81 %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4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5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D4635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1500</TotalTime>
  <Words>1212</Words>
  <Application>Microsoft Office PowerPoint</Application>
  <PresentationFormat>Экран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Остин</vt:lpstr>
      <vt:lpstr>Предметные результаты по итогам проведения ВПР по истории в 5 классе  В 2017 г </vt:lpstr>
      <vt:lpstr>Всероссийская проверочная работа</vt:lpstr>
      <vt:lpstr>Количество участников</vt:lpstr>
      <vt:lpstr>Структура ВПР</vt:lpstr>
      <vt:lpstr>Презентация PowerPoint</vt:lpstr>
      <vt:lpstr>Статистика по отметкам</vt:lpstr>
      <vt:lpstr>Высокий уровень - % выполнения: 80-100 % -первичный балл: 12-15 -отметка по пятибальной шкале:       «5» </vt:lpstr>
      <vt:lpstr>Высокий уровень - % выполнения: 80-100 % -первичный балл: 12-15 -отметка по пятибальной шкале:       «5» </vt:lpstr>
      <vt:lpstr>Высокий уровень - % выполнения: 80-100 %  -первичный балл: 12-15 -отметка по пятибальной шкале:  «5» </vt:lpstr>
      <vt:lpstr>Средний уровень - % выполнения: 53-73 % -первичный балл:  8-11 -отметка по пятибальной  шкале:  «4» </vt:lpstr>
      <vt:lpstr>Средний уровень - % выполнения: 53-73 % -первичный балл:  8-11 -отметка по пятибальной  шкале:  «4»</vt:lpstr>
      <vt:lpstr>Уровень ниже среднего - % выполнения:    27-47 % -первичный балл:    4-7 -отметка по пятибальной  шкале:   «3». </vt:lpstr>
      <vt:lpstr>Уровень ниже среднего - % выполнения:    27-47 % -первичный балл:    4-7 -отметка по пятибальной  шкале:   «3». </vt:lpstr>
      <vt:lpstr>Уровень ниже среднего - % выполнения:    27-47 % -первичный балл:    4-7 -отметка по пятибальной  шкале:   «3».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Данейко</cp:lastModifiedBy>
  <cp:revision>144</cp:revision>
  <dcterms:created xsi:type="dcterms:W3CDTF">2012-06-27T06:59:33Z</dcterms:created>
  <dcterms:modified xsi:type="dcterms:W3CDTF">2017-08-14T05:06:17Z</dcterms:modified>
</cp:coreProperties>
</file>