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8" r:id="rId21"/>
    <p:sldId id="25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14.08.2017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14.08.2017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14.08.2017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14.08.2017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14.08.2017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14.08.2017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Предметные результаты по итогам проведения ВПР по истории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11  </a:t>
            </a:r>
            <a:r>
              <a:rPr lang="ru-RU" dirty="0"/>
              <a:t>классе </a:t>
            </a:r>
            <a:br>
              <a:rPr lang="ru-RU" dirty="0"/>
            </a:br>
            <a:r>
              <a:rPr lang="ru-RU" dirty="0" smtClean="0"/>
              <a:t>в </a:t>
            </a:r>
            <a:r>
              <a:rPr lang="ru-RU" dirty="0"/>
              <a:t>2017 </a:t>
            </a:r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04856" cy="144016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Высокий уровень</a:t>
            </a:r>
            <a:br>
              <a:rPr lang="ru-RU" sz="2000" dirty="0"/>
            </a:br>
            <a:r>
              <a:rPr lang="ru-RU" sz="2000" dirty="0"/>
              <a:t>- % выполнения: 85-100 %</a:t>
            </a:r>
            <a:br>
              <a:rPr lang="ru-RU" sz="2000" dirty="0"/>
            </a:br>
            <a:r>
              <a:rPr lang="ru-RU" sz="2000" dirty="0"/>
              <a:t>-первичный балл: 18-21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шкале:    «5»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704856" cy="367240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/>
              <a:t>Задание </a:t>
            </a:r>
            <a:r>
              <a:rPr lang="ru-RU" b="1" dirty="0" smtClean="0"/>
              <a:t>8</a:t>
            </a:r>
          </a:p>
          <a:p>
            <a:pPr marL="68580" indent="0">
              <a:buNone/>
            </a:pPr>
            <a:r>
              <a:rPr lang="ru-RU" b="1" dirty="0"/>
              <a:t>Тип задания по структуре ВПР</a:t>
            </a:r>
            <a:r>
              <a:rPr lang="ru-RU" b="1" dirty="0" smtClean="0"/>
              <a:t>:</a:t>
            </a:r>
          </a:p>
          <a:p>
            <a:pPr marL="68580" indent="0">
              <a:buNone/>
            </a:pPr>
            <a:r>
              <a:rPr lang="ru-RU" b="1" dirty="0" smtClean="0"/>
              <a:t> </a:t>
            </a:r>
            <a:r>
              <a:rPr lang="ru-RU" dirty="0"/>
              <a:t>По представленной </a:t>
            </a:r>
            <a:r>
              <a:rPr lang="ru-RU" dirty="0" smtClean="0"/>
              <a:t>иллюстрации </a:t>
            </a:r>
            <a:r>
              <a:rPr lang="ru-RU" dirty="0"/>
              <a:t>укажите век, когда был создан данный памятник, и город, в котором он находится.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/>
              <a:t>Спецификация: </a:t>
            </a:r>
            <a:r>
              <a:rPr lang="ru-RU" dirty="0"/>
              <a:t>Умение работать с </a:t>
            </a:r>
            <a:r>
              <a:rPr lang="ru-RU" dirty="0" smtClean="0"/>
              <a:t>иллюстративным </a:t>
            </a:r>
            <a:r>
              <a:rPr lang="ru-RU" dirty="0"/>
              <a:t>материалом (знание фактов истории культуры), анализировать историческую информацию, представленную в разных знаковых системах (текст, карта, таблица, схема, аудиовизуальный ряд).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  97 %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6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Высокий уровень</a:t>
            </a:r>
            <a:br>
              <a:rPr lang="ru-RU" sz="2000" dirty="0"/>
            </a:br>
            <a:r>
              <a:rPr lang="ru-RU" sz="2000" dirty="0"/>
              <a:t>- % выполнения: 85-100 %</a:t>
            </a:r>
            <a:br>
              <a:rPr lang="ru-RU" sz="2000" dirty="0"/>
            </a:br>
            <a:r>
              <a:rPr lang="ru-RU" sz="2000" dirty="0"/>
              <a:t>-первичный балл: 18-21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шкале:    «5»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36004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/>
              <a:t>Задание 9. </a:t>
            </a:r>
          </a:p>
          <a:p>
            <a:pPr marL="68580" indent="0">
              <a:buNone/>
            </a:pPr>
            <a:r>
              <a:rPr lang="ru-RU" b="1" dirty="0" smtClean="0"/>
              <a:t>Тип </a:t>
            </a:r>
            <a:r>
              <a:rPr lang="ru-RU" b="1" dirty="0"/>
              <a:t>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Укажите </a:t>
            </a:r>
            <a:r>
              <a:rPr lang="ru-RU" dirty="0"/>
              <a:t>событие, </a:t>
            </a:r>
            <a:r>
              <a:rPr lang="ru-RU" dirty="0" smtClean="0"/>
              <a:t>юбилею </a:t>
            </a:r>
            <a:r>
              <a:rPr lang="ru-RU" dirty="0"/>
              <a:t>которого посвящён данный памятник.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/>
              <a:t>Спецификация: </a:t>
            </a:r>
            <a:r>
              <a:rPr lang="ru-RU" dirty="0"/>
              <a:t>Умение работать с </a:t>
            </a:r>
            <a:r>
              <a:rPr lang="ru-RU" dirty="0" smtClean="0"/>
              <a:t>иллюстративным </a:t>
            </a:r>
            <a:r>
              <a:rPr lang="ru-RU" dirty="0"/>
              <a:t>материалом (знание фактов истории культуры), анализировать историческую информацию, представленную в разных знаковых системах (текст, карта, таблица, схема, аудиовизуальный </a:t>
            </a:r>
            <a:r>
              <a:rPr lang="ru-RU" dirty="0" smtClean="0"/>
              <a:t>ряд</a:t>
            </a:r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  99%</a:t>
            </a:r>
          </a:p>
          <a:p>
            <a:pPr marL="68580" indent="0">
              <a:buNone/>
            </a:pPr>
            <a:endParaRPr lang="ru-RU" b="1" dirty="0" smtClean="0"/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110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Высокий уровень</a:t>
            </a:r>
            <a:br>
              <a:rPr lang="ru-RU" sz="2000" dirty="0"/>
            </a:br>
            <a:r>
              <a:rPr lang="ru-RU" sz="2000" dirty="0"/>
              <a:t>- % выполнения: 85-100 %</a:t>
            </a:r>
            <a:br>
              <a:rPr lang="ru-RU" sz="2000" dirty="0"/>
            </a:br>
            <a:r>
              <a:rPr lang="ru-RU" sz="2000" dirty="0"/>
              <a:t>-первичный балл: 18-21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шкале:    «5»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704856" cy="374441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/>
              <a:t>Задание 10.К </a:t>
            </a:r>
            <a:r>
              <a:rPr lang="ru-RU" b="1" dirty="0" smtClean="0"/>
              <a:t>1.</a:t>
            </a:r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Укажите </a:t>
            </a:r>
            <a:r>
              <a:rPr lang="ru-RU" dirty="0"/>
              <a:t>название одного любого памятника культуры, находящегося в Вашем регионе. </a:t>
            </a:r>
            <a:r>
              <a:rPr lang="ru-RU" dirty="0" smtClean="0"/>
              <a:t>Используя </a:t>
            </a:r>
            <a:r>
              <a:rPr lang="ru-RU" dirty="0"/>
              <a:t>знания по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истории </a:t>
            </a:r>
            <a:r>
              <a:rPr lang="ru-RU" dirty="0"/>
              <a:t>своего региона, </a:t>
            </a:r>
            <a:r>
              <a:rPr lang="ru-RU" dirty="0" smtClean="0"/>
              <a:t>расскажите </a:t>
            </a:r>
            <a:r>
              <a:rPr lang="ru-RU" dirty="0"/>
              <a:t>об этом </a:t>
            </a:r>
            <a:r>
              <a:rPr lang="ru-RU" dirty="0" smtClean="0"/>
              <a:t>памятнике</a:t>
            </a:r>
            <a:r>
              <a:rPr lang="ru-RU" dirty="0"/>
              <a:t>. В Вашем рассказе должно быть указано не менее двух исторических фактов.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/>
              <a:t>Спецификация: </a:t>
            </a:r>
            <a:r>
              <a:rPr lang="ru-RU" dirty="0"/>
              <a:t>Знание истории родного края.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   85 %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31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Средний уровень</a:t>
            </a:r>
            <a:br>
              <a:rPr lang="ru-RU" sz="2000" dirty="0"/>
            </a:br>
            <a:r>
              <a:rPr lang="ru-RU" sz="2000" dirty="0"/>
              <a:t>- % выполнения: 67-81 %</a:t>
            </a:r>
            <a:br>
              <a:rPr lang="ru-RU" sz="2000" dirty="0"/>
            </a:br>
            <a:r>
              <a:rPr lang="ru-RU" sz="2000" dirty="0"/>
              <a:t>-первичный балл:  14-17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шкале:    </a:t>
            </a:r>
            <a:r>
              <a:rPr lang="ru-RU" sz="2000" dirty="0" smtClean="0"/>
              <a:t> </a:t>
            </a:r>
            <a:r>
              <a:rPr lang="ru-RU" sz="2000" dirty="0"/>
              <a:t>«4»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3528392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b="1" dirty="0"/>
              <a:t>Задание 4.</a:t>
            </a:r>
            <a:r>
              <a:rPr lang="ru-RU" dirty="0"/>
              <a:t>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Укажите </a:t>
            </a:r>
            <a:r>
              <a:rPr lang="ru-RU" dirty="0"/>
              <a:t>одно  событие (явление, процесс) в истории нашей страны, сопоставимое с </a:t>
            </a:r>
            <a:r>
              <a:rPr lang="ru-RU" dirty="0" smtClean="0"/>
              <a:t> представленным </a:t>
            </a:r>
            <a:r>
              <a:rPr lang="ru-RU" dirty="0"/>
              <a:t>в </a:t>
            </a:r>
            <a:r>
              <a:rPr lang="ru-RU" dirty="0" smtClean="0"/>
              <a:t>отрывке.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Спецификация: </a:t>
            </a:r>
            <a:r>
              <a:rPr lang="ru-RU" dirty="0"/>
              <a:t>Знание/понимание основных фактов, процессов и явлений, характеризующих целостность отечественной и всемирной истории; периодизацию все-мирной и отечественной истории; </a:t>
            </a:r>
            <a:r>
              <a:rPr lang="ru-RU" dirty="0" smtClean="0"/>
              <a:t>современные </a:t>
            </a:r>
            <a:r>
              <a:rPr lang="ru-RU" dirty="0"/>
              <a:t>версии и трактовки </a:t>
            </a:r>
            <a:r>
              <a:rPr lang="ru-RU" dirty="0" smtClean="0"/>
              <a:t>важнейших </a:t>
            </a:r>
            <a:r>
              <a:rPr lang="ru-RU" dirty="0"/>
              <a:t>проблем отечественной и </a:t>
            </a:r>
            <a:r>
              <a:rPr lang="ru-RU" dirty="0" smtClean="0"/>
              <a:t>всемирной </a:t>
            </a:r>
            <a:r>
              <a:rPr lang="ru-RU" dirty="0"/>
              <a:t>истории; историческую </a:t>
            </a:r>
            <a:r>
              <a:rPr lang="ru-RU" dirty="0" smtClean="0"/>
              <a:t>обусловленность </a:t>
            </a:r>
            <a:r>
              <a:rPr lang="ru-RU" dirty="0"/>
              <a:t>современных общественных процессов; особенности исторического пути России, ее роль в мировом </a:t>
            </a:r>
            <a:r>
              <a:rPr lang="ru-RU" dirty="0" smtClean="0"/>
              <a:t>сообществе.</a:t>
            </a:r>
          </a:p>
          <a:p>
            <a:pPr marL="68580" indent="0">
              <a:buNone/>
            </a:pPr>
            <a:r>
              <a:rPr lang="ru-RU" b="1" dirty="0"/>
              <a:t>Результат:</a:t>
            </a:r>
            <a:r>
              <a:rPr lang="ru-RU" dirty="0"/>
              <a:t> 82%.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95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Средний уровень</a:t>
            </a:r>
            <a:br>
              <a:rPr lang="ru-RU" sz="2000" dirty="0"/>
            </a:br>
            <a:r>
              <a:rPr lang="ru-RU" sz="2000" dirty="0"/>
              <a:t>- % выполнения: 67-81 %</a:t>
            </a:r>
            <a:br>
              <a:rPr lang="ru-RU" sz="2000" dirty="0"/>
            </a:br>
            <a:r>
              <a:rPr lang="ru-RU" sz="2000" dirty="0"/>
              <a:t>-первичный балл:  14-17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шкале:     «4»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704856" cy="3744416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b="1" dirty="0"/>
              <a:t>Задание 11. 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Прочтите </a:t>
            </a:r>
            <a:r>
              <a:rPr lang="ru-RU" dirty="0"/>
              <a:t>перечень </a:t>
            </a:r>
            <a:r>
              <a:rPr lang="ru-RU" dirty="0" smtClean="0"/>
              <a:t>событий </a:t>
            </a:r>
            <a:r>
              <a:rPr lang="ru-RU" dirty="0"/>
              <a:t>(процессов</a:t>
            </a:r>
            <a:r>
              <a:rPr lang="ru-RU" dirty="0" smtClean="0"/>
              <a:t>):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Выберите одно любое событие (процесс) из данного перечня и </a:t>
            </a:r>
            <a:r>
              <a:rPr lang="ru-RU" dirty="0" smtClean="0"/>
              <a:t>выполните задание</a:t>
            </a:r>
            <a:r>
              <a:rPr lang="ru-RU" dirty="0"/>
              <a:t>.(процесс).</a:t>
            </a:r>
          </a:p>
          <a:p>
            <a:pPr marL="68580" indent="0">
              <a:buNone/>
            </a:pPr>
            <a:r>
              <a:rPr lang="ru-RU" dirty="0"/>
              <a:t>Назовите одного любого участника выбранного Вами события (</a:t>
            </a:r>
            <a:r>
              <a:rPr lang="ru-RU" dirty="0" smtClean="0"/>
              <a:t>процесса</a:t>
            </a:r>
            <a:r>
              <a:rPr lang="ru-RU" dirty="0"/>
              <a:t>). Укажите один любой его поступок (действие) в ходе участия в этом событии</a:t>
            </a:r>
            <a:r>
              <a:rPr lang="ru-RU" dirty="0" smtClean="0"/>
              <a:t>.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Спецификация: </a:t>
            </a:r>
            <a:r>
              <a:rPr lang="ru-RU" dirty="0"/>
              <a:t>Знание исторических деятелей. Умение систематизировать разнообразную историческую информацию на основе своих представлений об общих закономерностях исторического процесса. </a:t>
            </a:r>
          </a:p>
          <a:p>
            <a:pPr marL="68580" indent="0">
              <a:buNone/>
            </a:pPr>
            <a:r>
              <a:rPr lang="ru-RU" b="1" dirty="0"/>
              <a:t> Результат:   79 %.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111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Средний уровень</a:t>
            </a:r>
            <a:br>
              <a:rPr lang="ru-RU" sz="2000" dirty="0"/>
            </a:br>
            <a:r>
              <a:rPr lang="ru-RU" sz="2000" dirty="0"/>
              <a:t>- % выполнения: 67-81 %</a:t>
            </a:r>
            <a:br>
              <a:rPr lang="ru-RU" sz="2000" dirty="0"/>
            </a:br>
            <a:r>
              <a:rPr lang="ru-RU" sz="2000" dirty="0"/>
              <a:t>-первичный балл:  14-17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шкале:     «4»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360040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ru-RU" b="1" dirty="0"/>
              <a:t>Задание 3. 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Какие </a:t>
            </a:r>
            <a:r>
              <a:rPr lang="ru-RU" dirty="0"/>
              <a:t>мнения, </a:t>
            </a:r>
            <a:r>
              <a:rPr lang="ru-RU" dirty="0" smtClean="0"/>
              <a:t>касающиеся </a:t>
            </a:r>
            <a:r>
              <a:rPr lang="ru-RU" dirty="0"/>
              <a:t>истории данного события, автор считает неверными и </a:t>
            </a:r>
            <a:r>
              <a:rPr lang="ru-RU" dirty="0" smtClean="0"/>
              <a:t> опровергает</a:t>
            </a:r>
            <a:r>
              <a:rPr lang="ru-RU" dirty="0"/>
              <a:t>?</a:t>
            </a:r>
          </a:p>
          <a:p>
            <a:pPr marL="68580" indent="0">
              <a:buNone/>
            </a:pPr>
            <a:r>
              <a:rPr lang="ru-RU" dirty="0"/>
              <a:t>Укажите любые два мнения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b="1" dirty="0"/>
              <a:t>Спецификация: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/>
              <a:t>Умение проводить поиск исторической информации в источниках разного типа; различать в исторической информации факты и мнения, </a:t>
            </a:r>
            <a:r>
              <a:rPr lang="ru-RU" dirty="0" smtClean="0"/>
              <a:t>исторические </a:t>
            </a:r>
            <a:r>
              <a:rPr lang="ru-RU" dirty="0"/>
              <a:t>описания и исторические объяснения.</a:t>
            </a:r>
          </a:p>
          <a:p>
            <a:pPr marL="68580" indent="0">
              <a:buNone/>
            </a:pPr>
            <a:r>
              <a:rPr lang="ru-RU" b="1" dirty="0"/>
              <a:t> Результат:   73 %.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968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Средний уровень</a:t>
            </a:r>
            <a:br>
              <a:rPr lang="ru-RU" sz="2000" dirty="0"/>
            </a:br>
            <a:r>
              <a:rPr lang="ru-RU" sz="2000" dirty="0"/>
              <a:t>- % выполнения: 67-81 %</a:t>
            </a:r>
            <a:br>
              <a:rPr lang="ru-RU" sz="2000" dirty="0"/>
            </a:br>
            <a:r>
              <a:rPr lang="ru-RU" sz="2000" dirty="0"/>
              <a:t>-первичный балл:  14-17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шкале:     «4»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36004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/>
              <a:t>Задание 6. 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/>
              <a:t>Укажите название </a:t>
            </a:r>
            <a:r>
              <a:rPr lang="ru-RU" dirty="0" smtClean="0"/>
              <a:t>события </a:t>
            </a:r>
            <a:r>
              <a:rPr lang="ru-RU" dirty="0"/>
              <a:t>, обозначенного на схеме (карте).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/>
              <a:t>Спецификация:</a:t>
            </a:r>
            <a:r>
              <a:rPr lang="ru-RU" dirty="0"/>
              <a:t> Умение работать с </a:t>
            </a:r>
            <a:r>
              <a:rPr lang="ru-RU" dirty="0" smtClean="0"/>
              <a:t>исторической </a:t>
            </a:r>
            <a:r>
              <a:rPr lang="ru-RU" dirty="0"/>
              <a:t>картой, анализировать </a:t>
            </a:r>
            <a:r>
              <a:rPr lang="ru-RU" dirty="0" smtClean="0"/>
              <a:t>историческую </a:t>
            </a:r>
            <a:r>
              <a:rPr lang="ru-RU" dirty="0"/>
              <a:t>информацию, представленную в разных знаковых системах (текст, карта, таблица, схема, аудиовизуальный ряд).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    </a:t>
            </a:r>
            <a:r>
              <a:rPr lang="ru-RU" dirty="0"/>
              <a:t>64 %.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021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Средний уровень</a:t>
            </a:r>
            <a:br>
              <a:rPr lang="ru-RU" sz="2000" dirty="0"/>
            </a:br>
            <a:r>
              <a:rPr lang="ru-RU" sz="2000" dirty="0"/>
              <a:t>- % выполнения: 67-81 %</a:t>
            </a:r>
            <a:br>
              <a:rPr lang="ru-RU" sz="2000" dirty="0"/>
            </a:br>
            <a:r>
              <a:rPr lang="ru-RU" sz="2000" dirty="0"/>
              <a:t>-первичный балл:  14-17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шкале:     «4»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704856" cy="338437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/>
              <a:t>Задание 7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Укажите </a:t>
            </a:r>
            <a:r>
              <a:rPr lang="ru-RU" dirty="0"/>
              <a:t>название </a:t>
            </a:r>
            <a:r>
              <a:rPr lang="ru-RU" dirty="0" smtClean="0"/>
              <a:t>населенного </a:t>
            </a:r>
            <a:r>
              <a:rPr lang="ru-RU" dirty="0"/>
              <a:t>пункта, </a:t>
            </a:r>
            <a:r>
              <a:rPr lang="ru-RU" dirty="0" smtClean="0"/>
              <a:t>обозначенного </a:t>
            </a:r>
            <a:r>
              <a:rPr lang="ru-RU" dirty="0"/>
              <a:t>на схеме цифрой «2».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/>
              <a:t>Спецификация:</a:t>
            </a:r>
            <a:r>
              <a:rPr lang="ru-RU" dirty="0"/>
              <a:t> Умение работать с </a:t>
            </a:r>
            <a:r>
              <a:rPr lang="ru-RU" dirty="0" smtClean="0"/>
              <a:t>исторической </a:t>
            </a:r>
            <a:r>
              <a:rPr lang="ru-RU" dirty="0"/>
              <a:t>картой, анализировать </a:t>
            </a:r>
            <a:r>
              <a:rPr lang="ru-RU" dirty="0" smtClean="0"/>
              <a:t>историческую </a:t>
            </a:r>
            <a:r>
              <a:rPr lang="ru-RU" dirty="0"/>
              <a:t>информацию, представленную в разных знаковых системах (текст, карта, таблица, схема, аудиовизуальный ряд).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    </a:t>
            </a:r>
            <a:r>
              <a:rPr lang="ru-RU" dirty="0"/>
              <a:t>65 %.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305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Средний уровень</a:t>
            </a:r>
            <a:br>
              <a:rPr lang="ru-RU" sz="2000" dirty="0"/>
            </a:br>
            <a:r>
              <a:rPr lang="ru-RU" sz="2000" dirty="0"/>
              <a:t>- % выполнения: 67-81 %</a:t>
            </a:r>
            <a:br>
              <a:rPr lang="ru-RU" sz="2000" dirty="0"/>
            </a:br>
            <a:r>
              <a:rPr lang="ru-RU" sz="2000" dirty="0"/>
              <a:t>-первичный балл:  14-17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шкале:     «4»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704856" cy="3456384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ru-RU" b="1" dirty="0"/>
              <a:t>Задание 10 К 2. 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Укажите </a:t>
            </a:r>
            <a:r>
              <a:rPr lang="ru-RU" dirty="0"/>
              <a:t>название одного любого памятника культуры, находящегося в Вашем регионе. </a:t>
            </a:r>
            <a:r>
              <a:rPr lang="ru-RU" dirty="0" smtClean="0"/>
              <a:t>Используя </a:t>
            </a:r>
            <a:r>
              <a:rPr lang="ru-RU" dirty="0"/>
              <a:t>знания по истории своего региона, расскажите об этом </a:t>
            </a:r>
            <a:r>
              <a:rPr lang="ru-RU" dirty="0" smtClean="0"/>
              <a:t>памятнике</a:t>
            </a:r>
            <a:r>
              <a:rPr lang="ru-RU" dirty="0"/>
              <a:t>. В Вашем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рассказе </a:t>
            </a:r>
            <a:r>
              <a:rPr lang="ru-RU" dirty="0"/>
              <a:t>должно быть </a:t>
            </a:r>
            <a:r>
              <a:rPr lang="ru-RU" dirty="0" smtClean="0"/>
              <a:t>указано </a:t>
            </a:r>
            <a:r>
              <a:rPr lang="ru-RU" dirty="0"/>
              <a:t>не менее двух </a:t>
            </a:r>
            <a:r>
              <a:rPr lang="ru-RU" dirty="0" smtClean="0"/>
              <a:t>исторических фактов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Спецификация:</a:t>
            </a:r>
            <a:r>
              <a:rPr lang="ru-RU" dirty="0"/>
              <a:t> Знание истории </a:t>
            </a:r>
            <a:r>
              <a:rPr lang="ru-RU" dirty="0" smtClean="0"/>
              <a:t>родного </a:t>
            </a:r>
            <a:r>
              <a:rPr lang="ru-RU" dirty="0"/>
              <a:t>края. Умение различать в </a:t>
            </a:r>
            <a:r>
              <a:rPr lang="ru-RU" dirty="0" smtClean="0"/>
              <a:t>исторической </a:t>
            </a:r>
            <a:r>
              <a:rPr lang="ru-RU" dirty="0"/>
              <a:t>информации факты и мнения, </a:t>
            </a:r>
            <a:r>
              <a:rPr lang="ru-RU" dirty="0" smtClean="0"/>
              <a:t>исторические </a:t>
            </a:r>
            <a:r>
              <a:rPr lang="ru-RU" dirty="0"/>
              <a:t>описания и исторические объяснения; систематизировать разно-образную историческую информацию на основе своих представлений об </a:t>
            </a:r>
            <a:r>
              <a:rPr lang="ru-RU" dirty="0" smtClean="0"/>
              <a:t>общих </a:t>
            </a:r>
            <a:r>
              <a:rPr lang="ru-RU" dirty="0"/>
              <a:t>закономерностях исторического процесса.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    </a:t>
            </a:r>
            <a:r>
              <a:rPr lang="ru-RU" dirty="0"/>
              <a:t>63 %.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227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Средний уровень</a:t>
            </a:r>
            <a:br>
              <a:rPr lang="ru-RU" sz="2000" dirty="0"/>
            </a:br>
            <a:r>
              <a:rPr lang="ru-RU" sz="2000" dirty="0"/>
              <a:t>- % выполнения: 67-81 %</a:t>
            </a:r>
            <a:br>
              <a:rPr lang="ru-RU" sz="2000" dirty="0"/>
            </a:br>
            <a:r>
              <a:rPr lang="ru-RU" sz="2000" dirty="0"/>
              <a:t>-первичный балл:  14-17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шкале:     «4»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3600400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b="1" dirty="0"/>
              <a:t>Задание 12. 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Прочтите </a:t>
            </a:r>
            <a:r>
              <a:rPr lang="ru-RU" dirty="0"/>
              <a:t>перечень </a:t>
            </a:r>
            <a:r>
              <a:rPr lang="ru-RU" dirty="0" smtClean="0"/>
              <a:t>событий </a:t>
            </a:r>
            <a:r>
              <a:rPr lang="ru-RU" dirty="0"/>
              <a:t>(процессов):</a:t>
            </a:r>
          </a:p>
          <a:p>
            <a:pPr marL="68580" indent="0">
              <a:buNone/>
            </a:pPr>
            <a:r>
              <a:rPr lang="ru-RU" dirty="0"/>
              <a:t>Выберите событие (</a:t>
            </a:r>
            <a:r>
              <a:rPr lang="ru-RU" dirty="0" smtClean="0"/>
              <a:t>процесс</a:t>
            </a:r>
            <a:r>
              <a:rPr lang="ru-RU" dirty="0"/>
              <a:t>), что и в задании 11.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Выполните задание. В </a:t>
            </a:r>
            <a:r>
              <a:rPr lang="ru-RU" dirty="0"/>
              <a:t>чём состояло влияние выбранного Вами </a:t>
            </a:r>
            <a:r>
              <a:rPr lang="ru-RU" dirty="0" smtClean="0"/>
              <a:t>события </a:t>
            </a:r>
            <a:r>
              <a:rPr lang="ru-RU" dirty="0"/>
              <a:t>(процесса) на </a:t>
            </a:r>
            <a:r>
              <a:rPr lang="ru-RU" dirty="0" smtClean="0"/>
              <a:t>дальнейшую </a:t>
            </a:r>
            <a:r>
              <a:rPr lang="ru-RU" dirty="0"/>
              <a:t>историю России и/или мировую историю? При ответе обязательно используйте знание исторических фактов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b="1" dirty="0"/>
              <a:t>Спецификация</a:t>
            </a:r>
            <a:r>
              <a:rPr lang="ru-RU" b="1" dirty="0" smtClean="0"/>
              <a:t>: </a:t>
            </a:r>
            <a:r>
              <a:rPr lang="ru-RU" dirty="0" smtClean="0"/>
              <a:t>Умение </a:t>
            </a:r>
            <a:r>
              <a:rPr lang="ru-RU" dirty="0"/>
              <a:t>устанавливать </a:t>
            </a:r>
            <a:r>
              <a:rPr lang="ru-RU" dirty="0" smtClean="0"/>
              <a:t>причинно-следственные </a:t>
            </a:r>
            <a:r>
              <a:rPr lang="ru-RU" dirty="0"/>
              <a:t>связи; </a:t>
            </a:r>
            <a:r>
              <a:rPr lang="ru-RU" dirty="0" smtClean="0"/>
              <a:t>систематизировать </a:t>
            </a:r>
            <a:r>
              <a:rPr lang="ru-RU" dirty="0"/>
              <a:t>разнообразную историческую информацию на основе своих </a:t>
            </a:r>
            <a:r>
              <a:rPr lang="ru-RU" dirty="0" smtClean="0"/>
              <a:t>представлений </a:t>
            </a:r>
            <a:r>
              <a:rPr lang="ru-RU" dirty="0"/>
              <a:t>об общих закономерностях </a:t>
            </a:r>
            <a:r>
              <a:rPr lang="ru-RU" dirty="0" smtClean="0"/>
              <a:t>исторического </a:t>
            </a:r>
            <a:r>
              <a:rPr lang="ru-RU" dirty="0"/>
              <a:t>процесса.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    </a:t>
            </a:r>
            <a:r>
              <a:rPr lang="ru-RU" dirty="0"/>
              <a:t>68 %.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71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Всероссийская проверочная работа по истории для обучающихся 11 классов </a:t>
            </a:r>
            <a:r>
              <a:rPr lang="ru-RU" dirty="0" smtClean="0"/>
              <a:t>проводилась </a:t>
            </a:r>
            <a:r>
              <a:rPr lang="ru-RU" dirty="0"/>
              <a:t>18.05.2017 года.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Цель </a:t>
            </a:r>
            <a:r>
              <a:rPr lang="ru-RU" b="1" dirty="0"/>
              <a:t>ВПР </a:t>
            </a:r>
            <a:r>
              <a:rPr lang="ru-RU" dirty="0"/>
              <a:t>по истории в 11 классе –  оценка уровня </a:t>
            </a:r>
            <a:r>
              <a:rPr lang="ru-RU" dirty="0" smtClean="0"/>
              <a:t>общеобразовательной </a:t>
            </a:r>
            <a:r>
              <a:rPr lang="ru-RU" dirty="0"/>
              <a:t>подготовки по истории учеников 11-ых  классов в соответствии  с </a:t>
            </a:r>
            <a:r>
              <a:rPr lang="ru-RU" dirty="0" smtClean="0"/>
              <a:t>требованиями </a:t>
            </a:r>
            <a:r>
              <a:rPr lang="ru-RU" dirty="0"/>
              <a:t>ФК ГОС;</a:t>
            </a:r>
          </a:p>
          <a:p>
            <a:pPr marL="68580" indent="0">
              <a:buNone/>
            </a:pPr>
            <a:r>
              <a:rPr lang="ru-RU" dirty="0"/>
              <a:t>- выявление уровня овладения школьниками базовых исторических знаний, опыта применения историко-культурного подхода к оценке социальных явлений, умения применять исторические знания для осмысления сущности общественных явлений, умения искать, анализировать, сопоставлять и оценивать содержащуюся в различных источниках информацию о событиях и явлениях прошлого. - проверка знаний учащихся истории культуры родного края.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endParaRPr lang="ru-RU" sz="20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4644008" y="1700808"/>
            <a:ext cx="3816000" cy="396044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endParaRPr lang="ru-RU" sz="2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1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Участники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Работу выполняли 1369 человек из образовательных организаций 19 </a:t>
            </a:r>
            <a:r>
              <a:rPr lang="ru-RU" dirty="0" smtClean="0"/>
              <a:t>муниципальных </a:t>
            </a:r>
            <a:r>
              <a:rPr lang="ru-RU" dirty="0"/>
              <a:t>образований. Всего приняло участие  119 школ Смоленской области. Из них </a:t>
            </a:r>
            <a:r>
              <a:rPr lang="ru-RU" dirty="0" smtClean="0"/>
              <a:t>городские </a:t>
            </a:r>
            <a:r>
              <a:rPr lang="ru-RU" dirty="0"/>
              <a:t>школы - 64 (54 % от общего количества школ, принимавших участие  в ВПР), </a:t>
            </a:r>
            <a:r>
              <a:rPr lang="ru-RU" dirty="0" smtClean="0"/>
              <a:t>сельские- </a:t>
            </a:r>
            <a:r>
              <a:rPr lang="ru-RU" dirty="0"/>
              <a:t>55 ( 46 % от общего количества школ, принимавших участие  в ВПР). Малое </a:t>
            </a:r>
            <a:r>
              <a:rPr lang="ru-RU" dirty="0" smtClean="0"/>
              <a:t>количество </a:t>
            </a:r>
            <a:r>
              <a:rPr lang="ru-RU" dirty="0"/>
              <a:t>обучающихся выполняли работу в 3 районах: </a:t>
            </a:r>
            <a:r>
              <a:rPr lang="ru-RU" dirty="0" err="1"/>
              <a:t>Руднянском</a:t>
            </a:r>
            <a:r>
              <a:rPr lang="ru-RU" dirty="0"/>
              <a:t> (10 учеников), </a:t>
            </a:r>
            <a:r>
              <a:rPr lang="ru-RU" dirty="0" err="1" smtClean="0"/>
              <a:t>Новодугинском</a:t>
            </a:r>
            <a:r>
              <a:rPr lang="ru-RU" dirty="0" smtClean="0"/>
              <a:t> </a:t>
            </a:r>
            <a:r>
              <a:rPr lang="ru-RU" dirty="0"/>
              <a:t>(4 ученика), Демидовском (9 учеников), а так же в городе Десногорске (5 </a:t>
            </a:r>
            <a:r>
              <a:rPr lang="ru-RU" dirty="0" smtClean="0"/>
              <a:t>учеников</a:t>
            </a:r>
            <a:r>
              <a:rPr lang="ru-RU" dirty="0"/>
              <a:t>).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8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ВПР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Одиннадцатиклассникам  предлагалось выполнить  12 заданий. Ответом к каждому из заданий 1, 5, 6, 7 является буква, цифра, последовательность цифр или слово (словосочетание).Задания 2–4 и 8–12 предполагали свободный ответ. Задания 11 и 12 являлись альтернативными: обучающийся должен был выбрать одно из событий (процессов) и выполнить задание только относительно этого события (процесса).</a:t>
            </a:r>
          </a:p>
          <a:p>
            <a:pPr marL="68580" indent="0">
              <a:buNone/>
            </a:pPr>
            <a:r>
              <a:rPr lang="ru-RU" dirty="0"/>
              <a:t>На выполнение всей работы отводилось 1,5 часа (90 минут). Максимально </a:t>
            </a:r>
            <a:r>
              <a:rPr lang="ru-RU" dirty="0" smtClean="0"/>
              <a:t>возможный </a:t>
            </a:r>
            <a:r>
              <a:rPr lang="ru-RU" dirty="0"/>
              <a:t>балл за выполнение работы составлял 21.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0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Выполнение заданий группами учащихся</a:t>
            </a:r>
            <a:br>
              <a:rPr lang="ru-RU" dirty="0"/>
            </a:br>
            <a:r>
              <a:rPr lang="ru-RU" dirty="0"/>
              <a:t>(в % от числа участников)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232319"/>
              </p:ext>
            </p:extLst>
          </p:nvPr>
        </p:nvGraphicFramePr>
        <p:xfrm>
          <a:off x="323526" y="1700213"/>
          <a:ext cx="8280922" cy="2226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4"/>
                <a:gridCol w="720080"/>
                <a:gridCol w="432048"/>
                <a:gridCol w="501481"/>
                <a:gridCol w="517558"/>
                <a:gridCol w="591494"/>
                <a:gridCol w="517558"/>
                <a:gridCol w="443621"/>
                <a:gridCol w="369684"/>
                <a:gridCol w="443621"/>
                <a:gridCol w="517558"/>
                <a:gridCol w="443621"/>
                <a:gridCol w="443621"/>
                <a:gridCol w="443621"/>
                <a:gridCol w="443621"/>
                <a:gridCol w="443621"/>
              </a:tblGrid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10K1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10K2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Макс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265352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Смоленская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обл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1369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426472"/>
              </p:ext>
            </p:extLst>
          </p:nvPr>
        </p:nvGraphicFramePr>
        <p:xfrm>
          <a:off x="1180941" y="3903027"/>
          <a:ext cx="6501130" cy="2068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1130"/>
              </a:tblGrid>
              <a:tr h="807102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Смоленской области средний балл от максимального 21 составил 81 %. По Российской Федерации - 77 %.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</a:tr>
              <a:tr h="807102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9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Статистика по отметкам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418306"/>
              </p:ext>
            </p:extLst>
          </p:nvPr>
        </p:nvGraphicFramePr>
        <p:xfrm>
          <a:off x="683568" y="2060848"/>
          <a:ext cx="7560840" cy="2979182"/>
        </p:xfrm>
        <a:graphic>
          <a:graphicData uri="http://schemas.openxmlformats.org/drawingml/2006/table">
            <a:tbl>
              <a:tblPr/>
              <a:tblGrid>
                <a:gridCol w="2888411"/>
                <a:gridCol w="1076075"/>
                <a:gridCol w="3596354"/>
              </a:tblGrid>
              <a:tr h="70998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Ср.%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вып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уч.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гр.баллов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[0-7]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Отметка   «2»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31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Ср.% вып. уч. гр.баллов [8-13]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Отметка   «3»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106 </a:t>
                      </a: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211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Ср.%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вып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уч.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гр.баллов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[14-17]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Отметка   «4»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460</a:t>
                      </a: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ЧЕЛОВЕК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7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Ср.%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вып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уч.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гр.баллов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[18-21]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Отметка   «5»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802 </a:t>
                      </a: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ЧЕЛОВЕКА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6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512168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Высокий уровень</a:t>
            </a:r>
            <a:br>
              <a:rPr lang="ru-RU" sz="2000" dirty="0"/>
            </a:br>
            <a:r>
              <a:rPr lang="ru-RU" sz="2000" dirty="0"/>
              <a:t>- % выполнения: 85-100 %</a:t>
            </a:r>
            <a:br>
              <a:rPr lang="ru-RU" sz="2000" dirty="0"/>
            </a:br>
            <a:r>
              <a:rPr lang="ru-RU" sz="2000" dirty="0"/>
              <a:t>-первичный балл: 18-21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шкале:   </a:t>
            </a:r>
            <a:r>
              <a:rPr lang="ru-RU" sz="2000" dirty="0" smtClean="0"/>
              <a:t> </a:t>
            </a:r>
            <a:r>
              <a:rPr lang="ru-RU" sz="2000" dirty="0"/>
              <a:t>«5»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704856" cy="338437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/>
              <a:t>Задание 1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b="1" dirty="0"/>
              <a:t>Тип задания по структуре ВПР</a:t>
            </a:r>
            <a:r>
              <a:rPr lang="ru-RU" dirty="0" smtClean="0"/>
              <a:t>: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По представленной </a:t>
            </a:r>
            <a:r>
              <a:rPr lang="ru-RU" dirty="0" smtClean="0"/>
              <a:t>информации </a:t>
            </a:r>
            <a:r>
              <a:rPr lang="ru-RU" dirty="0"/>
              <a:t>запишите термин, о котором идёт речь.</a:t>
            </a:r>
          </a:p>
          <a:p>
            <a:pPr marL="68580" indent="0">
              <a:buNone/>
            </a:pPr>
            <a:r>
              <a:rPr lang="ru-RU" b="1" dirty="0"/>
              <a:t>Спецификация:</a:t>
            </a:r>
            <a:r>
              <a:rPr lang="ru-RU" dirty="0"/>
              <a:t> Знание основных терминов.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</a:t>
            </a:r>
            <a:r>
              <a:rPr lang="ru-RU" dirty="0"/>
              <a:t>  98%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1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368152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Высокий уровень</a:t>
            </a:r>
            <a:br>
              <a:rPr lang="ru-RU" sz="2000" dirty="0"/>
            </a:br>
            <a:r>
              <a:rPr lang="ru-RU" sz="2000" dirty="0"/>
              <a:t>- % выполнения: 85-100 %</a:t>
            </a:r>
            <a:br>
              <a:rPr lang="ru-RU" sz="2000" dirty="0"/>
            </a:br>
            <a:r>
              <a:rPr lang="ru-RU" sz="2000" dirty="0"/>
              <a:t>-первичный балл: 18-21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шкале:    «5»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3528392"/>
          </a:xfrm>
        </p:spPr>
        <p:txBody>
          <a:bodyPr>
            <a:normAutofit fontScale="77500" lnSpcReduction="20000"/>
          </a:bodyPr>
          <a:lstStyle/>
          <a:p>
            <a:pPr marL="68580" indent="0" algn="ctr">
              <a:buNone/>
            </a:pPr>
            <a:r>
              <a:rPr lang="ru-RU" b="1" dirty="0"/>
              <a:t>Задание 2</a:t>
            </a:r>
          </a:p>
          <a:p>
            <a:pPr marL="68580" indent="0">
              <a:buNone/>
            </a:pPr>
            <a:r>
              <a:rPr lang="ru-RU" b="1" dirty="0" smtClean="0"/>
              <a:t>Тип </a:t>
            </a:r>
            <a:r>
              <a:rPr lang="ru-RU" b="1" dirty="0"/>
              <a:t>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По </a:t>
            </a:r>
            <a:r>
              <a:rPr lang="ru-RU" dirty="0"/>
              <a:t>представленной </a:t>
            </a:r>
            <a:r>
              <a:rPr lang="ru-RU" dirty="0" smtClean="0"/>
              <a:t>информации </a:t>
            </a:r>
            <a:r>
              <a:rPr lang="ru-RU" dirty="0"/>
              <a:t>укажите год, когда началось </a:t>
            </a:r>
            <a:r>
              <a:rPr lang="ru-RU" dirty="0" smtClean="0"/>
              <a:t>упомянутое </a:t>
            </a:r>
            <a:r>
              <a:rPr lang="ru-RU" dirty="0"/>
              <a:t>в отрывке событие. Назовите руководителя государства в этот </a:t>
            </a:r>
            <a:r>
              <a:rPr lang="ru-RU" dirty="0" smtClean="0"/>
              <a:t>период</a:t>
            </a:r>
            <a:r>
              <a:rPr lang="ru-RU" dirty="0"/>
              <a:t>.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/>
              <a:t> Спецификация: </a:t>
            </a:r>
            <a:r>
              <a:rPr lang="ru-RU" dirty="0" smtClean="0"/>
              <a:t>Знание/понимание основных </a:t>
            </a:r>
            <a:r>
              <a:rPr lang="ru-RU" dirty="0"/>
              <a:t>фактов, процессов и </a:t>
            </a:r>
            <a:r>
              <a:rPr lang="ru-RU" dirty="0" smtClean="0"/>
              <a:t>явлений</a:t>
            </a:r>
            <a:r>
              <a:rPr lang="ru-RU" dirty="0"/>
              <a:t>, характеризующих </a:t>
            </a:r>
            <a:r>
              <a:rPr lang="ru-RU" dirty="0" smtClean="0"/>
              <a:t>целостность </a:t>
            </a:r>
            <a:r>
              <a:rPr lang="ru-RU" dirty="0"/>
              <a:t>отечественной и всемирной истории; периодизацию всемирной и отечественной истории; </a:t>
            </a:r>
            <a:r>
              <a:rPr lang="ru-RU" dirty="0" smtClean="0"/>
              <a:t>современные </a:t>
            </a:r>
            <a:r>
              <a:rPr lang="ru-RU" dirty="0"/>
              <a:t>версии и трактовки </a:t>
            </a:r>
            <a:r>
              <a:rPr lang="ru-RU" dirty="0" smtClean="0"/>
              <a:t>важнейших </a:t>
            </a:r>
            <a:r>
              <a:rPr lang="ru-RU" dirty="0"/>
              <a:t>проблем отечественной и всемирной истории; историческую обусловленность современных общественных процессов; </a:t>
            </a:r>
            <a:r>
              <a:rPr lang="ru-RU" dirty="0" smtClean="0"/>
              <a:t>особенности </a:t>
            </a:r>
            <a:r>
              <a:rPr lang="ru-RU" dirty="0"/>
              <a:t>исторического пути России, ее роль в мировом сообществе. Умение проводить поиск </a:t>
            </a:r>
            <a:r>
              <a:rPr lang="ru-RU" dirty="0" smtClean="0"/>
              <a:t>исторической </a:t>
            </a:r>
            <a:r>
              <a:rPr lang="ru-RU" dirty="0"/>
              <a:t>информации в источниках разного типа; осуществлять </a:t>
            </a:r>
            <a:r>
              <a:rPr lang="ru-RU" dirty="0" smtClean="0"/>
              <a:t>внешнюю </a:t>
            </a:r>
            <a:r>
              <a:rPr lang="ru-RU" dirty="0"/>
              <a:t>и внутреннюю критику </a:t>
            </a:r>
            <a:r>
              <a:rPr lang="ru-RU" dirty="0" smtClean="0"/>
              <a:t>источника </a:t>
            </a:r>
            <a:r>
              <a:rPr lang="ru-RU" dirty="0"/>
              <a:t>(характеризовать </a:t>
            </a:r>
            <a:r>
              <a:rPr lang="ru-RU" dirty="0" smtClean="0"/>
              <a:t>авторство </a:t>
            </a:r>
            <a:r>
              <a:rPr lang="ru-RU" dirty="0"/>
              <a:t>источника, время, </a:t>
            </a:r>
            <a:r>
              <a:rPr lang="ru-RU" dirty="0" smtClean="0"/>
              <a:t>обстоятельства</a:t>
            </a:r>
            <a:r>
              <a:rPr lang="ru-RU" dirty="0"/>
              <a:t>, цели его создания, степень достоверности).</a:t>
            </a:r>
          </a:p>
          <a:p>
            <a:pPr marL="68580" indent="0">
              <a:buNone/>
            </a:pPr>
            <a:r>
              <a:rPr lang="ru-RU" b="1" dirty="0"/>
              <a:t>Результат:   96%.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2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152128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Высокий уровень</a:t>
            </a:r>
            <a:br>
              <a:rPr lang="ru-RU" sz="2000" dirty="0"/>
            </a:br>
            <a:r>
              <a:rPr lang="ru-RU" sz="2000" dirty="0"/>
              <a:t>- % выполнения: 85-100 %</a:t>
            </a:r>
            <a:br>
              <a:rPr lang="ru-RU" sz="2000" dirty="0"/>
            </a:br>
            <a:r>
              <a:rPr lang="ru-RU" sz="2000" dirty="0"/>
              <a:t>-первичный балл: 18-21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шкале:    «5»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704856" cy="374441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 smtClean="0"/>
              <a:t>Задание 5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Заполните </a:t>
            </a:r>
            <a:r>
              <a:rPr lang="ru-RU" dirty="0"/>
              <a:t>пустые ячейки таблицы, используя приведённый ниже </a:t>
            </a:r>
            <a:r>
              <a:rPr lang="ru-RU" dirty="0" smtClean="0"/>
              <a:t>список </a:t>
            </a:r>
            <a:r>
              <a:rPr lang="ru-RU" dirty="0"/>
              <a:t>пропущенных </a:t>
            </a:r>
            <a:r>
              <a:rPr lang="ru-RU" dirty="0" smtClean="0"/>
              <a:t>элементов</a:t>
            </a:r>
            <a:r>
              <a:rPr lang="ru-RU" dirty="0"/>
              <a:t>: для каждого пропуска, обозначенного буквой, выберите и </a:t>
            </a:r>
            <a:r>
              <a:rPr lang="ru-RU" dirty="0" smtClean="0"/>
              <a:t>запишите </a:t>
            </a:r>
            <a:r>
              <a:rPr lang="ru-RU" dirty="0"/>
              <a:t>в таблицу номер нужного элемента</a:t>
            </a:r>
          </a:p>
          <a:p>
            <a:pPr marL="68580" indent="0">
              <a:buNone/>
            </a:pPr>
            <a:r>
              <a:rPr lang="ru-RU" b="1" dirty="0"/>
              <a:t>Спецификация:</a:t>
            </a:r>
            <a:r>
              <a:rPr lang="ru-RU" dirty="0"/>
              <a:t> историческую информацию на основе своих представлений об общих закономерностях </a:t>
            </a:r>
            <a:r>
              <a:rPr lang="ru-RU" dirty="0" smtClean="0"/>
              <a:t>исторического </a:t>
            </a:r>
            <a:r>
              <a:rPr lang="ru-RU" dirty="0"/>
              <a:t>процесса.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  </a:t>
            </a:r>
            <a:r>
              <a:rPr lang="ru-RU" dirty="0"/>
              <a:t>94 %.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6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1637</TotalTime>
  <Words>1441</Words>
  <Application>Microsoft Office PowerPoint</Application>
  <PresentationFormat>Экран (4:3)</PresentationFormat>
  <Paragraphs>232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Остин</vt:lpstr>
      <vt:lpstr>Предметные результаты по итогам проведения ВПР по истории  в 11  классе  в 2017 </vt:lpstr>
      <vt:lpstr>Цель </vt:lpstr>
      <vt:lpstr>Участники </vt:lpstr>
      <vt:lpstr>Структура ВПР</vt:lpstr>
      <vt:lpstr>Выполнение заданий группами учащихся (в % от числа участников)</vt:lpstr>
      <vt:lpstr>Статистика по отметкам</vt:lpstr>
      <vt:lpstr>Высокий уровень - % выполнения: 85-100 % -первичный балл: 18-21 -отметка по пятибальной шкале:    «5» </vt:lpstr>
      <vt:lpstr>Высокий уровень - % выполнения: 85-100 % -первичный балл: 18-21 -отметка по пятибальной шкале:    «5» </vt:lpstr>
      <vt:lpstr>Высокий уровень - % выполнения: 85-100 % -первичный балл: 18-21 -отметка по пятибальной шкале:    «5» </vt:lpstr>
      <vt:lpstr>Высокий уровень - % выполнения: 85-100 % -первичный балл: 18-21 -отметка по пятибальной шкале:    «5» </vt:lpstr>
      <vt:lpstr>Высокий уровень - % выполнения: 85-100 % -первичный балл: 18-21 -отметка по пятибальной шкале:    «5» </vt:lpstr>
      <vt:lpstr>Высокий уровень - % выполнения: 85-100 % -первичный балл: 18-21 -отметка по пятибальной шкале:    «5» </vt:lpstr>
      <vt:lpstr>Средний уровень - % выполнения: 67-81 % -первичный балл:  14-17 -отметка по пятибальной  шкале:     «4» </vt:lpstr>
      <vt:lpstr>Средний уровень - % выполнения: 67-81 % -первичный балл:  14-17 -отметка по пятибальной  шкале:     «4» </vt:lpstr>
      <vt:lpstr>Средний уровень - % выполнения: 67-81 % -первичный балл:  14-17 -отметка по пятибальной  шкале:     «4» </vt:lpstr>
      <vt:lpstr>Средний уровень - % выполнения: 67-81 % -первичный балл:  14-17 -отметка по пятибальной  шкале:     «4» </vt:lpstr>
      <vt:lpstr>Средний уровень - % выполнения: 67-81 % -первичный балл:  14-17 -отметка по пятибальной  шкале:     «4» </vt:lpstr>
      <vt:lpstr>Средний уровень - % выполнения: 67-81 % -первичный балл:  14-17 -отметка по пятибальной  шкале:     «4» </vt:lpstr>
      <vt:lpstr>Средний уровень - % выполнения: 67-81 % -первичный балл:  14-17 -отметка по пятибальной  шкале:     «4»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Данейко</cp:lastModifiedBy>
  <cp:revision>153</cp:revision>
  <dcterms:created xsi:type="dcterms:W3CDTF">2012-06-27T06:59:33Z</dcterms:created>
  <dcterms:modified xsi:type="dcterms:W3CDTF">2017-08-14T05:14:30Z</dcterms:modified>
</cp:coreProperties>
</file>