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23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58" r:id="rId21"/>
    <p:sldId id="259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AC0000"/>
    <a:srgbClr val="F5F5F5"/>
    <a:srgbClr val="FFE7E7"/>
    <a:srgbClr val="FFCDCD"/>
    <a:srgbClr val="CCECFF"/>
    <a:srgbClr val="B3C5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0" autoAdjust="0"/>
  </p:normalViewPr>
  <p:slideViewPr>
    <p:cSldViewPr>
      <p:cViewPr varScale="1">
        <p:scale>
          <a:sx n="70" d="100"/>
          <a:sy n="70" d="100"/>
        </p:scale>
        <p:origin x="-114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C99FA-C3C8-478C-8927-9B5CD04B4362}" type="datetimeFigureOut">
              <a:rPr lang="ru-RU" smtClean="0"/>
              <a:pPr/>
              <a:t>14.08.2017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C1857-D501-4B93-92BD-5BD0EDDD6C0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108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40492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30" name="Picture 6" descr="C:\Users\Владелец\Desktop\Птица_целая.pn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66" y="1748053"/>
            <a:ext cx="7339962" cy="450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>
              <a:alpha val="69804"/>
            </a:srgb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Подзаголовок 2"/>
          <p:cNvSpPr txBox="1">
            <a:spLocks/>
          </p:cNvSpPr>
          <p:nvPr userDrawn="1"/>
        </p:nvSpPr>
        <p:spPr>
          <a:xfrm>
            <a:off x="4748644" y="277426"/>
            <a:ext cx="3309803" cy="1639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государственное автономное учреждение дополнительного профессионального образования</a:t>
            </a: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(повышения квалификации) специалистов</a:t>
            </a:r>
          </a:p>
          <a:p>
            <a:pPr algn="ctr">
              <a:spcBef>
                <a:spcPts val="0"/>
              </a:spcBef>
            </a:pPr>
            <a:endParaRPr lang="ru-RU" sz="700" b="1" dirty="0" smtClean="0">
              <a:solidFill>
                <a:schemeClr val="bg1"/>
              </a:solidFill>
              <a:latin typeface="+mn-lt"/>
            </a:endParaRP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«СМОЛЕНСКИЙ ОБЛАСТНОЙ ИНСТИТУТ</a:t>
            </a: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РАЗВИТИЯ ОБРАЗОВАНИЯ»</a:t>
            </a:r>
            <a:endParaRPr lang="ru-RU" sz="1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2561421"/>
            <a:ext cx="3382236" cy="3079357"/>
          </a:xfrm>
        </p:spPr>
        <p:txBody>
          <a:bodyPr anchor="ctr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3D6E-4792-4484-9298-B540E8BA777D}" type="datetime1">
              <a:rPr lang="ru-RU" smtClean="0"/>
              <a:t>14.08.2017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5B6B-8392-4812-A06C-6EF65A3CA4E4}" type="datetime1">
              <a:rPr lang="ru-RU" smtClean="0"/>
              <a:t>14.08.2017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FC0E-22A1-41A6-A5B0-655AD4698E4F}" type="datetime1">
              <a:rPr lang="ru-RU" smtClean="0"/>
              <a:t>14.08.2017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55576" y="836712"/>
            <a:ext cx="7704856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04856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25000"/>
                </a:schemeClr>
              </a:buClr>
              <a:defRPr sz="2000"/>
            </a:lvl1pPr>
            <a:lvl2pPr>
              <a:buClr>
                <a:schemeClr val="bg2">
                  <a:lumMod val="25000"/>
                </a:schemeClr>
              </a:buClr>
              <a:defRPr sz="2000"/>
            </a:lvl2pPr>
            <a:lvl3pPr>
              <a:buClr>
                <a:schemeClr val="bg2">
                  <a:lumMod val="25000"/>
                </a:schemeClr>
              </a:buClr>
              <a:defRPr sz="1800"/>
            </a:lvl3pPr>
            <a:lvl4pPr>
              <a:buClr>
                <a:schemeClr val="bg2">
                  <a:lumMod val="25000"/>
                </a:schemeClr>
              </a:buClr>
              <a:defRPr sz="1600"/>
            </a:lvl4pPr>
            <a:lvl5pPr>
              <a:buClr>
                <a:schemeClr val="bg2">
                  <a:lumMod val="25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 (ПОВЫШЕНИЯ КВАЛИФИКАЦИИ) СПЕЦИАЛИСТОВ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я соединительная линия 11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>
          <a:xfrm>
            <a:off x="107504" y="55873"/>
            <a:ext cx="792088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755576" y="6154807"/>
            <a:ext cx="3502152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604448" y="55873"/>
            <a:ext cx="432048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9A7E-9C7F-4FDE-B704-761A4A0475D1}" type="datetime1">
              <a:rPr lang="ru-RU" smtClean="0"/>
              <a:t>14.08.2017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755576" y="836712"/>
            <a:ext cx="7704856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12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 (ПОВЫШЕНИЯ КВАЛИФИКАЦИИ) СПЕЦИАЛИСТОВ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Дата 12"/>
          <p:cNvSpPr>
            <a:spLocks noGrp="1"/>
          </p:cNvSpPr>
          <p:nvPr>
            <p:ph type="dt" sz="half" idx="10"/>
          </p:nvPr>
        </p:nvSpPr>
        <p:spPr>
          <a:xfrm>
            <a:off x="107504" y="55873"/>
            <a:ext cx="792088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16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755576" y="6154807"/>
            <a:ext cx="3502152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1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604448" y="55873"/>
            <a:ext cx="432048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3816000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10000"/>
                </a:schemeClr>
              </a:buClr>
              <a:defRPr sz="2000"/>
            </a:lvl1pPr>
            <a:lvl2pPr>
              <a:buClr>
                <a:schemeClr val="bg2">
                  <a:lumMod val="10000"/>
                </a:schemeClr>
              </a:buClr>
              <a:defRPr sz="2000"/>
            </a:lvl2pPr>
            <a:lvl3pPr>
              <a:buClr>
                <a:schemeClr val="bg2">
                  <a:lumMod val="10000"/>
                </a:schemeClr>
              </a:buClr>
              <a:defRPr sz="1800"/>
            </a:lvl3pPr>
            <a:lvl4pPr>
              <a:buClr>
                <a:schemeClr val="bg2">
                  <a:lumMod val="10000"/>
                </a:schemeClr>
              </a:buClr>
              <a:defRPr sz="1600"/>
            </a:lvl4pPr>
            <a:lvl5pPr>
              <a:buClr>
                <a:schemeClr val="bg2">
                  <a:lumMod val="10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3"/>
          </p:nvPr>
        </p:nvSpPr>
        <p:spPr>
          <a:xfrm>
            <a:off x="4644432" y="1700808"/>
            <a:ext cx="3816000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10000"/>
                </a:schemeClr>
              </a:buClr>
              <a:defRPr sz="2000"/>
            </a:lvl1pPr>
            <a:lvl2pPr>
              <a:buClr>
                <a:schemeClr val="bg2">
                  <a:lumMod val="10000"/>
                </a:schemeClr>
              </a:buClr>
              <a:defRPr sz="2000"/>
            </a:lvl2pPr>
            <a:lvl3pPr>
              <a:buClr>
                <a:schemeClr val="bg2">
                  <a:lumMod val="10000"/>
                </a:schemeClr>
              </a:buClr>
              <a:defRPr sz="1800"/>
            </a:lvl3pPr>
            <a:lvl4pPr>
              <a:buClr>
                <a:schemeClr val="bg2">
                  <a:lumMod val="10000"/>
                </a:schemeClr>
              </a:buClr>
              <a:defRPr sz="1600"/>
            </a:lvl4pPr>
            <a:lvl5pPr>
              <a:buClr>
                <a:schemeClr val="bg2">
                  <a:lumMod val="10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32DED-0D7F-4950-A056-7F2CBE278128}" type="datetime1">
              <a:rPr lang="ru-RU" smtClean="0"/>
              <a:t>14.08.2017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0802-6340-4BCA-80A6-FF165FDF11E5}" type="datetime1">
              <a:rPr lang="ru-RU" smtClean="0"/>
              <a:t>14.08.2017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12"/>
          <p:cNvSpPr txBox="1">
            <a:spLocks/>
          </p:cNvSpPr>
          <p:nvPr userDrawn="1"/>
        </p:nvSpPr>
        <p:spPr>
          <a:xfrm>
            <a:off x="107504" y="55873"/>
            <a:ext cx="79208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FFC5FA-CA71-4565-B01C-34C4B64B1EAF}" type="datetime1">
              <a:rPr lang="ru-RU" smtClean="0"/>
              <a:pPr/>
              <a:t>14.08.2017</a:t>
            </a:fld>
            <a:endParaRPr lang="ru-RU" dirty="0"/>
          </a:p>
        </p:txBody>
      </p:sp>
      <p:sp>
        <p:nvSpPr>
          <p:cNvPr id="6" name="Нижний колонтитул 13"/>
          <p:cNvSpPr txBox="1">
            <a:spLocks/>
          </p:cNvSpPr>
          <p:nvPr userDrawn="1"/>
        </p:nvSpPr>
        <p:spPr>
          <a:xfrm>
            <a:off x="755576" y="6154807"/>
            <a:ext cx="3502152" cy="2265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7" name="Номер слайда 14"/>
          <p:cNvSpPr txBox="1">
            <a:spLocks/>
          </p:cNvSpPr>
          <p:nvPr userDrawn="1"/>
        </p:nvSpPr>
        <p:spPr>
          <a:xfrm>
            <a:off x="8604448" y="55873"/>
            <a:ext cx="43204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 (ПОВЫШЕНИЯ КВАЛИФИКАЦИИ) СПЕЦИАЛИСТОВ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1780-857F-4F5F-B809-C53DD044E6F1}" type="datetime1">
              <a:rPr lang="ru-RU" smtClean="0"/>
              <a:t>14.08.2017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68BD-9E0D-4FD9-8997-B98E80DC57A8}" type="datetime1">
              <a:rPr lang="ru-RU" smtClean="0"/>
              <a:t>14.08.2017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C65DA96-61DC-4DE7-AD08-0769B5D88E87}" type="datetime1">
              <a:rPr lang="ru-RU" smtClean="0"/>
              <a:t>14.08.2017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686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Предметные результаты по итогам проведения ВПР по истории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11  </a:t>
            </a:r>
            <a:r>
              <a:rPr lang="ru-RU" dirty="0"/>
              <a:t>классе </a:t>
            </a:r>
            <a:br>
              <a:rPr lang="ru-RU" dirty="0"/>
            </a:br>
            <a:r>
              <a:rPr lang="ru-RU" dirty="0" smtClean="0"/>
              <a:t>в </a:t>
            </a:r>
            <a:r>
              <a:rPr lang="ru-RU" dirty="0"/>
              <a:t>2017 </a:t>
            </a:r>
          </a:p>
        </p:txBody>
      </p:sp>
    </p:spTree>
    <p:extLst>
      <p:ext uri="{BB962C8B-B14F-4D97-AF65-F5344CB8AC3E}">
        <p14:creationId xmlns:p14="http://schemas.microsoft.com/office/powerpoint/2010/main" val="36619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704856" cy="1440160"/>
          </a:xfrm>
        </p:spPr>
        <p:txBody>
          <a:bodyPr>
            <a:noAutofit/>
          </a:bodyPr>
          <a:lstStyle/>
          <a:p>
            <a:pPr algn="ctr"/>
            <a:r>
              <a:rPr lang="ru-RU" sz="2000" dirty="0"/>
              <a:t>Высокий уровень</a:t>
            </a:r>
            <a:br>
              <a:rPr lang="ru-RU" sz="2000" dirty="0"/>
            </a:br>
            <a:r>
              <a:rPr lang="ru-RU" sz="2000" dirty="0"/>
              <a:t>- % выполнения: 85-100 %</a:t>
            </a:r>
            <a:br>
              <a:rPr lang="ru-RU" sz="2000" dirty="0"/>
            </a:br>
            <a:r>
              <a:rPr lang="ru-RU" sz="2000" dirty="0"/>
              <a:t>-первичный балл: 18-21</a:t>
            </a:r>
            <a:br>
              <a:rPr lang="ru-RU" sz="2000" dirty="0"/>
            </a:br>
            <a:r>
              <a:rPr lang="ru-RU" sz="2000" dirty="0"/>
              <a:t>-отметка по </a:t>
            </a:r>
            <a:r>
              <a:rPr lang="ru-RU" sz="2000" dirty="0" err="1"/>
              <a:t>пятибальной</a:t>
            </a:r>
            <a:r>
              <a:rPr lang="ru-RU" sz="2000" dirty="0"/>
              <a:t> шкале:    «5»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988840"/>
            <a:ext cx="7704856" cy="3672408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b="1" dirty="0"/>
              <a:t>Задание </a:t>
            </a:r>
            <a:r>
              <a:rPr lang="ru-RU" b="1" dirty="0" smtClean="0"/>
              <a:t>8</a:t>
            </a:r>
          </a:p>
          <a:p>
            <a:pPr marL="68580" indent="0">
              <a:buNone/>
            </a:pPr>
            <a:r>
              <a:rPr lang="ru-RU" b="1" dirty="0"/>
              <a:t>Тип задания по структуре ВПР</a:t>
            </a:r>
            <a:r>
              <a:rPr lang="ru-RU" b="1" dirty="0" smtClean="0"/>
              <a:t>:</a:t>
            </a:r>
          </a:p>
          <a:p>
            <a:pPr marL="68580" indent="0">
              <a:buNone/>
            </a:pPr>
            <a:r>
              <a:rPr lang="ru-RU" b="1" dirty="0" smtClean="0"/>
              <a:t> </a:t>
            </a:r>
            <a:r>
              <a:rPr lang="ru-RU" dirty="0"/>
              <a:t>По представленной </a:t>
            </a:r>
            <a:r>
              <a:rPr lang="ru-RU" dirty="0" smtClean="0"/>
              <a:t>иллюстрации </a:t>
            </a:r>
            <a:r>
              <a:rPr lang="ru-RU" dirty="0"/>
              <a:t>укажите век, когда был создан данный памятник, и город, в котором он находится.</a:t>
            </a:r>
            <a:endParaRPr lang="ru-RU" dirty="0" smtClean="0"/>
          </a:p>
          <a:p>
            <a:pPr marL="68580" indent="0">
              <a:buNone/>
            </a:pPr>
            <a:r>
              <a:rPr lang="ru-RU" b="1" dirty="0"/>
              <a:t>Спецификация: </a:t>
            </a:r>
            <a:r>
              <a:rPr lang="ru-RU" dirty="0"/>
              <a:t>Умение работать с </a:t>
            </a:r>
            <a:r>
              <a:rPr lang="ru-RU" dirty="0" smtClean="0"/>
              <a:t>иллюстративным </a:t>
            </a:r>
            <a:r>
              <a:rPr lang="ru-RU" dirty="0"/>
              <a:t>материалом (знание фактов истории культуры), анализировать историческую информацию, представленную в разных знаковых системах (текст, карта, таблица, схема, аудиовизуальный ряд). </a:t>
            </a:r>
            <a:endParaRPr lang="ru-RU" dirty="0" smtClean="0"/>
          </a:p>
          <a:p>
            <a:pPr marL="68580" indent="0">
              <a:buNone/>
            </a:pPr>
            <a:r>
              <a:rPr lang="ru-RU" b="1" dirty="0" smtClean="0"/>
              <a:t>Результат</a:t>
            </a:r>
            <a:r>
              <a:rPr lang="ru-RU" b="1" dirty="0"/>
              <a:t>:  97 %</a:t>
            </a:r>
          </a:p>
          <a:p>
            <a:pPr marL="68580" indent="0">
              <a:buNone/>
            </a:pP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869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704856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/>
              <a:t>Высокий уровень</a:t>
            </a:r>
            <a:br>
              <a:rPr lang="ru-RU" sz="2000" dirty="0"/>
            </a:br>
            <a:r>
              <a:rPr lang="ru-RU" sz="2000" dirty="0"/>
              <a:t>- % выполнения: 85-100 %</a:t>
            </a:r>
            <a:br>
              <a:rPr lang="ru-RU" sz="2000" dirty="0"/>
            </a:br>
            <a:r>
              <a:rPr lang="ru-RU" sz="2000" dirty="0"/>
              <a:t>-первичный балл: 18-21</a:t>
            </a:r>
            <a:br>
              <a:rPr lang="ru-RU" sz="2000" dirty="0"/>
            </a:br>
            <a:r>
              <a:rPr lang="ru-RU" sz="2000" dirty="0"/>
              <a:t>-отметка по </a:t>
            </a:r>
            <a:r>
              <a:rPr lang="ru-RU" sz="2000" dirty="0" err="1"/>
              <a:t>пятибальной</a:t>
            </a:r>
            <a:r>
              <a:rPr lang="ru-RU" sz="2000" dirty="0"/>
              <a:t> шкале:    «5»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060848"/>
            <a:ext cx="7704856" cy="3600400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b="1" dirty="0"/>
              <a:t>Задание 9. </a:t>
            </a:r>
          </a:p>
          <a:p>
            <a:pPr marL="68580" indent="0">
              <a:buNone/>
            </a:pPr>
            <a:r>
              <a:rPr lang="ru-RU" b="1" dirty="0" smtClean="0"/>
              <a:t>Тип </a:t>
            </a:r>
            <a:r>
              <a:rPr lang="ru-RU" b="1" dirty="0"/>
              <a:t>задания по структуре ВПР: </a:t>
            </a:r>
            <a:endParaRPr lang="ru-RU" b="1" dirty="0" smtClean="0"/>
          </a:p>
          <a:p>
            <a:pPr marL="68580" indent="0">
              <a:buNone/>
            </a:pPr>
            <a:r>
              <a:rPr lang="ru-RU" dirty="0" smtClean="0"/>
              <a:t>Укажите </a:t>
            </a:r>
            <a:r>
              <a:rPr lang="ru-RU" dirty="0"/>
              <a:t>событие, </a:t>
            </a:r>
            <a:r>
              <a:rPr lang="ru-RU" dirty="0" smtClean="0"/>
              <a:t>юбилею </a:t>
            </a:r>
            <a:r>
              <a:rPr lang="ru-RU" dirty="0"/>
              <a:t>которого посвящён данный памятник.</a:t>
            </a:r>
            <a:endParaRPr lang="ru-RU" dirty="0" smtClean="0"/>
          </a:p>
          <a:p>
            <a:pPr marL="68580" indent="0">
              <a:buNone/>
            </a:pPr>
            <a:r>
              <a:rPr lang="ru-RU" b="1" dirty="0"/>
              <a:t>Спецификация: </a:t>
            </a:r>
            <a:r>
              <a:rPr lang="ru-RU" dirty="0"/>
              <a:t>Умение работать с </a:t>
            </a:r>
            <a:r>
              <a:rPr lang="ru-RU" dirty="0" smtClean="0"/>
              <a:t>иллюстративным </a:t>
            </a:r>
            <a:r>
              <a:rPr lang="ru-RU" dirty="0"/>
              <a:t>материалом (знание фактов истории культуры), анализировать историческую информацию, представленную в разных знаковых системах (текст, карта, таблица, схема, аудиовизуальный </a:t>
            </a:r>
            <a:r>
              <a:rPr lang="ru-RU" dirty="0" smtClean="0"/>
              <a:t>ряд</a:t>
            </a:r>
          </a:p>
          <a:p>
            <a:pPr marL="68580" indent="0">
              <a:buNone/>
            </a:pPr>
            <a:r>
              <a:rPr lang="ru-RU" b="1" dirty="0" smtClean="0"/>
              <a:t>Результат</a:t>
            </a:r>
            <a:r>
              <a:rPr lang="ru-RU" b="1" dirty="0"/>
              <a:t>:  99%</a:t>
            </a:r>
          </a:p>
          <a:p>
            <a:pPr marL="68580" indent="0">
              <a:buNone/>
            </a:pPr>
            <a:endParaRPr lang="ru-RU" b="1" dirty="0" smtClean="0"/>
          </a:p>
          <a:p>
            <a:pPr marL="68580" indent="0">
              <a:buNone/>
            </a:pP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6110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704856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/>
              <a:t>Высокий уровень</a:t>
            </a:r>
            <a:br>
              <a:rPr lang="ru-RU" sz="2000" dirty="0"/>
            </a:br>
            <a:r>
              <a:rPr lang="ru-RU" sz="2000" dirty="0"/>
              <a:t>- % выполнения: 85-100 %</a:t>
            </a:r>
            <a:br>
              <a:rPr lang="ru-RU" sz="2000" dirty="0"/>
            </a:br>
            <a:r>
              <a:rPr lang="ru-RU" sz="2000" dirty="0"/>
              <a:t>-первичный балл: 18-21</a:t>
            </a:r>
            <a:br>
              <a:rPr lang="ru-RU" sz="2000" dirty="0"/>
            </a:br>
            <a:r>
              <a:rPr lang="ru-RU" sz="2000" dirty="0"/>
              <a:t>-отметка по </a:t>
            </a:r>
            <a:r>
              <a:rPr lang="ru-RU" sz="2000" dirty="0" err="1"/>
              <a:t>пятибальной</a:t>
            </a:r>
            <a:r>
              <a:rPr lang="ru-RU" sz="2000" dirty="0"/>
              <a:t> шкале:    «5»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916832"/>
            <a:ext cx="7704856" cy="3744416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b="1" dirty="0"/>
              <a:t>Задание 10.К </a:t>
            </a:r>
            <a:r>
              <a:rPr lang="ru-RU" b="1" dirty="0" smtClean="0"/>
              <a:t>1.</a:t>
            </a:r>
          </a:p>
          <a:p>
            <a:pPr marL="68580" indent="0">
              <a:buNone/>
            </a:pPr>
            <a:r>
              <a:rPr lang="ru-RU" b="1" dirty="0"/>
              <a:t>Тип задания по структуре ВПР: </a:t>
            </a:r>
            <a:endParaRPr lang="ru-RU" b="1" dirty="0" smtClean="0"/>
          </a:p>
          <a:p>
            <a:pPr marL="68580" indent="0">
              <a:buNone/>
            </a:pPr>
            <a:r>
              <a:rPr lang="ru-RU" dirty="0" smtClean="0"/>
              <a:t>Укажите </a:t>
            </a:r>
            <a:r>
              <a:rPr lang="ru-RU" dirty="0"/>
              <a:t>название одного любого памятника культуры, находящегося в Вашем регионе. </a:t>
            </a:r>
            <a:r>
              <a:rPr lang="ru-RU" dirty="0" smtClean="0"/>
              <a:t>Используя </a:t>
            </a:r>
            <a:r>
              <a:rPr lang="ru-RU" dirty="0"/>
              <a:t>знания по </a:t>
            </a:r>
            <a:endParaRPr lang="ru-RU" dirty="0" smtClean="0"/>
          </a:p>
          <a:p>
            <a:pPr marL="68580" indent="0">
              <a:buNone/>
            </a:pPr>
            <a:r>
              <a:rPr lang="ru-RU" dirty="0" smtClean="0"/>
              <a:t>истории </a:t>
            </a:r>
            <a:r>
              <a:rPr lang="ru-RU" dirty="0"/>
              <a:t>своего региона, </a:t>
            </a:r>
            <a:r>
              <a:rPr lang="ru-RU" dirty="0" smtClean="0"/>
              <a:t>расскажите </a:t>
            </a:r>
            <a:r>
              <a:rPr lang="ru-RU" dirty="0"/>
              <a:t>об этом </a:t>
            </a:r>
            <a:r>
              <a:rPr lang="ru-RU" dirty="0" smtClean="0"/>
              <a:t>памятнике</a:t>
            </a:r>
            <a:r>
              <a:rPr lang="ru-RU" dirty="0"/>
              <a:t>. В Вашем рассказе должно быть указано не менее двух исторических фактов.</a:t>
            </a:r>
            <a:endParaRPr lang="ru-RU" dirty="0" smtClean="0"/>
          </a:p>
          <a:p>
            <a:pPr marL="68580" indent="0">
              <a:buNone/>
            </a:pPr>
            <a:r>
              <a:rPr lang="ru-RU" b="1" dirty="0"/>
              <a:t>Спецификация: </a:t>
            </a:r>
            <a:r>
              <a:rPr lang="ru-RU" dirty="0"/>
              <a:t>Знание истории родного края. </a:t>
            </a:r>
            <a:endParaRPr lang="ru-RU" dirty="0" smtClean="0"/>
          </a:p>
          <a:p>
            <a:pPr marL="68580" indent="0">
              <a:buNone/>
            </a:pPr>
            <a:r>
              <a:rPr lang="ru-RU" b="1" dirty="0" smtClean="0"/>
              <a:t>Результат</a:t>
            </a:r>
            <a:r>
              <a:rPr lang="ru-RU" b="1" dirty="0"/>
              <a:t>:   85 %</a:t>
            </a:r>
          </a:p>
          <a:p>
            <a:pPr marL="68580" indent="0">
              <a:buNone/>
            </a:pP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33108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704856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/>
              <a:t>Средний уровень</a:t>
            </a:r>
            <a:br>
              <a:rPr lang="ru-RU" sz="2000" dirty="0"/>
            </a:br>
            <a:r>
              <a:rPr lang="ru-RU" sz="2000" dirty="0"/>
              <a:t>- % выполнения: 67-81 %</a:t>
            </a:r>
            <a:br>
              <a:rPr lang="ru-RU" sz="2000" dirty="0"/>
            </a:br>
            <a:r>
              <a:rPr lang="ru-RU" sz="2000" dirty="0"/>
              <a:t>-первичный балл:  14-17</a:t>
            </a:r>
            <a:br>
              <a:rPr lang="ru-RU" sz="2000" dirty="0"/>
            </a:br>
            <a:r>
              <a:rPr lang="ru-RU" sz="2000" dirty="0"/>
              <a:t>-отметка по </a:t>
            </a:r>
            <a:r>
              <a:rPr lang="ru-RU" sz="2000" dirty="0" err="1"/>
              <a:t>пятибальной</a:t>
            </a:r>
            <a:r>
              <a:rPr lang="ru-RU" sz="2000" dirty="0"/>
              <a:t> </a:t>
            </a:r>
            <a:br>
              <a:rPr lang="ru-RU" sz="2000" dirty="0"/>
            </a:br>
            <a:r>
              <a:rPr lang="ru-RU" sz="2000" dirty="0"/>
              <a:t>шкале:    </a:t>
            </a:r>
            <a:r>
              <a:rPr lang="ru-RU" sz="2000" dirty="0" smtClean="0"/>
              <a:t> </a:t>
            </a:r>
            <a:r>
              <a:rPr lang="ru-RU" sz="2000" dirty="0"/>
              <a:t>«4»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132856"/>
            <a:ext cx="7704856" cy="3528392"/>
          </a:xfrm>
        </p:spPr>
        <p:txBody>
          <a:bodyPr>
            <a:normAutofit fontScale="92500" lnSpcReduction="20000"/>
          </a:bodyPr>
          <a:lstStyle/>
          <a:p>
            <a:pPr marL="68580" indent="0" algn="ctr">
              <a:buNone/>
            </a:pPr>
            <a:r>
              <a:rPr lang="ru-RU" b="1" dirty="0"/>
              <a:t>Задание 4.</a:t>
            </a:r>
            <a:r>
              <a:rPr lang="ru-RU" dirty="0"/>
              <a:t> </a:t>
            </a:r>
            <a:endParaRPr lang="ru-RU" dirty="0" smtClean="0"/>
          </a:p>
          <a:p>
            <a:pPr marL="68580" indent="0">
              <a:buNone/>
            </a:pPr>
            <a:r>
              <a:rPr lang="ru-RU" b="1" dirty="0"/>
              <a:t>Тип задания по структуре ВПР: </a:t>
            </a:r>
            <a:endParaRPr lang="ru-RU" b="1" dirty="0" smtClean="0"/>
          </a:p>
          <a:p>
            <a:pPr marL="68580" indent="0">
              <a:buNone/>
            </a:pPr>
            <a:r>
              <a:rPr lang="ru-RU" dirty="0" smtClean="0"/>
              <a:t>Укажите </a:t>
            </a:r>
            <a:r>
              <a:rPr lang="ru-RU" dirty="0"/>
              <a:t>одно  событие (явление, процесс) в истории нашей страны, сопоставимое с </a:t>
            </a:r>
            <a:r>
              <a:rPr lang="ru-RU" dirty="0" smtClean="0"/>
              <a:t> представленным </a:t>
            </a:r>
            <a:r>
              <a:rPr lang="ru-RU" dirty="0"/>
              <a:t>в </a:t>
            </a:r>
            <a:r>
              <a:rPr lang="ru-RU" dirty="0" smtClean="0"/>
              <a:t>отрывке.</a:t>
            </a:r>
            <a:endParaRPr lang="ru-RU" b="1" dirty="0" smtClean="0"/>
          </a:p>
          <a:p>
            <a:pPr marL="68580" indent="0">
              <a:buNone/>
            </a:pPr>
            <a:r>
              <a:rPr lang="ru-RU" b="1" dirty="0"/>
              <a:t>Спецификация: </a:t>
            </a:r>
            <a:r>
              <a:rPr lang="ru-RU" dirty="0"/>
              <a:t>Знание/понимание основных фактов, процессов и явлений, характеризующих целостность отечественной и всемирной истории; периодизацию все-мирной и отечественной истории; </a:t>
            </a:r>
            <a:r>
              <a:rPr lang="ru-RU" dirty="0" smtClean="0"/>
              <a:t>современные </a:t>
            </a:r>
            <a:r>
              <a:rPr lang="ru-RU" dirty="0"/>
              <a:t>версии и трактовки </a:t>
            </a:r>
            <a:r>
              <a:rPr lang="ru-RU" dirty="0" smtClean="0"/>
              <a:t>важнейших </a:t>
            </a:r>
            <a:r>
              <a:rPr lang="ru-RU" dirty="0"/>
              <a:t>проблем отечественной и </a:t>
            </a:r>
            <a:r>
              <a:rPr lang="ru-RU" dirty="0" smtClean="0"/>
              <a:t>всемирной </a:t>
            </a:r>
            <a:r>
              <a:rPr lang="ru-RU" dirty="0"/>
              <a:t>истории; историческую </a:t>
            </a:r>
            <a:r>
              <a:rPr lang="ru-RU" dirty="0" smtClean="0"/>
              <a:t>обусловленность </a:t>
            </a:r>
            <a:r>
              <a:rPr lang="ru-RU" dirty="0"/>
              <a:t>современных общественных процессов; особенности исторического пути России, ее роль в мировом </a:t>
            </a:r>
            <a:r>
              <a:rPr lang="ru-RU" dirty="0" smtClean="0"/>
              <a:t>сообществе.</a:t>
            </a:r>
          </a:p>
          <a:p>
            <a:pPr marL="68580" indent="0">
              <a:buNone/>
            </a:pPr>
            <a:r>
              <a:rPr lang="ru-RU" b="1" dirty="0"/>
              <a:t>Результат:</a:t>
            </a:r>
            <a:r>
              <a:rPr lang="ru-RU" dirty="0"/>
              <a:t> 82%.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49526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704856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/>
              <a:t>Средний уровень</a:t>
            </a:r>
            <a:br>
              <a:rPr lang="ru-RU" sz="2000" dirty="0"/>
            </a:br>
            <a:r>
              <a:rPr lang="ru-RU" sz="2000" dirty="0"/>
              <a:t>- % выполнения: 67-81 %</a:t>
            </a:r>
            <a:br>
              <a:rPr lang="ru-RU" sz="2000" dirty="0"/>
            </a:br>
            <a:r>
              <a:rPr lang="ru-RU" sz="2000" dirty="0"/>
              <a:t>-первичный балл:  14-17</a:t>
            </a:r>
            <a:br>
              <a:rPr lang="ru-RU" sz="2000" dirty="0"/>
            </a:br>
            <a:r>
              <a:rPr lang="ru-RU" sz="2000" dirty="0"/>
              <a:t>-отметка по </a:t>
            </a:r>
            <a:r>
              <a:rPr lang="ru-RU" sz="2000" dirty="0" err="1"/>
              <a:t>пятибальной</a:t>
            </a:r>
            <a:r>
              <a:rPr lang="ru-RU" sz="2000" dirty="0"/>
              <a:t> </a:t>
            </a:r>
            <a:br>
              <a:rPr lang="ru-RU" sz="2000" dirty="0"/>
            </a:br>
            <a:r>
              <a:rPr lang="ru-RU" sz="2000" dirty="0"/>
              <a:t>шкале:     «4»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916832"/>
            <a:ext cx="7704856" cy="3744416"/>
          </a:xfrm>
        </p:spPr>
        <p:txBody>
          <a:bodyPr>
            <a:normAutofit fontScale="92500" lnSpcReduction="20000"/>
          </a:bodyPr>
          <a:lstStyle/>
          <a:p>
            <a:pPr marL="68580" indent="0" algn="ctr">
              <a:buNone/>
            </a:pPr>
            <a:r>
              <a:rPr lang="ru-RU" b="1" dirty="0"/>
              <a:t>Задание 11. </a:t>
            </a:r>
            <a:endParaRPr lang="ru-RU" b="1" dirty="0" smtClean="0"/>
          </a:p>
          <a:p>
            <a:pPr marL="68580" indent="0">
              <a:buNone/>
            </a:pPr>
            <a:r>
              <a:rPr lang="ru-RU" b="1" dirty="0"/>
              <a:t>Тип задания по структуре ВПР: </a:t>
            </a:r>
            <a:endParaRPr lang="ru-RU" b="1" dirty="0" smtClean="0"/>
          </a:p>
          <a:p>
            <a:pPr marL="68580" indent="0">
              <a:buNone/>
            </a:pPr>
            <a:r>
              <a:rPr lang="ru-RU" dirty="0" smtClean="0"/>
              <a:t>Прочтите </a:t>
            </a:r>
            <a:r>
              <a:rPr lang="ru-RU" dirty="0"/>
              <a:t>перечень </a:t>
            </a:r>
            <a:r>
              <a:rPr lang="ru-RU" dirty="0" smtClean="0"/>
              <a:t>событий </a:t>
            </a:r>
            <a:r>
              <a:rPr lang="ru-RU" dirty="0"/>
              <a:t>(процессов</a:t>
            </a:r>
            <a:r>
              <a:rPr lang="ru-RU" dirty="0" smtClean="0"/>
              <a:t>):</a:t>
            </a:r>
            <a:endParaRPr lang="ru-RU" dirty="0"/>
          </a:p>
          <a:p>
            <a:pPr marL="68580" indent="0">
              <a:buNone/>
            </a:pPr>
            <a:r>
              <a:rPr lang="ru-RU" dirty="0"/>
              <a:t>Выберите одно любое событие (процесс) из данного перечня и </a:t>
            </a:r>
            <a:r>
              <a:rPr lang="ru-RU" dirty="0" smtClean="0"/>
              <a:t>выполните задание</a:t>
            </a:r>
            <a:r>
              <a:rPr lang="ru-RU" dirty="0"/>
              <a:t>.(процесс).</a:t>
            </a:r>
          </a:p>
          <a:p>
            <a:pPr marL="68580" indent="0">
              <a:buNone/>
            </a:pPr>
            <a:r>
              <a:rPr lang="ru-RU" dirty="0"/>
              <a:t>Назовите одного любого участника выбранного Вами события (</a:t>
            </a:r>
            <a:r>
              <a:rPr lang="ru-RU" dirty="0" smtClean="0"/>
              <a:t>процесса</a:t>
            </a:r>
            <a:r>
              <a:rPr lang="ru-RU" dirty="0"/>
              <a:t>). Укажите один любой его поступок (действие) в ходе участия в этом событии</a:t>
            </a:r>
            <a:r>
              <a:rPr lang="ru-RU" dirty="0" smtClean="0"/>
              <a:t>.</a:t>
            </a:r>
            <a:endParaRPr lang="ru-RU" b="1" dirty="0" smtClean="0"/>
          </a:p>
          <a:p>
            <a:pPr marL="68580" indent="0">
              <a:buNone/>
            </a:pPr>
            <a:r>
              <a:rPr lang="ru-RU" b="1" dirty="0"/>
              <a:t>Спецификация: </a:t>
            </a:r>
            <a:r>
              <a:rPr lang="ru-RU" dirty="0"/>
              <a:t>Знание исторических деятелей. Умение систематизировать разнообразную историческую информацию на основе своих представлений об общих закономерностях исторического процесса. </a:t>
            </a:r>
          </a:p>
          <a:p>
            <a:pPr marL="68580" indent="0">
              <a:buNone/>
            </a:pPr>
            <a:r>
              <a:rPr lang="ru-RU" b="1" dirty="0"/>
              <a:t> Результат:   79 %.</a:t>
            </a:r>
          </a:p>
          <a:p>
            <a:pPr marL="68580" indent="0">
              <a:buNone/>
            </a:pP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7111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704856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/>
              <a:t>Средний уровень</a:t>
            </a:r>
            <a:br>
              <a:rPr lang="ru-RU" sz="2000" dirty="0"/>
            </a:br>
            <a:r>
              <a:rPr lang="ru-RU" sz="2000" dirty="0"/>
              <a:t>- % выполнения: 67-81 %</a:t>
            </a:r>
            <a:br>
              <a:rPr lang="ru-RU" sz="2000" dirty="0"/>
            </a:br>
            <a:r>
              <a:rPr lang="ru-RU" sz="2000" dirty="0"/>
              <a:t>-первичный балл:  14-17</a:t>
            </a:r>
            <a:br>
              <a:rPr lang="ru-RU" sz="2000" dirty="0"/>
            </a:br>
            <a:r>
              <a:rPr lang="ru-RU" sz="2000" dirty="0"/>
              <a:t>-отметка по </a:t>
            </a:r>
            <a:r>
              <a:rPr lang="ru-RU" sz="2000" dirty="0" err="1"/>
              <a:t>пятибальной</a:t>
            </a:r>
            <a:r>
              <a:rPr lang="ru-RU" sz="2000" dirty="0"/>
              <a:t> </a:t>
            </a:r>
            <a:br>
              <a:rPr lang="ru-RU" sz="2000" dirty="0"/>
            </a:br>
            <a:r>
              <a:rPr lang="ru-RU" sz="2000" dirty="0"/>
              <a:t>шкале:     «4»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060848"/>
            <a:ext cx="7704856" cy="3600400"/>
          </a:xfrm>
        </p:spPr>
        <p:txBody>
          <a:bodyPr>
            <a:normAutofit lnSpcReduction="10000"/>
          </a:bodyPr>
          <a:lstStyle/>
          <a:p>
            <a:pPr marL="68580" indent="0" algn="ctr">
              <a:buNone/>
            </a:pPr>
            <a:r>
              <a:rPr lang="ru-RU" b="1" dirty="0"/>
              <a:t>Задание 3. </a:t>
            </a:r>
            <a:endParaRPr lang="ru-RU" b="1" dirty="0" smtClean="0"/>
          </a:p>
          <a:p>
            <a:pPr marL="68580" indent="0">
              <a:buNone/>
            </a:pPr>
            <a:r>
              <a:rPr lang="ru-RU" b="1" dirty="0"/>
              <a:t>Тип задания по структуре ВПР: </a:t>
            </a:r>
            <a:endParaRPr lang="ru-RU" b="1" dirty="0" smtClean="0"/>
          </a:p>
          <a:p>
            <a:pPr marL="68580" indent="0">
              <a:buNone/>
            </a:pPr>
            <a:r>
              <a:rPr lang="ru-RU" dirty="0" smtClean="0"/>
              <a:t>Какие </a:t>
            </a:r>
            <a:r>
              <a:rPr lang="ru-RU" dirty="0"/>
              <a:t>мнения, </a:t>
            </a:r>
            <a:r>
              <a:rPr lang="ru-RU" dirty="0" smtClean="0"/>
              <a:t>касающиеся </a:t>
            </a:r>
            <a:r>
              <a:rPr lang="ru-RU" dirty="0"/>
              <a:t>истории данного события, автор считает неверными и </a:t>
            </a:r>
            <a:r>
              <a:rPr lang="ru-RU" dirty="0" smtClean="0"/>
              <a:t> опровергает</a:t>
            </a:r>
            <a:r>
              <a:rPr lang="ru-RU" dirty="0"/>
              <a:t>?</a:t>
            </a:r>
          </a:p>
          <a:p>
            <a:pPr marL="68580" indent="0">
              <a:buNone/>
            </a:pPr>
            <a:r>
              <a:rPr lang="ru-RU" dirty="0"/>
              <a:t>Укажите любые два мнения</a:t>
            </a:r>
            <a:r>
              <a:rPr lang="ru-RU" dirty="0" smtClean="0"/>
              <a:t>.</a:t>
            </a:r>
          </a:p>
          <a:p>
            <a:pPr marL="68580" indent="0">
              <a:buNone/>
            </a:pPr>
            <a:r>
              <a:rPr lang="ru-RU" b="1" dirty="0"/>
              <a:t>Спецификация: </a:t>
            </a:r>
            <a:endParaRPr lang="ru-RU" b="1" dirty="0" smtClean="0"/>
          </a:p>
          <a:p>
            <a:pPr marL="68580" indent="0">
              <a:buNone/>
            </a:pPr>
            <a:r>
              <a:rPr lang="ru-RU" dirty="0"/>
              <a:t>Умение проводить поиск исторической информации в источниках разного типа; различать в исторической информации факты и мнения, </a:t>
            </a:r>
            <a:r>
              <a:rPr lang="ru-RU" dirty="0" smtClean="0"/>
              <a:t>исторические </a:t>
            </a:r>
            <a:r>
              <a:rPr lang="ru-RU" dirty="0"/>
              <a:t>описания и исторические объяснения.</a:t>
            </a:r>
          </a:p>
          <a:p>
            <a:pPr marL="68580" indent="0">
              <a:buNone/>
            </a:pPr>
            <a:r>
              <a:rPr lang="ru-RU" b="1" dirty="0"/>
              <a:t> Результат:   73 %.</a:t>
            </a:r>
          </a:p>
          <a:p>
            <a:pPr marL="68580" indent="0">
              <a:buNone/>
            </a:pP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29681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704856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/>
              <a:t>Средний уровень</a:t>
            </a:r>
            <a:br>
              <a:rPr lang="ru-RU" sz="2000" dirty="0"/>
            </a:br>
            <a:r>
              <a:rPr lang="ru-RU" sz="2000" dirty="0"/>
              <a:t>- % выполнения: 67-81 %</a:t>
            </a:r>
            <a:br>
              <a:rPr lang="ru-RU" sz="2000" dirty="0"/>
            </a:br>
            <a:r>
              <a:rPr lang="ru-RU" sz="2000" dirty="0"/>
              <a:t>-первичный балл:  14-17</a:t>
            </a:r>
            <a:br>
              <a:rPr lang="ru-RU" sz="2000" dirty="0"/>
            </a:br>
            <a:r>
              <a:rPr lang="ru-RU" sz="2000" dirty="0"/>
              <a:t>-отметка по </a:t>
            </a:r>
            <a:r>
              <a:rPr lang="ru-RU" sz="2000" dirty="0" err="1"/>
              <a:t>пятибальной</a:t>
            </a:r>
            <a:r>
              <a:rPr lang="ru-RU" sz="2000" dirty="0"/>
              <a:t> </a:t>
            </a:r>
            <a:br>
              <a:rPr lang="ru-RU" sz="2000" dirty="0"/>
            </a:br>
            <a:r>
              <a:rPr lang="ru-RU" sz="2000" dirty="0"/>
              <a:t>шкале:     «4»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060848"/>
            <a:ext cx="7704856" cy="3600400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b="1" dirty="0"/>
              <a:t>Задание 6. </a:t>
            </a:r>
            <a:endParaRPr lang="ru-RU" b="1" dirty="0" smtClean="0"/>
          </a:p>
          <a:p>
            <a:pPr marL="68580" indent="0">
              <a:buNone/>
            </a:pPr>
            <a:r>
              <a:rPr lang="ru-RU" b="1" dirty="0"/>
              <a:t>Тип задания по структуре ВПР: </a:t>
            </a:r>
            <a:endParaRPr lang="ru-RU" b="1" dirty="0" smtClean="0"/>
          </a:p>
          <a:p>
            <a:pPr marL="68580" indent="0">
              <a:buNone/>
            </a:pPr>
            <a:r>
              <a:rPr lang="ru-RU" dirty="0"/>
              <a:t>Укажите название </a:t>
            </a:r>
            <a:r>
              <a:rPr lang="ru-RU" dirty="0" smtClean="0"/>
              <a:t>события </a:t>
            </a:r>
            <a:r>
              <a:rPr lang="ru-RU" dirty="0"/>
              <a:t>, обозначенного на схеме (карте).</a:t>
            </a:r>
            <a:endParaRPr lang="ru-RU" dirty="0" smtClean="0"/>
          </a:p>
          <a:p>
            <a:pPr marL="68580" indent="0">
              <a:buNone/>
            </a:pPr>
            <a:r>
              <a:rPr lang="ru-RU" b="1" dirty="0"/>
              <a:t>Спецификация:</a:t>
            </a:r>
            <a:r>
              <a:rPr lang="ru-RU" dirty="0"/>
              <a:t> Умение работать с </a:t>
            </a:r>
            <a:r>
              <a:rPr lang="ru-RU" dirty="0" smtClean="0"/>
              <a:t>исторической </a:t>
            </a:r>
            <a:r>
              <a:rPr lang="ru-RU" dirty="0"/>
              <a:t>картой, анализировать </a:t>
            </a:r>
            <a:r>
              <a:rPr lang="ru-RU" dirty="0" smtClean="0"/>
              <a:t>историческую </a:t>
            </a:r>
            <a:r>
              <a:rPr lang="ru-RU" dirty="0"/>
              <a:t>информацию, представленную в разных знаковых системах (текст, карта, таблица, схема, аудиовизуальный ряд). </a:t>
            </a:r>
            <a:endParaRPr lang="ru-RU" dirty="0" smtClean="0"/>
          </a:p>
          <a:p>
            <a:pPr marL="68580" indent="0">
              <a:buNone/>
            </a:pPr>
            <a:r>
              <a:rPr lang="ru-RU" b="1" dirty="0" smtClean="0"/>
              <a:t>Результат</a:t>
            </a:r>
            <a:r>
              <a:rPr lang="ru-RU" b="1" dirty="0"/>
              <a:t>:    </a:t>
            </a:r>
            <a:r>
              <a:rPr lang="ru-RU" dirty="0"/>
              <a:t>64 %.</a:t>
            </a: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50217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704856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/>
              <a:t>Средний уровень</a:t>
            </a:r>
            <a:br>
              <a:rPr lang="ru-RU" sz="2000" dirty="0"/>
            </a:br>
            <a:r>
              <a:rPr lang="ru-RU" sz="2000" dirty="0"/>
              <a:t>- % выполнения: 67-81 %</a:t>
            </a:r>
            <a:br>
              <a:rPr lang="ru-RU" sz="2000" dirty="0"/>
            </a:br>
            <a:r>
              <a:rPr lang="ru-RU" sz="2000" dirty="0"/>
              <a:t>-первичный балл:  14-17</a:t>
            </a:r>
            <a:br>
              <a:rPr lang="ru-RU" sz="2000" dirty="0"/>
            </a:br>
            <a:r>
              <a:rPr lang="ru-RU" sz="2000" dirty="0"/>
              <a:t>-отметка по </a:t>
            </a:r>
            <a:r>
              <a:rPr lang="ru-RU" sz="2000" dirty="0" err="1"/>
              <a:t>пятибальной</a:t>
            </a:r>
            <a:r>
              <a:rPr lang="ru-RU" sz="2000" dirty="0"/>
              <a:t> </a:t>
            </a:r>
            <a:br>
              <a:rPr lang="ru-RU" sz="2000" dirty="0"/>
            </a:br>
            <a:r>
              <a:rPr lang="ru-RU" sz="2000" dirty="0"/>
              <a:t>шкале:     «4»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276872"/>
            <a:ext cx="7704856" cy="3384376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b="1" dirty="0"/>
              <a:t>Задание 7</a:t>
            </a:r>
            <a:r>
              <a:rPr lang="ru-RU" dirty="0"/>
              <a:t>. </a:t>
            </a:r>
            <a:endParaRPr lang="ru-RU" dirty="0" smtClean="0"/>
          </a:p>
          <a:p>
            <a:pPr marL="68580" indent="0">
              <a:buNone/>
            </a:pPr>
            <a:r>
              <a:rPr lang="ru-RU" b="1" dirty="0"/>
              <a:t>Тип задания по структуре ВПР: </a:t>
            </a:r>
            <a:endParaRPr lang="ru-RU" b="1" dirty="0" smtClean="0"/>
          </a:p>
          <a:p>
            <a:pPr marL="68580" indent="0">
              <a:buNone/>
            </a:pPr>
            <a:r>
              <a:rPr lang="ru-RU" dirty="0" smtClean="0"/>
              <a:t>Укажите </a:t>
            </a:r>
            <a:r>
              <a:rPr lang="ru-RU" dirty="0"/>
              <a:t>название </a:t>
            </a:r>
            <a:r>
              <a:rPr lang="ru-RU" dirty="0" smtClean="0"/>
              <a:t>населенного </a:t>
            </a:r>
            <a:r>
              <a:rPr lang="ru-RU" dirty="0"/>
              <a:t>пункта, </a:t>
            </a:r>
            <a:r>
              <a:rPr lang="ru-RU" dirty="0" smtClean="0"/>
              <a:t>обозначенного </a:t>
            </a:r>
            <a:r>
              <a:rPr lang="ru-RU" dirty="0"/>
              <a:t>на схеме цифрой «2».</a:t>
            </a:r>
            <a:endParaRPr lang="ru-RU" dirty="0" smtClean="0"/>
          </a:p>
          <a:p>
            <a:pPr marL="68580" indent="0">
              <a:buNone/>
            </a:pPr>
            <a:r>
              <a:rPr lang="ru-RU" b="1" dirty="0"/>
              <a:t>Спецификация:</a:t>
            </a:r>
            <a:r>
              <a:rPr lang="ru-RU" dirty="0"/>
              <a:t> Умение работать с </a:t>
            </a:r>
            <a:r>
              <a:rPr lang="ru-RU" dirty="0" smtClean="0"/>
              <a:t>исторической </a:t>
            </a:r>
            <a:r>
              <a:rPr lang="ru-RU" dirty="0"/>
              <a:t>картой, анализировать </a:t>
            </a:r>
            <a:r>
              <a:rPr lang="ru-RU" dirty="0" smtClean="0"/>
              <a:t>историческую </a:t>
            </a:r>
            <a:r>
              <a:rPr lang="ru-RU" dirty="0"/>
              <a:t>информацию, представленную в разных знаковых системах (текст, карта, таблица, схема, аудиовизуальный ряд). </a:t>
            </a:r>
            <a:endParaRPr lang="ru-RU" dirty="0" smtClean="0"/>
          </a:p>
          <a:p>
            <a:pPr marL="68580" indent="0">
              <a:buNone/>
            </a:pPr>
            <a:r>
              <a:rPr lang="ru-RU" b="1" dirty="0" smtClean="0"/>
              <a:t>Результат</a:t>
            </a:r>
            <a:r>
              <a:rPr lang="ru-RU" b="1" dirty="0"/>
              <a:t>:    </a:t>
            </a:r>
            <a:r>
              <a:rPr lang="ru-RU" dirty="0"/>
              <a:t>65 %.</a:t>
            </a: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83058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704856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/>
              <a:t>Средний уровень</a:t>
            </a:r>
            <a:br>
              <a:rPr lang="ru-RU" sz="2000" dirty="0"/>
            </a:br>
            <a:r>
              <a:rPr lang="ru-RU" sz="2000" dirty="0"/>
              <a:t>- % выполнения: 67-81 %</a:t>
            </a:r>
            <a:br>
              <a:rPr lang="ru-RU" sz="2000" dirty="0"/>
            </a:br>
            <a:r>
              <a:rPr lang="ru-RU" sz="2000" dirty="0"/>
              <a:t>-первичный балл:  14-17</a:t>
            </a:r>
            <a:br>
              <a:rPr lang="ru-RU" sz="2000" dirty="0"/>
            </a:br>
            <a:r>
              <a:rPr lang="ru-RU" sz="2000" dirty="0"/>
              <a:t>-отметка по </a:t>
            </a:r>
            <a:r>
              <a:rPr lang="ru-RU" sz="2000" dirty="0" err="1"/>
              <a:t>пятибальной</a:t>
            </a:r>
            <a:r>
              <a:rPr lang="ru-RU" sz="2000" dirty="0"/>
              <a:t> </a:t>
            </a:r>
            <a:br>
              <a:rPr lang="ru-RU" sz="2000" dirty="0"/>
            </a:br>
            <a:r>
              <a:rPr lang="ru-RU" sz="2000" dirty="0"/>
              <a:t>шкале:     «4»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204864"/>
            <a:ext cx="7704856" cy="3456384"/>
          </a:xfrm>
        </p:spPr>
        <p:txBody>
          <a:bodyPr>
            <a:normAutofit fontScale="85000" lnSpcReduction="10000"/>
          </a:bodyPr>
          <a:lstStyle/>
          <a:p>
            <a:pPr marL="68580" indent="0" algn="ctr">
              <a:buNone/>
            </a:pPr>
            <a:r>
              <a:rPr lang="ru-RU" b="1" dirty="0"/>
              <a:t>Задание 10 К 2. </a:t>
            </a:r>
            <a:endParaRPr lang="ru-RU" b="1" dirty="0" smtClean="0"/>
          </a:p>
          <a:p>
            <a:pPr marL="68580" indent="0">
              <a:buNone/>
            </a:pPr>
            <a:r>
              <a:rPr lang="ru-RU" b="1" dirty="0"/>
              <a:t>Тип задания по структуре ВПР: </a:t>
            </a:r>
            <a:endParaRPr lang="ru-RU" b="1" dirty="0" smtClean="0"/>
          </a:p>
          <a:p>
            <a:pPr marL="68580" indent="0">
              <a:buNone/>
            </a:pPr>
            <a:r>
              <a:rPr lang="ru-RU" dirty="0" smtClean="0"/>
              <a:t>Укажите </a:t>
            </a:r>
            <a:r>
              <a:rPr lang="ru-RU" dirty="0"/>
              <a:t>название одного любого памятника культуры, находящегося в Вашем регионе. </a:t>
            </a:r>
            <a:r>
              <a:rPr lang="ru-RU" dirty="0" smtClean="0"/>
              <a:t>Используя </a:t>
            </a:r>
            <a:r>
              <a:rPr lang="ru-RU" dirty="0"/>
              <a:t>знания по истории своего региона, расскажите об этом </a:t>
            </a:r>
            <a:r>
              <a:rPr lang="ru-RU" dirty="0" smtClean="0"/>
              <a:t>памятнике</a:t>
            </a:r>
            <a:r>
              <a:rPr lang="ru-RU" dirty="0"/>
              <a:t>. В Вашем </a:t>
            </a:r>
            <a:endParaRPr lang="ru-RU" dirty="0" smtClean="0"/>
          </a:p>
          <a:p>
            <a:pPr marL="68580" indent="0">
              <a:buNone/>
            </a:pPr>
            <a:r>
              <a:rPr lang="ru-RU" dirty="0" smtClean="0"/>
              <a:t>рассказе </a:t>
            </a:r>
            <a:r>
              <a:rPr lang="ru-RU" dirty="0"/>
              <a:t>должно быть </a:t>
            </a:r>
            <a:r>
              <a:rPr lang="ru-RU" dirty="0" smtClean="0"/>
              <a:t>указано </a:t>
            </a:r>
            <a:r>
              <a:rPr lang="ru-RU" dirty="0"/>
              <a:t>не менее двух </a:t>
            </a:r>
            <a:r>
              <a:rPr lang="ru-RU" dirty="0" smtClean="0"/>
              <a:t>исторических фактов</a:t>
            </a:r>
            <a:endParaRPr lang="ru-RU" b="1" dirty="0" smtClean="0"/>
          </a:p>
          <a:p>
            <a:pPr marL="68580" indent="0">
              <a:buNone/>
            </a:pPr>
            <a:r>
              <a:rPr lang="ru-RU" b="1" dirty="0"/>
              <a:t>Спецификация:</a:t>
            </a:r>
            <a:r>
              <a:rPr lang="ru-RU" dirty="0"/>
              <a:t> Знание истории </a:t>
            </a:r>
            <a:r>
              <a:rPr lang="ru-RU" dirty="0" smtClean="0"/>
              <a:t>родного </a:t>
            </a:r>
            <a:r>
              <a:rPr lang="ru-RU" dirty="0"/>
              <a:t>края. Умение различать в </a:t>
            </a:r>
            <a:r>
              <a:rPr lang="ru-RU" dirty="0" smtClean="0"/>
              <a:t>исторической </a:t>
            </a:r>
            <a:r>
              <a:rPr lang="ru-RU" dirty="0"/>
              <a:t>информации факты и мнения, </a:t>
            </a:r>
            <a:r>
              <a:rPr lang="ru-RU" dirty="0" smtClean="0"/>
              <a:t>исторические </a:t>
            </a:r>
            <a:r>
              <a:rPr lang="ru-RU" dirty="0"/>
              <a:t>описания и исторические объяснения; систематизировать разно-образную историческую информацию на основе своих представлений об </a:t>
            </a:r>
            <a:r>
              <a:rPr lang="ru-RU" dirty="0" smtClean="0"/>
              <a:t>общих </a:t>
            </a:r>
            <a:r>
              <a:rPr lang="ru-RU" dirty="0"/>
              <a:t>закономерностях исторического процесса. </a:t>
            </a:r>
            <a:endParaRPr lang="ru-RU" dirty="0" smtClean="0"/>
          </a:p>
          <a:p>
            <a:pPr marL="68580" indent="0">
              <a:buNone/>
            </a:pPr>
            <a:r>
              <a:rPr lang="ru-RU" b="1" dirty="0" smtClean="0"/>
              <a:t>Результат</a:t>
            </a:r>
            <a:r>
              <a:rPr lang="ru-RU" b="1" dirty="0"/>
              <a:t>:    </a:t>
            </a:r>
            <a:r>
              <a:rPr lang="ru-RU" dirty="0"/>
              <a:t>63 %.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92277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704856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/>
              <a:t>Средний уровень</a:t>
            </a:r>
            <a:br>
              <a:rPr lang="ru-RU" sz="2000" dirty="0"/>
            </a:br>
            <a:r>
              <a:rPr lang="ru-RU" sz="2000" dirty="0"/>
              <a:t>- % выполнения: 67-81 %</a:t>
            </a:r>
            <a:br>
              <a:rPr lang="ru-RU" sz="2000" dirty="0"/>
            </a:br>
            <a:r>
              <a:rPr lang="ru-RU" sz="2000" dirty="0"/>
              <a:t>-первичный балл:  14-17</a:t>
            </a:r>
            <a:br>
              <a:rPr lang="ru-RU" sz="2000" dirty="0"/>
            </a:br>
            <a:r>
              <a:rPr lang="ru-RU" sz="2000" dirty="0"/>
              <a:t>-отметка по </a:t>
            </a:r>
            <a:r>
              <a:rPr lang="ru-RU" sz="2000" dirty="0" err="1"/>
              <a:t>пятибальной</a:t>
            </a:r>
            <a:r>
              <a:rPr lang="ru-RU" sz="2000" dirty="0"/>
              <a:t> </a:t>
            </a:r>
            <a:br>
              <a:rPr lang="ru-RU" sz="2000" dirty="0"/>
            </a:br>
            <a:r>
              <a:rPr lang="ru-RU" sz="2000" dirty="0"/>
              <a:t>шкале:     «4»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060848"/>
            <a:ext cx="7704856" cy="3600400"/>
          </a:xfrm>
        </p:spPr>
        <p:txBody>
          <a:bodyPr>
            <a:normAutofit fontScale="92500" lnSpcReduction="20000"/>
          </a:bodyPr>
          <a:lstStyle/>
          <a:p>
            <a:pPr marL="68580" indent="0" algn="ctr">
              <a:buNone/>
            </a:pPr>
            <a:r>
              <a:rPr lang="ru-RU" b="1" dirty="0"/>
              <a:t>Задание 12. </a:t>
            </a:r>
            <a:endParaRPr lang="ru-RU" b="1" dirty="0" smtClean="0"/>
          </a:p>
          <a:p>
            <a:pPr marL="68580" indent="0">
              <a:buNone/>
            </a:pPr>
            <a:r>
              <a:rPr lang="ru-RU" b="1" dirty="0"/>
              <a:t>Тип задания по структуре ВПР: </a:t>
            </a:r>
            <a:endParaRPr lang="ru-RU" b="1" dirty="0" smtClean="0"/>
          </a:p>
          <a:p>
            <a:pPr marL="68580" indent="0">
              <a:buNone/>
            </a:pPr>
            <a:r>
              <a:rPr lang="ru-RU" dirty="0" smtClean="0"/>
              <a:t>Прочтите </a:t>
            </a:r>
            <a:r>
              <a:rPr lang="ru-RU" dirty="0"/>
              <a:t>перечень </a:t>
            </a:r>
            <a:r>
              <a:rPr lang="ru-RU" dirty="0" smtClean="0"/>
              <a:t>событий </a:t>
            </a:r>
            <a:r>
              <a:rPr lang="ru-RU" dirty="0"/>
              <a:t>(процессов):</a:t>
            </a:r>
          </a:p>
          <a:p>
            <a:pPr marL="68580" indent="0">
              <a:buNone/>
            </a:pPr>
            <a:r>
              <a:rPr lang="ru-RU" dirty="0"/>
              <a:t>Выберите событие (</a:t>
            </a:r>
            <a:r>
              <a:rPr lang="ru-RU" dirty="0" smtClean="0"/>
              <a:t>процесс</a:t>
            </a:r>
            <a:r>
              <a:rPr lang="ru-RU" dirty="0"/>
              <a:t>), что и в задании 11. </a:t>
            </a:r>
            <a:endParaRPr lang="ru-RU" dirty="0" smtClean="0"/>
          </a:p>
          <a:p>
            <a:pPr marL="68580" indent="0">
              <a:buNone/>
            </a:pPr>
            <a:r>
              <a:rPr lang="ru-RU" dirty="0" smtClean="0"/>
              <a:t>Выполните задание. В </a:t>
            </a:r>
            <a:r>
              <a:rPr lang="ru-RU" dirty="0"/>
              <a:t>чём состояло влияние выбранного Вами </a:t>
            </a:r>
            <a:r>
              <a:rPr lang="ru-RU" dirty="0" smtClean="0"/>
              <a:t>события </a:t>
            </a:r>
            <a:r>
              <a:rPr lang="ru-RU" dirty="0"/>
              <a:t>(процесса) на </a:t>
            </a:r>
            <a:r>
              <a:rPr lang="ru-RU" dirty="0" smtClean="0"/>
              <a:t>дальнейшую </a:t>
            </a:r>
            <a:r>
              <a:rPr lang="ru-RU" dirty="0"/>
              <a:t>историю России и/или мировую историю? При ответе обязательно используйте знание исторических фактов</a:t>
            </a:r>
            <a:r>
              <a:rPr lang="ru-RU" dirty="0" smtClean="0"/>
              <a:t>.</a:t>
            </a:r>
          </a:p>
          <a:p>
            <a:pPr marL="68580" indent="0">
              <a:buNone/>
            </a:pPr>
            <a:r>
              <a:rPr lang="ru-RU" b="1" dirty="0"/>
              <a:t>Спецификация</a:t>
            </a:r>
            <a:r>
              <a:rPr lang="ru-RU" b="1" dirty="0" smtClean="0"/>
              <a:t>: </a:t>
            </a:r>
            <a:r>
              <a:rPr lang="ru-RU" dirty="0" smtClean="0"/>
              <a:t>Умение </a:t>
            </a:r>
            <a:r>
              <a:rPr lang="ru-RU" dirty="0"/>
              <a:t>устанавливать </a:t>
            </a:r>
            <a:r>
              <a:rPr lang="ru-RU" dirty="0" smtClean="0"/>
              <a:t>причинно-следственные </a:t>
            </a:r>
            <a:r>
              <a:rPr lang="ru-RU" dirty="0"/>
              <a:t>связи; </a:t>
            </a:r>
            <a:r>
              <a:rPr lang="ru-RU" dirty="0" smtClean="0"/>
              <a:t>систематизировать </a:t>
            </a:r>
            <a:r>
              <a:rPr lang="ru-RU" dirty="0"/>
              <a:t>разнообразную историческую информацию на основе своих </a:t>
            </a:r>
            <a:r>
              <a:rPr lang="ru-RU" dirty="0" smtClean="0"/>
              <a:t>представлений </a:t>
            </a:r>
            <a:r>
              <a:rPr lang="ru-RU" dirty="0"/>
              <a:t>об общих закономерностях </a:t>
            </a:r>
            <a:r>
              <a:rPr lang="ru-RU" dirty="0" smtClean="0"/>
              <a:t>исторического </a:t>
            </a:r>
            <a:r>
              <a:rPr lang="ru-RU" dirty="0"/>
              <a:t>процесса. </a:t>
            </a:r>
            <a:endParaRPr lang="ru-RU" dirty="0" smtClean="0"/>
          </a:p>
          <a:p>
            <a:pPr marL="68580" indent="0">
              <a:buNone/>
            </a:pPr>
            <a:r>
              <a:rPr lang="ru-RU" b="1" dirty="0" smtClean="0"/>
              <a:t>Результат</a:t>
            </a:r>
            <a:r>
              <a:rPr lang="ru-RU" b="1" dirty="0"/>
              <a:t>:    </a:t>
            </a:r>
            <a:r>
              <a:rPr lang="ru-RU" dirty="0"/>
              <a:t>68 %.</a:t>
            </a: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5716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Цель 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ru-RU" dirty="0"/>
              <a:t>Всероссийская проверочная работа по истории для обучающихся 11 классов </a:t>
            </a:r>
            <a:r>
              <a:rPr lang="ru-RU" dirty="0" smtClean="0"/>
              <a:t>проводилась </a:t>
            </a:r>
            <a:r>
              <a:rPr lang="ru-RU" dirty="0"/>
              <a:t>18.05.2017 года. </a:t>
            </a:r>
            <a:endParaRPr lang="ru-RU" dirty="0" smtClean="0"/>
          </a:p>
          <a:p>
            <a:pPr marL="68580" indent="0">
              <a:buNone/>
            </a:pPr>
            <a:r>
              <a:rPr lang="ru-RU" b="1" dirty="0" smtClean="0"/>
              <a:t>Цель </a:t>
            </a:r>
            <a:r>
              <a:rPr lang="ru-RU" b="1" dirty="0"/>
              <a:t>ВПР </a:t>
            </a:r>
            <a:r>
              <a:rPr lang="ru-RU" dirty="0"/>
              <a:t>по истории в 11 классе –  оценка уровня </a:t>
            </a:r>
            <a:r>
              <a:rPr lang="ru-RU" dirty="0" smtClean="0"/>
              <a:t>общеобразовательной </a:t>
            </a:r>
            <a:r>
              <a:rPr lang="ru-RU" dirty="0"/>
              <a:t>подготовки по истории учеников 11-ых  классов в соответствии  с </a:t>
            </a:r>
            <a:r>
              <a:rPr lang="ru-RU" dirty="0" smtClean="0"/>
              <a:t>требованиями </a:t>
            </a:r>
            <a:r>
              <a:rPr lang="ru-RU" dirty="0"/>
              <a:t>ФК ГОС;</a:t>
            </a:r>
          </a:p>
          <a:p>
            <a:pPr marL="68580" indent="0">
              <a:buNone/>
            </a:pPr>
            <a:r>
              <a:rPr lang="ru-RU" dirty="0"/>
              <a:t>- выявление уровня овладения школьниками базовых исторических знаний, опыта применения историко-культурного подхода к оценке социальных явлений, умения применять исторические знания для осмысления сущности общественных явлений, умения искать, анализировать, сопоставлять и оценивать содержащуюся в различных источниках информацию о событиях и явлениях прошлого. - проверка знаний учащихся истории культуры родного края.</a:t>
            </a: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D4FC-6FA7-4B1C-88BC-3F214A6F1837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401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sz="quarter" idx="4294967295"/>
          </p:nvPr>
        </p:nvSpPr>
        <p:spPr>
          <a:xfrm>
            <a:off x="755576" y="1700808"/>
            <a:ext cx="3816000" cy="3960440"/>
          </a:xfrm>
        </p:spPr>
        <p:txBody>
          <a:bodyPr>
            <a:normAutofit/>
          </a:bodyPr>
          <a:lstStyle/>
          <a:p>
            <a:pPr>
              <a:buClr>
                <a:schemeClr val="bg2">
                  <a:lumMod val="25000"/>
                </a:schemeClr>
              </a:buClr>
            </a:pPr>
            <a:endParaRPr lang="ru-RU" sz="2000" dirty="0"/>
          </a:p>
        </p:txBody>
      </p:sp>
      <p:sp>
        <p:nvSpPr>
          <p:cNvPr id="9" name="Объект 8"/>
          <p:cNvSpPr>
            <a:spLocks noGrp="1"/>
          </p:cNvSpPr>
          <p:nvPr>
            <p:ph sz="quarter" idx="4294967295"/>
          </p:nvPr>
        </p:nvSpPr>
        <p:spPr>
          <a:xfrm>
            <a:off x="4644008" y="1700808"/>
            <a:ext cx="3816000" cy="3960440"/>
          </a:xfrm>
        </p:spPr>
        <p:txBody>
          <a:bodyPr>
            <a:normAutofit/>
          </a:bodyPr>
          <a:lstStyle/>
          <a:p>
            <a:pPr>
              <a:buClr>
                <a:schemeClr val="bg2">
                  <a:lumMod val="25000"/>
                </a:schemeClr>
              </a:buClr>
            </a:pPr>
            <a:endParaRPr lang="ru-RU" sz="2000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521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013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Участники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ru-RU" dirty="0"/>
              <a:t>Работу выполняли 1369 человек из образовательных организаций 19 </a:t>
            </a:r>
            <a:r>
              <a:rPr lang="ru-RU" dirty="0" smtClean="0"/>
              <a:t>муниципальных </a:t>
            </a:r>
            <a:r>
              <a:rPr lang="ru-RU" dirty="0"/>
              <a:t>образований. Всего приняло участие  119 школ Смоленской области. Из них </a:t>
            </a:r>
            <a:r>
              <a:rPr lang="ru-RU" dirty="0" smtClean="0"/>
              <a:t>городские </a:t>
            </a:r>
            <a:r>
              <a:rPr lang="ru-RU" dirty="0"/>
              <a:t>школы - 64 (54 % от общего количества школ, принимавших участие  в ВПР), </a:t>
            </a:r>
            <a:r>
              <a:rPr lang="ru-RU" dirty="0" smtClean="0"/>
              <a:t>сельские- </a:t>
            </a:r>
            <a:r>
              <a:rPr lang="ru-RU" dirty="0"/>
              <a:t>55 ( 46 % от общего количества школ, принимавших участие  в ВПР). Малое </a:t>
            </a:r>
            <a:r>
              <a:rPr lang="ru-RU" dirty="0" smtClean="0"/>
              <a:t>количество </a:t>
            </a:r>
            <a:r>
              <a:rPr lang="ru-RU" dirty="0"/>
              <a:t>обучающихся выполняли работу в 3 районах: </a:t>
            </a:r>
            <a:r>
              <a:rPr lang="ru-RU" dirty="0" err="1"/>
              <a:t>Руднянском</a:t>
            </a:r>
            <a:r>
              <a:rPr lang="ru-RU" dirty="0"/>
              <a:t> (10 учеников), </a:t>
            </a:r>
            <a:r>
              <a:rPr lang="ru-RU" dirty="0" err="1" smtClean="0"/>
              <a:t>Новодугинском</a:t>
            </a:r>
            <a:r>
              <a:rPr lang="ru-RU" dirty="0" smtClean="0"/>
              <a:t> </a:t>
            </a:r>
            <a:r>
              <a:rPr lang="ru-RU" dirty="0"/>
              <a:t>(4 ученика), Демидовском (9 учеников), а так же в городе Десногорске (5 </a:t>
            </a:r>
            <a:r>
              <a:rPr lang="ru-RU" dirty="0" smtClean="0"/>
              <a:t>учеников</a:t>
            </a:r>
            <a:r>
              <a:rPr lang="ru-RU" dirty="0"/>
              <a:t>).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288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Структура ВПР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ru-RU" dirty="0"/>
              <a:t>Одиннадцатиклассникам  предлагалось выполнить  12 заданий. Ответом к каждому из заданий 1, 5, 6, 7 является буква, цифра, последовательность цифр или слово (словосочетание).Задания 2–4 и 8–12 предполагали свободный ответ. Задания 11 и 12 являлись альтернативными: обучающийся должен был выбрать одно из событий (процессов) и выполнить задание только относительно этого события (процесса).</a:t>
            </a:r>
          </a:p>
          <a:p>
            <a:pPr marL="68580" indent="0">
              <a:buNone/>
            </a:pPr>
            <a:r>
              <a:rPr lang="ru-RU" dirty="0"/>
              <a:t>На выполнение всей работы отводилось 1,5 часа (90 минут). Максимально </a:t>
            </a:r>
            <a:r>
              <a:rPr lang="ru-RU" dirty="0" smtClean="0"/>
              <a:t>возможный </a:t>
            </a:r>
            <a:r>
              <a:rPr lang="ru-RU" dirty="0"/>
              <a:t>балл за выполнение работы составлял 21.</a:t>
            </a: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806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Выполнение заданий группами учащихся</a:t>
            </a:r>
            <a:br>
              <a:rPr lang="ru-RU" dirty="0"/>
            </a:br>
            <a:r>
              <a:rPr lang="ru-RU" dirty="0"/>
              <a:t>(в % от числа участников)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4232319"/>
              </p:ext>
            </p:extLst>
          </p:nvPr>
        </p:nvGraphicFramePr>
        <p:xfrm>
          <a:off x="323526" y="1700213"/>
          <a:ext cx="8280922" cy="2226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4"/>
                <a:gridCol w="720080"/>
                <a:gridCol w="432048"/>
                <a:gridCol w="501481"/>
                <a:gridCol w="517558"/>
                <a:gridCol w="591494"/>
                <a:gridCol w="517558"/>
                <a:gridCol w="443621"/>
                <a:gridCol w="369684"/>
                <a:gridCol w="443621"/>
                <a:gridCol w="517558"/>
                <a:gridCol w="443621"/>
                <a:gridCol w="443621"/>
                <a:gridCol w="443621"/>
                <a:gridCol w="443621"/>
                <a:gridCol w="443621"/>
              </a:tblGrid>
              <a:tr h="370840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10K1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10K2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Макс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балл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РФ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/>
                </a:tc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265352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94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85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67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76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87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74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70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91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90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79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55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71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66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Смоленская 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обл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/>
                </a:tc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1369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98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96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73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82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94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64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65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97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99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85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63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79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68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5</a:t>
            </a:fld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426472"/>
              </p:ext>
            </p:extLst>
          </p:nvPr>
        </p:nvGraphicFramePr>
        <p:xfrm>
          <a:off x="1180941" y="3903027"/>
          <a:ext cx="6501130" cy="20689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01130"/>
              </a:tblGrid>
              <a:tr h="807102"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 Смоленской области средний балл от максимального 21 составил 81 %. По Российской Федерации - 77 %.</a:t>
                      </a:r>
                      <a:endParaRPr lang="ru-RU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/>
                </a:tc>
              </a:tr>
              <a:tr h="807102"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591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Статистика по отметкам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1418306"/>
              </p:ext>
            </p:extLst>
          </p:nvPr>
        </p:nvGraphicFramePr>
        <p:xfrm>
          <a:off x="683568" y="2060848"/>
          <a:ext cx="7560840" cy="2979182"/>
        </p:xfrm>
        <a:graphic>
          <a:graphicData uri="http://schemas.openxmlformats.org/drawingml/2006/table">
            <a:tbl>
              <a:tblPr/>
              <a:tblGrid>
                <a:gridCol w="2888411"/>
                <a:gridCol w="1076075"/>
                <a:gridCol w="3596354"/>
              </a:tblGrid>
              <a:tr h="70998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Ср.% </a:t>
                      </a:r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вып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. уч. </a:t>
                      </a:r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гр.баллов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[0-7]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Отметка   «2»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 </a:t>
                      </a:r>
                    </a:p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ЧЕЛОВЕК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7313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Ср.% вып. уч. гр.баллов [8-13]</a:t>
                      </a:r>
                      <a:endParaRPr lang="ru-RU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Отметка   «3»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106 </a:t>
                      </a:r>
                    </a:p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ЧЕЛОВЕК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9211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Ср.% </a:t>
                      </a:r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вып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. уч. </a:t>
                      </a:r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гр.баллов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[14-17]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Отметка   «4»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460</a:t>
                      </a:r>
                    </a:p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ЧЕЛОВЕК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2675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Ср.% </a:t>
                      </a:r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вып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. уч. </a:t>
                      </a:r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гр.баллов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[18-21]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Отметка   «5»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802 </a:t>
                      </a:r>
                    </a:p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ЧЕЛОВЕКА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464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704856" cy="1512168"/>
          </a:xfrm>
        </p:spPr>
        <p:txBody>
          <a:bodyPr>
            <a:noAutofit/>
          </a:bodyPr>
          <a:lstStyle/>
          <a:p>
            <a:pPr algn="ctr"/>
            <a:r>
              <a:rPr lang="ru-RU" sz="2000" dirty="0"/>
              <a:t>Высокий уровень</a:t>
            </a:r>
            <a:br>
              <a:rPr lang="ru-RU" sz="2000" dirty="0"/>
            </a:br>
            <a:r>
              <a:rPr lang="ru-RU" sz="2000" dirty="0"/>
              <a:t>- % выполнения: 85-100 %</a:t>
            </a:r>
            <a:br>
              <a:rPr lang="ru-RU" sz="2000" dirty="0"/>
            </a:br>
            <a:r>
              <a:rPr lang="ru-RU" sz="2000" dirty="0"/>
              <a:t>-первичный балл: 18-21</a:t>
            </a:r>
            <a:br>
              <a:rPr lang="ru-RU" sz="2000" dirty="0"/>
            </a:br>
            <a:r>
              <a:rPr lang="ru-RU" sz="2000" dirty="0"/>
              <a:t>-отметка по </a:t>
            </a:r>
            <a:r>
              <a:rPr lang="ru-RU" sz="2000" dirty="0" err="1"/>
              <a:t>пятибальной</a:t>
            </a:r>
            <a:r>
              <a:rPr lang="ru-RU" sz="2000" dirty="0"/>
              <a:t> шкале:   </a:t>
            </a:r>
            <a:r>
              <a:rPr lang="ru-RU" sz="2000" dirty="0" smtClean="0"/>
              <a:t> </a:t>
            </a:r>
            <a:r>
              <a:rPr lang="ru-RU" sz="2000" dirty="0"/>
              <a:t>«5»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276872"/>
            <a:ext cx="7704856" cy="3384376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b="1" dirty="0"/>
              <a:t>Задание 1</a:t>
            </a:r>
            <a:r>
              <a:rPr lang="ru-RU" dirty="0" smtClean="0"/>
              <a:t>.</a:t>
            </a:r>
          </a:p>
          <a:p>
            <a:pPr marL="68580" indent="0">
              <a:buNone/>
            </a:pPr>
            <a:r>
              <a:rPr lang="ru-RU" b="1" dirty="0"/>
              <a:t>Тип задания по структуре ВПР</a:t>
            </a:r>
            <a:r>
              <a:rPr lang="ru-RU" dirty="0" smtClean="0"/>
              <a:t>:</a:t>
            </a:r>
          </a:p>
          <a:p>
            <a:pPr marL="68580" indent="0">
              <a:buNone/>
            </a:pPr>
            <a:r>
              <a:rPr lang="ru-RU" dirty="0" smtClean="0"/>
              <a:t> </a:t>
            </a:r>
            <a:r>
              <a:rPr lang="ru-RU" dirty="0"/>
              <a:t>По представленной </a:t>
            </a:r>
            <a:r>
              <a:rPr lang="ru-RU" dirty="0" smtClean="0"/>
              <a:t>информации </a:t>
            </a:r>
            <a:r>
              <a:rPr lang="ru-RU" dirty="0"/>
              <a:t>запишите термин, о котором идёт речь.</a:t>
            </a:r>
          </a:p>
          <a:p>
            <a:pPr marL="68580" indent="0">
              <a:buNone/>
            </a:pPr>
            <a:r>
              <a:rPr lang="ru-RU" b="1" dirty="0"/>
              <a:t>Спецификация:</a:t>
            </a:r>
            <a:r>
              <a:rPr lang="ru-RU" dirty="0"/>
              <a:t> Знание основных терминов. </a:t>
            </a:r>
            <a:endParaRPr lang="ru-RU" dirty="0" smtClean="0"/>
          </a:p>
          <a:p>
            <a:pPr marL="68580" indent="0">
              <a:buNone/>
            </a:pPr>
            <a:r>
              <a:rPr lang="ru-RU" b="1" dirty="0" smtClean="0"/>
              <a:t>Результат</a:t>
            </a:r>
            <a:r>
              <a:rPr lang="ru-RU" b="1" dirty="0"/>
              <a:t>:</a:t>
            </a:r>
            <a:r>
              <a:rPr lang="ru-RU" dirty="0"/>
              <a:t>  98%</a:t>
            </a: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511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704856" cy="1368152"/>
          </a:xfrm>
        </p:spPr>
        <p:txBody>
          <a:bodyPr>
            <a:noAutofit/>
          </a:bodyPr>
          <a:lstStyle/>
          <a:p>
            <a:pPr algn="ctr"/>
            <a:r>
              <a:rPr lang="ru-RU" sz="2000" dirty="0"/>
              <a:t>Высокий уровень</a:t>
            </a:r>
            <a:br>
              <a:rPr lang="ru-RU" sz="2000" dirty="0"/>
            </a:br>
            <a:r>
              <a:rPr lang="ru-RU" sz="2000" dirty="0"/>
              <a:t>- % выполнения: 85-100 %</a:t>
            </a:r>
            <a:br>
              <a:rPr lang="ru-RU" sz="2000" dirty="0"/>
            </a:br>
            <a:r>
              <a:rPr lang="ru-RU" sz="2000" dirty="0"/>
              <a:t>-первичный балл: 18-21</a:t>
            </a:r>
            <a:br>
              <a:rPr lang="ru-RU" sz="2000" dirty="0"/>
            </a:br>
            <a:r>
              <a:rPr lang="ru-RU" sz="2000" dirty="0"/>
              <a:t>-отметка по </a:t>
            </a:r>
            <a:r>
              <a:rPr lang="ru-RU" sz="2000" dirty="0" err="1"/>
              <a:t>пятибальной</a:t>
            </a:r>
            <a:r>
              <a:rPr lang="ru-RU" sz="2000" dirty="0"/>
              <a:t> шкале:    «5»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132856"/>
            <a:ext cx="7704856" cy="3528392"/>
          </a:xfrm>
        </p:spPr>
        <p:txBody>
          <a:bodyPr>
            <a:normAutofit fontScale="77500" lnSpcReduction="20000"/>
          </a:bodyPr>
          <a:lstStyle/>
          <a:p>
            <a:pPr marL="68580" indent="0" algn="ctr">
              <a:buNone/>
            </a:pPr>
            <a:r>
              <a:rPr lang="ru-RU" b="1" dirty="0"/>
              <a:t>Задание 2</a:t>
            </a:r>
          </a:p>
          <a:p>
            <a:pPr marL="68580" indent="0">
              <a:buNone/>
            </a:pPr>
            <a:r>
              <a:rPr lang="ru-RU" b="1" dirty="0" smtClean="0"/>
              <a:t>Тип </a:t>
            </a:r>
            <a:r>
              <a:rPr lang="ru-RU" b="1" dirty="0"/>
              <a:t>задания по структуре ВПР: </a:t>
            </a:r>
            <a:endParaRPr lang="ru-RU" b="1" dirty="0" smtClean="0"/>
          </a:p>
          <a:p>
            <a:pPr marL="68580" indent="0">
              <a:buNone/>
            </a:pPr>
            <a:r>
              <a:rPr lang="ru-RU" dirty="0" smtClean="0"/>
              <a:t>По </a:t>
            </a:r>
            <a:r>
              <a:rPr lang="ru-RU" dirty="0"/>
              <a:t>представленной </a:t>
            </a:r>
            <a:r>
              <a:rPr lang="ru-RU" dirty="0" smtClean="0"/>
              <a:t>информации </a:t>
            </a:r>
            <a:r>
              <a:rPr lang="ru-RU" dirty="0"/>
              <a:t>укажите год, когда началось </a:t>
            </a:r>
            <a:r>
              <a:rPr lang="ru-RU" dirty="0" smtClean="0"/>
              <a:t>упомянутое </a:t>
            </a:r>
            <a:r>
              <a:rPr lang="ru-RU" dirty="0"/>
              <a:t>в отрывке событие. Назовите руководителя государства в этот </a:t>
            </a:r>
            <a:r>
              <a:rPr lang="ru-RU" dirty="0" smtClean="0"/>
              <a:t>период</a:t>
            </a:r>
            <a:r>
              <a:rPr lang="ru-RU" dirty="0"/>
              <a:t>.</a:t>
            </a:r>
            <a:endParaRPr lang="ru-RU" dirty="0" smtClean="0"/>
          </a:p>
          <a:p>
            <a:pPr marL="68580" indent="0">
              <a:buNone/>
            </a:pPr>
            <a:r>
              <a:rPr lang="ru-RU" b="1" dirty="0"/>
              <a:t> Спецификация: </a:t>
            </a:r>
            <a:r>
              <a:rPr lang="ru-RU" dirty="0" smtClean="0"/>
              <a:t>Знание/понимание основных </a:t>
            </a:r>
            <a:r>
              <a:rPr lang="ru-RU" dirty="0"/>
              <a:t>фактов, процессов и </a:t>
            </a:r>
            <a:r>
              <a:rPr lang="ru-RU" dirty="0" smtClean="0"/>
              <a:t>явлений</a:t>
            </a:r>
            <a:r>
              <a:rPr lang="ru-RU" dirty="0"/>
              <a:t>, характеризующих </a:t>
            </a:r>
            <a:r>
              <a:rPr lang="ru-RU" dirty="0" smtClean="0"/>
              <a:t>целостность </a:t>
            </a:r>
            <a:r>
              <a:rPr lang="ru-RU" dirty="0"/>
              <a:t>отечественной и всемирной истории; периодизацию всемирной и отечественной истории; </a:t>
            </a:r>
            <a:r>
              <a:rPr lang="ru-RU" dirty="0" smtClean="0"/>
              <a:t>современные </a:t>
            </a:r>
            <a:r>
              <a:rPr lang="ru-RU" dirty="0"/>
              <a:t>версии и трактовки </a:t>
            </a:r>
            <a:r>
              <a:rPr lang="ru-RU" dirty="0" smtClean="0"/>
              <a:t>важнейших </a:t>
            </a:r>
            <a:r>
              <a:rPr lang="ru-RU" dirty="0"/>
              <a:t>проблем отечественной и всемирной истории; историческую обусловленность современных общественных процессов; </a:t>
            </a:r>
            <a:r>
              <a:rPr lang="ru-RU" dirty="0" smtClean="0"/>
              <a:t>особенности </a:t>
            </a:r>
            <a:r>
              <a:rPr lang="ru-RU" dirty="0"/>
              <a:t>исторического пути России, ее роль в мировом сообществе. Умение проводить поиск </a:t>
            </a:r>
            <a:r>
              <a:rPr lang="ru-RU" dirty="0" smtClean="0"/>
              <a:t>исторической </a:t>
            </a:r>
            <a:r>
              <a:rPr lang="ru-RU" dirty="0"/>
              <a:t>информации в источниках разного типа; осуществлять </a:t>
            </a:r>
            <a:r>
              <a:rPr lang="ru-RU" dirty="0" smtClean="0"/>
              <a:t>внешнюю </a:t>
            </a:r>
            <a:r>
              <a:rPr lang="ru-RU" dirty="0"/>
              <a:t>и внутреннюю критику </a:t>
            </a:r>
            <a:r>
              <a:rPr lang="ru-RU" dirty="0" smtClean="0"/>
              <a:t>источника </a:t>
            </a:r>
            <a:r>
              <a:rPr lang="ru-RU" dirty="0"/>
              <a:t>(характеризовать </a:t>
            </a:r>
            <a:r>
              <a:rPr lang="ru-RU" dirty="0" smtClean="0"/>
              <a:t>авторство </a:t>
            </a:r>
            <a:r>
              <a:rPr lang="ru-RU" dirty="0"/>
              <a:t>источника, время, </a:t>
            </a:r>
            <a:r>
              <a:rPr lang="ru-RU" dirty="0" smtClean="0"/>
              <a:t>обстоятельства</a:t>
            </a:r>
            <a:r>
              <a:rPr lang="ru-RU" dirty="0"/>
              <a:t>, цели его создания, степень достоверности).</a:t>
            </a:r>
          </a:p>
          <a:p>
            <a:pPr marL="68580" indent="0">
              <a:buNone/>
            </a:pPr>
            <a:r>
              <a:rPr lang="ru-RU" b="1" dirty="0"/>
              <a:t>Результат:   96%.</a:t>
            </a:r>
          </a:p>
          <a:p>
            <a:pPr marL="68580" indent="0">
              <a:buNone/>
            </a:pP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922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704856" cy="1152128"/>
          </a:xfrm>
        </p:spPr>
        <p:txBody>
          <a:bodyPr>
            <a:noAutofit/>
          </a:bodyPr>
          <a:lstStyle/>
          <a:p>
            <a:pPr algn="ctr"/>
            <a:r>
              <a:rPr lang="ru-RU" sz="2000" dirty="0"/>
              <a:t>Высокий уровень</a:t>
            </a:r>
            <a:br>
              <a:rPr lang="ru-RU" sz="2000" dirty="0"/>
            </a:br>
            <a:r>
              <a:rPr lang="ru-RU" sz="2000" dirty="0"/>
              <a:t>- % выполнения: 85-100 %</a:t>
            </a:r>
            <a:br>
              <a:rPr lang="ru-RU" sz="2000" dirty="0"/>
            </a:br>
            <a:r>
              <a:rPr lang="ru-RU" sz="2000" dirty="0"/>
              <a:t>-первичный балл: 18-21</a:t>
            </a:r>
            <a:br>
              <a:rPr lang="ru-RU" sz="2000" dirty="0"/>
            </a:br>
            <a:r>
              <a:rPr lang="ru-RU" sz="2000" dirty="0"/>
              <a:t>-отметка по </a:t>
            </a:r>
            <a:r>
              <a:rPr lang="ru-RU" sz="2000" dirty="0" err="1"/>
              <a:t>пятибальной</a:t>
            </a:r>
            <a:r>
              <a:rPr lang="ru-RU" sz="2000" dirty="0"/>
              <a:t> шкале:    «5»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916832"/>
            <a:ext cx="7704856" cy="3744416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b="1" dirty="0" smtClean="0"/>
              <a:t>Задание 5</a:t>
            </a:r>
          </a:p>
          <a:p>
            <a:pPr marL="68580" indent="0">
              <a:buNone/>
            </a:pPr>
            <a:r>
              <a:rPr lang="ru-RU" dirty="0"/>
              <a:t> </a:t>
            </a:r>
            <a:r>
              <a:rPr lang="ru-RU" b="1" dirty="0"/>
              <a:t>Тип задания по структуре ВПР: </a:t>
            </a:r>
            <a:endParaRPr lang="ru-RU" b="1" dirty="0" smtClean="0"/>
          </a:p>
          <a:p>
            <a:pPr marL="68580" indent="0">
              <a:buNone/>
            </a:pPr>
            <a:r>
              <a:rPr lang="ru-RU" dirty="0" smtClean="0"/>
              <a:t>Заполните </a:t>
            </a:r>
            <a:r>
              <a:rPr lang="ru-RU" dirty="0"/>
              <a:t>пустые ячейки таблицы, используя приведённый ниже </a:t>
            </a:r>
            <a:r>
              <a:rPr lang="ru-RU" dirty="0" smtClean="0"/>
              <a:t>список </a:t>
            </a:r>
            <a:r>
              <a:rPr lang="ru-RU" dirty="0"/>
              <a:t>пропущенных </a:t>
            </a:r>
            <a:r>
              <a:rPr lang="ru-RU" dirty="0" smtClean="0"/>
              <a:t>элементов</a:t>
            </a:r>
            <a:r>
              <a:rPr lang="ru-RU" dirty="0"/>
              <a:t>: для каждого пропуска, обозначенного буквой, выберите и </a:t>
            </a:r>
            <a:r>
              <a:rPr lang="ru-RU" dirty="0" smtClean="0"/>
              <a:t>запишите </a:t>
            </a:r>
            <a:r>
              <a:rPr lang="ru-RU" dirty="0"/>
              <a:t>в таблицу номер нужного элемента</a:t>
            </a:r>
          </a:p>
          <a:p>
            <a:pPr marL="68580" indent="0">
              <a:buNone/>
            </a:pPr>
            <a:r>
              <a:rPr lang="ru-RU" b="1" dirty="0"/>
              <a:t>Спецификация:</a:t>
            </a:r>
            <a:r>
              <a:rPr lang="ru-RU" dirty="0"/>
              <a:t> историческую информацию на основе своих представлений об общих закономерностях </a:t>
            </a:r>
            <a:r>
              <a:rPr lang="ru-RU" dirty="0" smtClean="0"/>
              <a:t>исторического </a:t>
            </a:r>
            <a:r>
              <a:rPr lang="ru-RU" dirty="0"/>
              <a:t>процесса. </a:t>
            </a:r>
            <a:endParaRPr lang="ru-RU" dirty="0" smtClean="0"/>
          </a:p>
          <a:p>
            <a:pPr marL="68580" indent="0">
              <a:buNone/>
            </a:pPr>
            <a:r>
              <a:rPr lang="ru-RU" b="1" dirty="0" smtClean="0"/>
              <a:t>Результат</a:t>
            </a:r>
            <a:r>
              <a:rPr lang="ru-RU" b="1" dirty="0"/>
              <a:t>:  </a:t>
            </a:r>
            <a:r>
              <a:rPr lang="ru-RU" dirty="0"/>
              <a:t>94 %.</a:t>
            </a: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964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Другая 10">
      <a:dk1>
        <a:sysClr val="windowText" lastClr="000000"/>
      </a:dk1>
      <a:lt1>
        <a:sysClr val="window" lastClr="FFFFFF"/>
      </a:lt1>
      <a:dk2>
        <a:srgbClr val="534949"/>
      </a:dk2>
      <a:lt2>
        <a:srgbClr val="F2EADB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1637</TotalTime>
  <Words>1441</Words>
  <Application>Microsoft Office PowerPoint</Application>
  <PresentationFormat>Экран (4:3)</PresentationFormat>
  <Paragraphs>232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Остин</vt:lpstr>
      <vt:lpstr>Предметные результаты по итогам проведения ВПР по истории  в 11  классе  в 2017 </vt:lpstr>
      <vt:lpstr>Цель </vt:lpstr>
      <vt:lpstr>Участники </vt:lpstr>
      <vt:lpstr>Структура ВПР</vt:lpstr>
      <vt:lpstr>Выполнение заданий группами учащихся (в % от числа участников)</vt:lpstr>
      <vt:lpstr>Статистика по отметкам</vt:lpstr>
      <vt:lpstr>Высокий уровень - % выполнения: 85-100 % -первичный балл: 18-21 -отметка по пятибальной шкале:    «5» </vt:lpstr>
      <vt:lpstr>Высокий уровень - % выполнения: 85-100 % -первичный балл: 18-21 -отметка по пятибальной шкале:    «5» </vt:lpstr>
      <vt:lpstr>Высокий уровень - % выполнения: 85-100 % -первичный балл: 18-21 -отметка по пятибальной шкале:    «5» </vt:lpstr>
      <vt:lpstr>Высокий уровень - % выполнения: 85-100 % -первичный балл: 18-21 -отметка по пятибальной шкале:    «5» </vt:lpstr>
      <vt:lpstr>Высокий уровень - % выполнения: 85-100 % -первичный балл: 18-21 -отметка по пятибальной шкале:    «5» </vt:lpstr>
      <vt:lpstr>Высокий уровень - % выполнения: 85-100 % -первичный балл: 18-21 -отметка по пятибальной шкале:    «5» </vt:lpstr>
      <vt:lpstr>Средний уровень - % выполнения: 67-81 % -первичный балл:  14-17 -отметка по пятибальной  шкале:     «4» </vt:lpstr>
      <vt:lpstr>Средний уровень - % выполнения: 67-81 % -первичный балл:  14-17 -отметка по пятибальной  шкале:     «4» </vt:lpstr>
      <vt:lpstr>Средний уровень - % выполнения: 67-81 % -первичный балл:  14-17 -отметка по пятибальной  шкале:     «4» </vt:lpstr>
      <vt:lpstr>Средний уровень - % выполнения: 67-81 % -первичный балл:  14-17 -отметка по пятибальной  шкале:     «4» </vt:lpstr>
      <vt:lpstr>Средний уровень - % выполнения: 67-81 % -первичный балл:  14-17 -отметка по пятибальной  шкале:     «4» </vt:lpstr>
      <vt:lpstr>Средний уровень - % выполнения: 67-81 % -первичный балл:  14-17 -отметка по пятибальной  шкале:     «4» </vt:lpstr>
      <vt:lpstr>Средний уровень - % выполнения: 67-81 % -первичный балл:  14-17 -отметка по пятибальной  шкале:     «4»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Орешкова</dc:creator>
  <cp:lastModifiedBy>Данейко</cp:lastModifiedBy>
  <cp:revision>153</cp:revision>
  <dcterms:created xsi:type="dcterms:W3CDTF">2012-06-27T06:59:33Z</dcterms:created>
  <dcterms:modified xsi:type="dcterms:W3CDTF">2017-08-14T05:14:30Z</dcterms:modified>
</cp:coreProperties>
</file>