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6"/>
  </p:notes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58" r:id="rId14"/>
    <p:sldId id="25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AC0000"/>
    <a:srgbClr val="F5F5F5"/>
    <a:srgbClr val="FFE7E7"/>
    <a:srgbClr val="FFCDCD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0" autoAdjust="0"/>
  </p:normalViewPr>
  <p:slideViewPr>
    <p:cSldViewPr>
      <p:cViewPr varScale="1">
        <p:scale>
          <a:sx n="70" d="100"/>
          <a:sy n="70" d="100"/>
        </p:scale>
        <p:origin x="-114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14.08.2017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t>14.08.2017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t>14.08.2017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14.08.2017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t>14.08.2017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t>14.08.2017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Предметные результаты по итогам проведения </a:t>
            </a:r>
            <a:r>
              <a:rPr lang="ru-RU" dirty="0" smtClean="0"/>
              <a:t>ЕГЭ </a:t>
            </a:r>
            <a:r>
              <a:rPr lang="ru-RU" dirty="0"/>
              <a:t>по </a:t>
            </a:r>
            <a:r>
              <a:rPr lang="ru-RU" dirty="0" smtClean="0"/>
              <a:t>обществознанию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2017 </a:t>
            </a:r>
            <a:r>
              <a:rPr lang="ru-RU" dirty="0" smtClean="0"/>
              <a:t>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1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/>
              <a:t>РАЗВЕРНУТЫЙ АНАЛИЗ РЕЗУЛЬТАТОВ ВЫПОЛНЕНИЯ ОТДЕЛЬНЫХ ЗАДАНИЙ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Задание 25. Менее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половины выпускников 2017 года не смогли раскрыть смысл предлагаемого понятия и корректно применить его в определенном контексте (45,25%). В 2016 году ни одного балла за выполнение задания 25 не получили 60,25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задании 26 проверялось умение иллюстрировать примерами изученные в курсе обществознания теоретические понятия и положения. Экзаменуемые в этом году лучше справились с этим заданием по сравнению с выпускниками прошлого 2016 года,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Доля </a:t>
            </a:r>
            <a:r>
              <a:rPr lang="ru-RU" dirty="0" smtClean="0">
                <a:solidFill>
                  <a:srgbClr val="FF0000"/>
                </a:solidFill>
              </a:rPr>
              <a:t>не справившихся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этом году равна 49,78%, в 2016 году таких выпускников было 54,13%, а в 2015 году их доля составляла 65,67%.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92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/>
              <a:t>РАЗВЕРНУТЫЙ АНАЛИЗ РЕЗУЛЬТАТОВ ВЫПОЛНЕНИЯ ОТДЕЛЬНЫХ ЗАДАНИЙ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Задание 27 – задача, требовавшая анализа графической и статистической информации. Задание 27 вызвало серьезные затруднения у более половины выпускников (53,73%), в этом году уже не проявляется тенденция 2016 года к улучшению результатов его выполнения. Тогда с заданием не справились 40,83% учащихся.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Задание 28 предполагало составление плана развернутого ответа по заданной теме. При анализе ответа, как и в прошлом году, учитывалось структура плана, наличие в нем обязательных пунктов, а также корректность формулировок пунктов плана с точки зрения их тематического соответствия. Итоги его выполнения следующие. О</a:t>
            </a:r>
            <a:r>
              <a:rPr lang="ru-RU" dirty="0" smtClean="0">
                <a:solidFill>
                  <a:schemeClr val="tx1"/>
                </a:solidFill>
              </a:rPr>
              <a:t>тветы  текущего </a:t>
            </a:r>
            <a:r>
              <a:rPr lang="ru-RU" dirty="0">
                <a:solidFill>
                  <a:schemeClr val="tx1"/>
                </a:solidFill>
              </a:rPr>
              <a:t>года оказались хуже. Выросла доля тех, кто не смог подготовить развернутый план по заданной теме (65,90% в 2017 году) В 2016 году доля ответов, не соответствующих требованиям задания, составила 58,00%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56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/>
              <a:t>РАЗВЕРНУТЫЙ АНАЛИЗ РЕЗУЛЬТАТОВ ВЫПОЛНЕНИЯ ОТДЕЛЬНЫХ ЗАДАНИЙ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600" dirty="0">
                <a:solidFill>
                  <a:schemeClr val="tx1"/>
                </a:solidFill>
              </a:rPr>
              <a:t>Задание 29. </a:t>
            </a:r>
            <a:endParaRPr lang="ru-RU" sz="16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Критерий К 1. 68,47</a:t>
            </a:r>
            <a:r>
              <a:rPr lang="ru-RU" sz="1600" dirty="0">
                <a:solidFill>
                  <a:schemeClr val="tx1"/>
                </a:solidFill>
              </a:rPr>
              <a:t>%  выпускников сумели раскрыть смысл выбранного ими авторского суждения (в 2016 году – 75,00%). Не справился с заданием соответственно каждый пятый экзаменуемый – 21,76%. В прошлом году ответы каждого четвертого (25,00%) не дали представления о понимании выбранного высказывания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1600" dirty="0">
                <a:solidFill>
                  <a:schemeClr val="tx1"/>
                </a:solidFill>
              </a:rPr>
              <a:t>Критерий К 2. В 2017 году не смогли дать корректного теоретического обоснования 60,92% экзаменуемых. По одному баллу получили 27,71% выпускников. Максимальные два балла лишь у 11,37% учащихся, которым удалось раскрыть тему с опорой на соответствующие теме понятия, теоретические положения и выводы. Их стало несколько больше, чем в прошлом году. Результаты, продемонстрированные испытуемыми прошлого года, соответственно следующие: 61,46%, 29,63% и 8,92</a:t>
            </a:r>
            <a:r>
              <a:rPr lang="ru-RU" sz="1600" dirty="0" smtClean="0">
                <a:solidFill>
                  <a:schemeClr val="tx1"/>
                </a:solidFill>
              </a:rPr>
              <a:t>%.</a:t>
            </a:r>
          </a:p>
          <a:p>
            <a:r>
              <a:rPr lang="ru-RU" sz="1600" dirty="0">
                <a:solidFill>
                  <a:schemeClr val="tx1"/>
                </a:solidFill>
              </a:rPr>
              <a:t>Критерий К 3. Выпускники 2017 года продемонстрировали более низкие результаты по критерию К3 по сравнению с прошлым годом. Максимальные два балла получили 16,87% выпускников. В 2016 году доля тех, кому удалось привести примеры и факты из различных источников составила 20,75%. </a:t>
            </a:r>
            <a:endParaRPr lang="ru-RU" sz="16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098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sz="quarter" idx="4294967295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/>
          <a:p>
            <a:pPr>
              <a:buClr>
                <a:schemeClr val="bg2">
                  <a:lumMod val="10000"/>
                </a:schemeClr>
              </a:buClr>
            </a:pPr>
            <a:endParaRPr lang="ru-RU" sz="2000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294967295"/>
          </p:nvPr>
        </p:nvSpPr>
        <p:spPr>
          <a:xfrm>
            <a:off x="4644008" y="1700808"/>
            <a:ext cx="3816000" cy="3960440"/>
          </a:xfrm>
        </p:spPr>
        <p:txBody>
          <a:bodyPr>
            <a:normAutofit/>
          </a:bodyPr>
          <a:lstStyle/>
          <a:p>
            <a:pPr>
              <a:buClr>
                <a:schemeClr val="bg2">
                  <a:lumMod val="10000"/>
                </a:schemeClr>
              </a:buClr>
            </a:pPr>
            <a:endParaRPr lang="ru-RU" sz="20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2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013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Участники 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ВСЕГО : 2440 ЧЕЛОВЕК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Наблюдается  </a:t>
            </a:r>
            <a:r>
              <a:rPr lang="ru-RU" dirty="0">
                <a:solidFill>
                  <a:schemeClr val="tx1"/>
                </a:solidFill>
              </a:rPr>
              <a:t>незначительное снижение числа участников ЕГЭ по этому предмету. </a:t>
            </a:r>
            <a:r>
              <a:rPr lang="ru-RU" dirty="0" smtClean="0">
                <a:solidFill>
                  <a:schemeClr val="tx1"/>
                </a:solidFill>
              </a:rPr>
              <a:t>(в 2016-2540 человек</a:t>
            </a:r>
          </a:p>
          <a:p>
            <a:r>
              <a:rPr lang="ru-RU" dirty="0">
                <a:solidFill>
                  <a:schemeClr val="tx1"/>
                </a:solidFill>
              </a:rPr>
              <a:t>В наборе сданных испытаний у каждого второго участника ЕГЭ 2017 года (56,84%) имеется обществознание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Подавляющее большинство из них составляют выпускники текущего года, обучавшиеся по программам среднего общего образования (92,3%). Доля выпускников прошлых лет в общем количестве участников ЕГЭ по обществознанию незначительна и равна всего 5,12%.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Более половины участников ЕГЭ по обществознанию – это девушки (62,79%), доля юношей составляет около трети экзаменуемых – 37,21%.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01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КРАТКАЯ ХАРАКТЕРИСТИКА КИМ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по ОБЩЕСТВОЗНАНИЮ 2017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Общее количество заданий в экзаменационной работе равно 29. Время на ее выполнение составляет 235 минут. Нумерация заданий сквозная (от 1 до 29). Максимальный первичный балл за выполнение всей </a:t>
            </a:r>
            <a:r>
              <a:rPr lang="ru-RU" dirty="0" smtClean="0">
                <a:solidFill>
                  <a:schemeClr val="tx1"/>
                </a:solidFill>
              </a:rPr>
              <a:t>работы  -  </a:t>
            </a:r>
            <a:r>
              <a:rPr lang="ru-RU" dirty="0">
                <a:solidFill>
                  <a:schemeClr val="tx1"/>
                </a:solidFill>
              </a:rPr>
              <a:t>62 балла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Часть 1 состоит из 20 заданий с кратким ответом, в том числе 10 заданий имеют базовый, столько же повышенный уровень сложности. </a:t>
            </a:r>
            <a:r>
              <a:rPr lang="ru-RU" dirty="0" smtClean="0">
                <a:solidFill>
                  <a:schemeClr val="tx1"/>
                </a:solidFill>
              </a:rPr>
              <a:t>(проверяет компьютер)</a:t>
            </a:r>
          </a:p>
          <a:p>
            <a:r>
              <a:rPr lang="ru-RU" dirty="0">
                <a:solidFill>
                  <a:schemeClr val="tx1"/>
                </a:solidFill>
              </a:rPr>
              <a:t>Часть 2, как и в предыдущие годы, состоит из 9 заданий: из них два задания базового и семь высокого уровней сложности.(</a:t>
            </a:r>
            <a:r>
              <a:rPr lang="ru-RU" dirty="0" smtClean="0">
                <a:solidFill>
                  <a:schemeClr val="tx1"/>
                </a:solidFill>
              </a:rPr>
              <a:t>оценивались </a:t>
            </a:r>
            <a:r>
              <a:rPr lang="ru-RU" dirty="0">
                <a:solidFill>
                  <a:schemeClr val="tx1"/>
                </a:solidFill>
              </a:rPr>
              <a:t>экспертами по специально разработанным для этого критериям.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687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результатов ЕГЭ по предмету за последние 3 года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8322633"/>
              </p:ext>
            </p:extLst>
          </p:nvPr>
        </p:nvGraphicFramePr>
        <p:xfrm>
          <a:off x="755650" y="1700213"/>
          <a:ext cx="7704782" cy="272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254"/>
                <a:gridCol w="1944216"/>
                <a:gridCol w="1368152"/>
                <a:gridCol w="144016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Смоленская область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MS Mincho"/>
                        </a:rPr>
                        <a:t>2015 г.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MS Mincho"/>
                        </a:rPr>
                        <a:t>2016 г.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MS Mincho"/>
                        </a:rPr>
                        <a:t>2017 г.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</a:rPr>
                        <a:t>Не преодолели минимального балла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437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349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</a:rPr>
                        <a:t>348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Средний балл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</a:rPr>
                        <a:t>53,1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</a:rPr>
                        <a:t>54,1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54,9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</a:rPr>
                        <a:t>Получили от 81 до 100 баллов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</a:rPr>
                        <a:t>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MS Mincho"/>
                        </a:rPr>
                        <a:t>116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Получили 100 баллов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1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61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КРАТКИЙ АНАЛИЗ </a:t>
            </a:r>
            <a:r>
              <a:rPr lang="ru-RU" sz="2000" dirty="0"/>
              <a:t>РЕЗУЛЬТАТОВ ВЫПОЛНЕНИЯ ОТДЕЛЬНЫХ ЗАДАНИЙ 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684522"/>
              </p:ext>
            </p:extLst>
          </p:nvPr>
        </p:nvGraphicFramePr>
        <p:xfrm>
          <a:off x="755650" y="1700213"/>
          <a:ext cx="7704140" cy="524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02"/>
                <a:gridCol w="2267968"/>
                <a:gridCol w="1926035"/>
                <a:gridCol w="192603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Обознач</a:t>
                      </a:r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.</a:t>
                      </a:r>
                    </a:p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задания в работе</a:t>
                      </a:r>
                    </a:p>
                    <a:p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Проверяемые элементы содержания / умения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Уровень сложности задания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Процент </a:t>
                      </a:r>
                    </a:p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выполнения (средний по региону)</a:t>
                      </a:r>
                    </a:p>
                    <a:p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Различное содержание в разных вариантах: 1.1-5.20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72,25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Различное содержание в разных вариантах: 1.1-5.20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92,27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3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Различное содержание в разных вариантах: 1.1-5.20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64,88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4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1.1 – 1.18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90,59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1.1 – 1.18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81,62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1.1 – 1.18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90,67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7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just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2.1 – 2.16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92,14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just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2.1 – 2.16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50,36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9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just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2.1 – 2.16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75,00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10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just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2.4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57,42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 flipV="1">
            <a:off x="755576" y="7677472"/>
            <a:ext cx="3502152" cy="216024"/>
          </a:xfrm>
        </p:spPr>
        <p:txBody>
          <a:bodyPr/>
          <a:lstStyle/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347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КРАТКИЙ АНАЛИЗ </a:t>
            </a:r>
            <a:r>
              <a:rPr lang="ru-RU" sz="2000" dirty="0"/>
              <a:t>РЕЗУЛЬТАТОВ ВЫПОЛНЕНИЯ ОТДЕЛЬНЫХ ЗАДАНИЙ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175098"/>
              </p:ext>
            </p:extLst>
          </p:nvPr>
        </p:nvGraphicFramePr>
        <p:xfrm>
          <a:off x="755650" y="1700213"/>
          <a:ext cx="7704140" cy="514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035"/>
                <a:gridCol w="1926035"/>
                <a:gridCol w="1926035"/>
                <a:gridCol w="192603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Обознач</a:t>
                      </a:r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.</a:t>
                      </a:r>
                    </a:p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задания в работе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Проверяемые элементы содержания / умения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Уровень сложности задания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Процент </a:t>
                      </a:r>
                    </a:p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выполнения (средний по региону)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11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just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3.1 – 3.13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94,14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12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1.1-5.20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85,79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13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4.1 – 4.13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85,08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14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just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4.14, 4.15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44,98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15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just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4.1 – 4.13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62,79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16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just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5.4 (Конституция РФ. Главы 1 и 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88,10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17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just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5.1 – 5.3, 5.5 – 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87,79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18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just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5.1 – 5.3, 5.5 – 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61,86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19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2545" algn="just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5.1 – 5.3, 5.5 – 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84,19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20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Различное содержание в разных вариантах: 1.1-5.20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П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75,13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 flipV="1">
            <a:off x="755576" y="7317432"/>
            <a:ext cx="3502152" cy="72008"/>
          </a:xfrm>
        </p:spPr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65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КРАТКИЙ  АНАЛИЗ </a:t>
            </a:r>
            <a:r>
              <a:rPr lang="ru-RU" sz="2000" dirty="0"/>
              <a:t>РЕЗУЛЬТАТОВ ВЫПОЛНЕНИЯ ОТДЕЛЬНЫХ ЗАДАНИЙ 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025121"/>
              </p:ext>
            </p:extLst>
          </p:nvPr>
        </p:nvGraphicFramePr>
        <p:xfrm>
          <a:off x="755650" y="1700213"/>
          <a:ext cx="7704140" cy="526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062"/>
                <a:gridCol w="2628008"/>
                <a:gridCol w="1926035"/>
                <a:gridCol w="192603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Обознач</a:t>
                      </a:r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.</a:t>
                      </a:r>
                    </a:p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задания в работе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Проверяемые элементы содержания / умения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Уровень сложности задания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Процент </a:t>
                      </a:r>
                    </a:p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выполнения (средний по региону)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</a:rPr>
                        <a:t>21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Различное содержание в разных вариантах: 1.1-5.20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93,16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</a:rPr>
                        <a:t>22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Различное содержание в разных вариантах: 1.1-5.20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67,18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</a:rPr>
                        <a:t>23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Различное содержание в разных вариантах: 1.1-5.20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53,11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</a:rPr>
                        <a:t>24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Различное содержание в разных вариантах: 1.1-5.20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45,60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</a:rPr>
                        <a:t>25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Различное содержание в разных вариантах: 1.1-5.20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</a:rPr>
                        <a:t>26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Различное содержание в разных вариантах: 1.1-5.20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50,22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</a:rPr>
                        <a:t>27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Различное содержание в разных вариантах: 1.1-5.20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46,27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42545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Calibri"/>
                        </a:rPr>
                        <a:t>28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Различное содержание в разных вариантах: 1.1-5.20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711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34,10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29 </a:t>
                      </a:r>
                      <a:r>
                        <a:rPr lang="ru-RU" sz="1600" baseline="0" dirty="0" smtClean="0"/>
                        <a:t>  К 1</a:t>
                      </a:r>
                      <a:endParaRPr lang="ru-RU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всего содержания темами, предлагаемыми на выбор (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альтернативаное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задание, предполагающее написание мини-сочинения)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68,47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29   К 2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</a:rPr>
                        <a:t>39,08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29   К 3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50,75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55576" y="7389440"/>
            <a:ext cx="3502152" cy="144016"/>
          </a:xfrm>
        </p:spPr>
        <p:txBody>
          <a:bodyPr/>
          <a:lstStyle/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82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РАЗВЕРНУТЫЙ АНАЛИЗ </a:t>
            </a:r>
            <a:r>
              <a:rPr lang="ru-RU" sz="2000" dirty="0"/>
              <a:t>РЕЗУЛЬТАТОВ ВЫПОЛНЕНИЯ ОТДЕЛЬНЫХ ЗАДАНИЙ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Выполняя задание 21 экзаменуемые показали в текущем году менее высокий результат по сравнению с прошлым годом. Максимальные два балла за выполнение этого задания получили 71%. В 2016 году такой результат был у 75,17% выпускников,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Несколько снизились результаты выполнения задания 22. В этом году максимальных два балла за его выполнение получили 30,24% выпускников, в 2016 году – 39,75% экзаменуемых. При этом выросла доля тех, кто вообще не справился с этим заданием с 20,96% в 2016 году до 32,82% в этом году.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593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/>
              <a:t>РАЗВЕРНУТЫЙ АНАЛИЗ РЕЗУЛЬТАТОВ ВЫПОЛНЕНИЯ ОТДЕЛЬНЫХ ЗАДАНИЙ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Выполнение задания 23 высокого уровня </a:t>
            </a:r>
            <a:r>
              <a:rPr lang="ru-RU" dirty="0" smtClean="0">
                <a:solidFill>
                  <a:schemeClr val="tx1"/>
                </a:solidFill>
              </a:rPr>
              <a:t>сложности вызвало </a:t>
            </a:r>
            <a:r>
              <a:rPr lang="ru-RU" dirty="0">
                <a:solidFill>
                  <a:schemeClr val="tx1"/>
                </a:solidFill>
              </a:rPr>
              <a:t>достаточно серьезные затруднения у выпускников 2017 года. Немногим менее половины экзаменуемых вообще не справились с этим заданием (46,89%). Следует, однако, отметить, что по сравнению с 2016 годом доля не справившихся уменьшилась на 22%.). В прошлом году это задание не смогли выполнить 68,50%,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С более сложным заданием 24, в котором требовалось применить представленную в тексте информацию в другой познавательной ситуации, предложить собственную аргументацию и формулировку оценочных и прогностических суждений, экзаменуемые справились несколько лучше, чем выпускники прошлого года. Максимальных 3 балла за выполнение этого задания в 2017 году получили 11,77%, в 2016 году их доля была немного ниже – 10,29% учащихся.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806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Другая 9">
      <a:dk1>
        <a:sysClr val="windowText" lastClr="000000"/>
      </a:dk1>
      <a:lt1>
        <a:sysClr val="window" lastClr="FFFFFF"/>
      </a:lt1>
      <a:dk2>
        <a:srgbClr val="676A55"/>
      </a:dk2>
      <a:lt2>
        <a:srgbClr val="D5ECD9"/>
      </a:lt2>
      <a:accent1>
        <a:srgbClr val="B0CCB0"/>
      </a:accent1>
      <a:accent2>
        <a:srgbClr val="40924E"/>
      </a:accent2>
      <a:accent3>
        <a:srgbClr val="A8CDD7"/>
      </a:accent3>
      <a:accent4>
        <a:srgbClr val="D5ECD9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1533</TotalTime>
  <Words>1317</Words>
  <Application>Microsoft Office PowerPoint</Application>
  <PresentationFormat>Экран (4:3)</PresentationFormat>
  <Paragraphs>228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Остин</vt:lpstr>
      <vt:lpstr>Предметные результаты по итогам проведения ЕГЭ по обществознанию  в 2017 г.</vt:lpstr>
      <vt:lpstr>Участники </vt:lpstr>
      <vt:lpstr>КРАТКАЯ ХАРАКТЕРИСТИКА КИМ   по ОБЩЕСТВОЗНАНИЮ 2017</vt:lpstr>
      <vt:lpstr>Динамика результатов ЕГЭ по предмету за последние 3 года</vt:lpstr>
      <vt:lpstr>КРАТКИЙ АНАЛИЗ РЕЗУЛЬТАТОВ ВЫПОЛНЕНИЯ ОТДЕЛЬНЫХ ЗАДАНИЙ </vt:lpstr>
      <vt:lpstr>КРАТКИЙ АНАЛИЗ РЕЗУЛЬТАТОВ ВЫПОЛНЕНИЯ ОТДЕЛЬНЫХ ЗАДАНИЙ </vt:lpstr>
      <vt:lpstr>КРАТКИЙ  АНАЛИЗ РЕЗУЛЬТАТОВ ВЫПОЛНЕНИЯ ОТДЕЛЬНЫХ ЗАДАНИЙ </vt:lpstr>
      <vt:lpstr>РАЗВЕРНУТЫЙ АНАЛИЗ РЕЗУЛЬТАТОВ ВЫПОЛНЕНИЯ ОТДЕЛЬНЫХ ЗАДАНИЙ </vt:lpstr>
      <vt:lpstr>РАЗВЕРНУТЫЙ АНАЛИЗ РЕЗУЛЬТАТОВ ВЫПОЛНЕНИЯ ОТДЕЛЬНЫХ ЗАДАНИЙ </vt:lpstr>
      <vt:lpstr>РАЗВЕРНУТЫЙ АНАЛИЗ РЕЗУЛЬТАТОВ ВЫПОЛНЕНИЯ ОТДЕЛЬНЫХ ЗАДАНИЙ </vt:lpstr>
      <vt:lpstr>РАЗВЕРНУТЫЙ АНАЛИЗ РЕЗУЛЬТАТОВ ВЫПОЛНЕНИЯ ОТДЕЛЬНЫХ ЗАДАНИЙ </vt:lpstr>
      <vt:lpstr>РАЗВЕРНУТЫЙ АНАЛИЗ РЕЗУЛЬТАТОВ ВЫПОЛНЕНИЯ ОТДЕЛЬНЫХ ЗАДАНИЙ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Данейко</cp:lastModifiedBy>
  <cp:revision>147</cp:revision>
  <dcterms:created xsi:type="dcterms:W3CDTF">2012-06-27T06:59:33Z</dcterms:created>
  <dcterms:modified xsi:type="dcterms:W3CDTF">2017-08-14T05:17:40Z</dcterms:modified>
</cp:coreProperties>
</file>