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notesMasterIdLst>
    <p:notesMasterId r:id="rId15"/>
  </p:notesMasterIdLst>
  <p:sldIdLst>
    <p:sldId id="256" r:id="rId2"/>
    <p:sldId id="257" r:id="rId3"/>
    <p:sldId id="262" r:id="rId4"/>
    <p:sldId id="263" r:id="rId5"/>
    <p:sldId id="264" r:id="rId6"/>
    <p:sldId id="265" r:id="rId7"/>
    <p:sldId id="266" r:id="rId8"/>
    <p:sldId id="267" r:id="rId9"/>
    <p:sldId id="260" r:id="rId10"/>
    <p:sldId id="261" r:id="rId11"/>
    <p:sldId id="269" r:id="rId12"/>
    <p:sldId id="270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AC0000"/>
    <a:srgbClr val="F5F5F5"/>
    <a:srgbClr val="FFE7E7"/>
    <a:srgbClr val="FFCDCD"/>
    <a:srgbClr val="CCECFF"/>
    <a:srgbClr val="B3C5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20" autoAdjust="0"/>
  </p:normalViewPr>
  <p:slideViewPr>
    <p:cSldViewPr>
      <p:cViewPr>
        <p:scale>
          <a:sx n="115" d="100"/>
          <a:sy n="115" d="100"/>
        </p:scale>
        <p:origin x="210" y="9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0C99FA-C3C8-478C-8927-9B5CD04B4362}" type="datetimeFigureOut">
              <a:rPr lang="ru-RU" smtClean="0"/>
              <a:pPr/>
              <a:t>14.08.2017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AC1857-D501-4B93-92BD-5BD0EDDD6C0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61081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40492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030" name="Picture 6" descr="C:\Users\Владелец\Desktop\Птица_целая.png"/>
          <p:cNvPicPr>
            <a:picLocks noChangeAspect="1" noChangeArrowheads="1"/>
          </p:cNvPicPr>
          <p:nvPr userDrawn="1"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366" y="1748053"/>
            <a:ext cx="7339962" cy="4502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>
              <a:alpha val="69804"/>
            </a:srgb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rgbClr val="0070C0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Подзаголовок 2"/>
          <p:cNvSpPr txBox="1">
            <a:spLocks/>
          </p:cNvSpPr>
          <p:nvPr userDrawn="1"/>
        </p:nvSpPr>
        <p:spPr>
          <a:xfrm>
            <a:off x="4748644" y="277426"/>
            <a:ext cx="3309803" cy="16394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800" kern="1200">
                <a:solidFill>
                  <a:srgbClr val="42424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6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</a:pPr>
            <a:r>
              <a:rPr lang="ru-RU" sz="1200" b="1" dirty="0" smtClean="0">
                <a:solidFill>
                  <a:schemeClr val="bg1"/>
                </a:solidFill>
                <a:latin typeface="+mn-lt"/>
              </a:rPr>
              <a:t>государственное автономное учреждение дополнительного профессионального образования</a:t>
            </a:r>
          </a:p>
          <a:p>
            <a:pPr algn="ctr">
              <a:spcBef>
                <a:spcPts val="0"/>
              </a:spcBef>
            </a:pPr>
            <a:r>
              <a:rPr lang="ru-RU" sz="1200" b="1" dirty="0" smtClean="0">
                <a:solidFill>
                  <a:schemeClr val="bg1"/>
                </a:solidFill>
                <a:latin typeface="+mn-lt"/>
              </a:rPr>
              <a:t>(повышения квалификации) специалистов</a:t>
            </a:r>
          </a:p>
          <a:p>
            <a:pPr algn="ctr">
              <a:spcBef>
                <a:spcPts val="0"/>
              </a:spcBef>
            </a:pPr>
            <a:endParaRPr lang="ru-RU" sz="700" b="1" dirty="0" smtClean="0">
              <a:solidFill>
                <a:schemeClr val="bg1"/>
              </a:solidFill>
              <a:latin typeface="+mn-lt"/>
            </a:endParaRPr>
          </a:p>
          <a:p>
            <a:pPr algn="ctr">
              <a:spcBef>
                <a:spcPts val="0"/>
              </a:spcBef>
            </a:pPr>
            <a:r>
              <a:rPr lang="ru-RU" sz="1200" b="1" dirty="0" smtClean="0">
                <a:solidFill>
                  <a:schemeClr val="bg1"/>
                </a:solidFill>
                <a:latin typeface="+mn-lt"/>
              </a:rPr>
              <a:t>«СМОЛЕНСКИЙ ОБЛАСТНОЙ ИНСТИТУТ</a:t>
            </a:r>
          </a:p>
          <a:p>
            <a:pPr algn="ctr">
              <a:spcBef>
                <a:spcPts val="0"/>
              </a:spcBef>
            </a:pPr>
            <a:r>
              <a:rPr lang="ru-RU" sz="1200" b="1" dirty="0" smtClean="0">
                <a:solidFill>
                  <a:schemeClr val="bg1"/>
                </a:solidFill>
                <a:latin typeface="+mn-lt"/>
              </a:rPr>
              <a:t>РАЗВИТИЯ ОБРАЗОВАНИЯ»</a:t>
            </a:r>
            <a:endParaRPr lang="ru-RU" sz="12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6016" y="2561421"/>
            <a:ext cx="3382236" cy="3079357"/>
          </a:xfrm>
        </p:spPr>
        <p:txBody>
          <a:bodyPr anchor="ctr">
            <a:normAutofit/>
          </a:bodyPr>
          <a:lstStyle>
            <a:lvl1pPr algn="ctr">
              <a:defRPr sz="3000" b="1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3D6E-4792-4484-9298-B540E8BA777D}" type="datetime1">
              <a:rPr lang="ru-RU" smtClean="0"/>
              <a:t>14.08.2017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C5B6B-8392-4812-A06C-6EF65A3CA4E4}" type="datetime1">
              <a:rPr lang="ru-RU" smtClean="0"/>
              <a:t>14.08.2017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CFC0E-22A1-41A6-A5B0-655AD4698E4F}" type="datetime1">
              <a:rPr lang="ru-RU" smtClean="0"/>
              <a:t>14.08.2017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55576" y="836712"/>
            <a:ext cx="7704856" cy="745152"/>
          </a:xfrm>
        </p:spPr>
        <p:txBody>
          <a:bodyPr anchor="ctr">
            <a:normAutofit/>
          </a:bodyPr>
          <a:lstStyle>
            <a:lvl1pPr algn="l">
              <a:defRPr sz="3000" b="1">
                <a:solidFill>
                  <a:srgbClr val="000099"/>
                </a:solidFill>
              </a:defRPr>
            </a:lvl1pPr>
          </a:lstStyle>
          <a:p>
            <a:r>
              <a:rPr lang="ru-RU" dirty="0" smtClean="0"/>
              <a:t>Заголовок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700808"/>
            <a:ext cx="7704856" cy="3960440"/>
          </a:xfrm>
        </p:spPr>
        <p:txBody>
          <a:bodyPr>
            <a:normAutofit/>
          </a:bodyPr>
          <a:lstStyle>
            <a:lvl1pPr>
              <a:buClr>
                <a:srgbClr val="000099"/>
              </a:buClr>
              <a:defRPr sz="2000"/>
            </a:lvl1pPr>
            <a:lvl2pPr>
              <a:buClr>
                <a:srgbClr val="000099"/>
              </a:buClr>
              <a:defRPr sz="2000"/>
            </a:lvl2pPr>
            <a:lvl3pPr>
              <a:buClr>
                <a:srgbClr val="000099"/>
              </a:buClr>
              <a:defRPr sz="1800"/>
            </a:lvl3pPr>
            <a:lvl4pPr>
              <a:buClr>
                <a:srgbClr val="000099"/>
              </a:buClr>
              <a:defRPr sz="1600"/>
            </a:lvl4pPr>
            <a:lvl5pPr>
              <a:buClr>
                <a:srgbClr val="000099"/>
              </a:buClr>
              <a:defRPr sz="14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8" name="Нижний колонтитул 4"/>
          <p:cNvSpPr txBox="1">
            <a:spLocks/>
          </p:cNvSpPr>
          <p:nvPr userDrawn="1"/>
        </p:nvSpPr>
        <p:spPr>
          <a:xfrm>
            <a:off x="755576" y="5733256"/>
            <a:ext cx="7704856" cy="720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ГОСУДАРСТВЕННОЕ АВТОНОМНОЕ УЧРЕЖДЕНИЕ ДОПОЛНИТЕЛЬНОГО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ПРОФЕССИОНАЛЬНОГО ОБРАЗОВАНИЯ (ПОВЫШЕНИЯ КВАЛИФИКАЦИИ) СПЕЦИАЛИСТОВ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«СМОЛЕНСКИЙ ОБЛАСТНОЙ ИНСТИТУТ РАЗВИТИЯ ОБРАЗОВАНИЯ»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7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214000, г. Смоленск, ул. Октябрьской революции, д. 20А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тел</a:t>
            </a:r>
            <a:r>
              <a: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/</a:t>
            </a: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факс: 8 (4812) 38-21-57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Calibri" pitchFamily="34" charset="0"/>
              </a:rPr>
              <a:t>www. dpo-smolensk.ru</a:t>
            </a:r>
            <a:endParaRPr kumimoji="0" lang="ru-RU" sz="7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Calibri" pitchFamily="34" charset="0"/>
            </a:endParaRPr>
          </a:p>
        </p:txBody>
      </p:sp>
      <p:pic>
        <p:nvPicPr>
          <p:cNvPr id="10" name="Picture 2" descr="C:\Users\Владелец\Desktop\ПТИЦА_БЕЛАЯ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5054" y="116632"/>
            <a:ext cx="642716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Прямая соединительная линия 11"/>
          <p:cNvCxnSpPr/>
          <p:nvPr userDrawn="1"/>
        </p:nvCxnSpPr>
        <p:spPr>
          <a:xfrm>
            <a:off x="755576" y="6066000"/>
            <a:ext cx="7704856" cy="0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Дата 12"/>
          <p:cNvSpPr>
            <a:spLocks noGrp="1"/>
          </p:cNvSpPr>
          <p:nvPr>
            <p:ph type="dt" sz="half" idx="10"/>
          </p:nvPr>
        </p:nvSpPr>
        <p:spPr>
          <a:xfrm>
            <a:off x="107504" y="55873"/>
            <a:ext cx="792088" cy="252000"/>
          </a:xfrm>
        </p:spPr>
        <p:txBody>
          <a:bodyPr/>
          <a:lstStyle>
            <a:lvl1pPr algn="l">
              <a:defRPr sz="800"/>
            </a:lvl1pPr>
          </a:lstStyle>
          <a:p>
            <a:fld id="{AAFFC5FA-CA71-4565-B01C-34C4B64B1EAF}" type="datetime1">
              <a:rPr lang="ru-RU" smtClean="0"/>
              <a:t>14.08.2017</a:t>
            </a:fld>
            <a:endParaRPr lang="ru-RU" dirty="0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1"/>
          </p:nvPr>
        </p:nvSpPr>
        <p:spPr>
          <a:xfrm>
            <a:off x="755576" y="6154807"/>
            <a:ext cx="3502152" cy="226521"/>
          </a:xfrm>
        </p:spPr>
        <p:txBody>
          <a:bodyPr/>
          <a:lstStyle>
            <a:lvl1pPr algn="l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dirty="0" smtClean="0"/>
              <a:t>ФИО автора, должность</a:t>
            </a:r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604448" y="55873"/>
            <a:ext cx="432048" cy="252000"/>
          </a:xfrm>
        </p:spPr>
        <p:txBody>
          <a:bodyPr/>
          <a:lstStyle>
            <a:lvl1pPr algn="r">
              <a:defRPr sz="800"/>
            </a:lvl1pPr>
          </a:lstStyle>
          <a:p>
            <a:fld id="{C06C50F1-8CFA-411F-AD37-A72DFD69FB2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9A7E-9C7F-4FDE-B704-761A4A0475D1}" type="datetime1">
              <a:rPr lang="ru-RU" smtClean="0"/>
              <a:t>14.08.2017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Владелец\Desktop\ПТИЦА_БЕЛАЯ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5054" y="116632"/>
            <a:ext cx="642716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755576" y="836712"/>
            <a:ext cx="7704856" cy="745152"/>
          </a:xfrm>
        </p:spPr>
        <p:txBody>
          <a:bodyPr anchor="ctr">
            <a:normAutofit/>
          </a:bodyPr>
          <a:lstStyle>
            <a:lvl1pPr algn="l">
              <a:defRPr sz="3000" b="1">
                <a:solidFill>
                  <a:srgbClr val="000099"/>
                </a:solidFill>
              </a:defRPr>
            </a:lvl1pPr>
          </a:lstStyle>
          <a:p>
            <a:r>
              <a:rPr lang="ru-RU" dirty="0" smtClean="0"/>
              <a:t>Заголовок</a:t>
            </a:r>
            <a:endParaRPr lang="en-US" dirty="0"/>
          </a:p>
        </p:txBody>
      </p:sp>
      <p:sp>
        <p:nvSpPr>
          <p:cNvPr id="12" name="Нижний колонтитул 4"/>
          <p:cNvSpPr txBox="1">
            <a:spLocks/>
          </p:cNvSpPr>
          <p:nvPr userDrawn="1"/>
        </p:nvSpPr>
        <p:spPr>
          <a:xfrm>
            <a:off x="755576" y="5733256"/>
            <a:ext cx="7704856" cy="720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ГОСУДАРСТВЕННОЕ АВТОНОМНОЕ УЧРЕЖДЕНИЕ ДОПОЛНИТЕЛЬНОГО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ПРОФЕССИОНАЛЬНОГО ОБРАЗОВАНИЯ (ПОВЫШЕНИЯ КВАЛИФИКАЦИИ) СПЕЦИАЛИСТОВ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«СМОЛЕНСКИЙ ОБЛАСТНОЙ ИНСТИТУТ РАЗВИТИЯ ОБРАЗОВАНИЯ»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7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214000, г. Смоленск, ул. Октябрьской революции, д. 20А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тел</a:t>
            </a:r>
            <a:r>
              <a: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/</a:t>
            </a: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факс: 8 (4812) 38-21-57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Calibri" pitchFamily="34" charset="0"/>
              </a:rPr>
              <a:t>www. dpo-smolensk.ru</a:t>
            </a:r>
            <a:endParaRPr kumimoji="0" lang="ru-RU" sz="7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Calibri" pitchFamily="34" charset="0"/>
            </a:endParaRPr>
          </a:p>
        </p:txBody>
      </p:sp>
      <p:cxnSp>
        <p:nvCxnSpPr>
          <p:cNvPr id="13" name="Прямая соединительная линия 12"/>
          <p:cNvCxnSpPr/>
          <p:nvPr userDrawn="1"/>
        </p:nvCxnSpPr>
        <p:spPr>
          <a:xfrm>
            <a:off x="755576" y="6066000"/>
            <a:ext cx="7704856" cy="0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Дата 12"/>
          <p:cNvSpPr>
            <a:spLocks noGrp="1"/>
          </p:cNvSpPr>
          <p:nvPr>
            <p:ph type="dt" sz="half" idx="10"/>
          </p:nvPr>
        </p:nvSpPr>
        <p:spPr>
          <a:xfrm>
            <a:off x="107504" y="55873"/>
            <a:ext cx="792088" cy="252000"/>
          </a:xfrm>
        </p:spPr>
        <p:txBody>
          <a:bodyPr/>
          <a:lstStyle>
            <a:lvl1pPr algn="l">
              <a:defRPr sz="800"/>
            </a:lvl1pPr>
          </a:lstStyle>
          <a:p>
            <a:fld id="{AAFFC5FA-CA71-4565-B01C-34C4B64B1EAF}" type="datetime1">
              <a:rPr lang="ru-RU" smtClean="0"/>
              <a:t>14.08.2017</a:t>
            </a:fld>
            <a:endParaRPr lang="ru-RU" dirty="0"/>
          </a:p>
        </p:txBody>
      </p:sp>
      <p:sp>
        <p:nvSpPr>
          <p:cNvPr id="16" name="Нижний колонтитул 13"/>
          <p:cNvSpPr>
            <a:spLocks noGrp="1"/>
          </p:cNvSpPr>
          <p:nvPr>
            <p:ph type="ftr" sz="quarter" idx="11"/>
          </p:nvPr>
        </p:nvSpPr>
        <p:spPr>
          <a:xfrm>
            <a:off x="755576" y="6154807"/>
            <a:ext cx="3502152" cy="226521"/>
          </a:xfrm>
        </p:spPr>
        <p:txBody>
          <a:bodyPr/>
          <a:lstStyle>
            <a:lvl1pPr algn="l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dirty="0" smtClean="0"/>
              <a:t>ФИО автора, должность</a:t>
            </a:r>
            <a:endParaRPr lang="ru-RU" dirty="0"/>
          </a:p>
        </p:txBody>
      </p:sp>
      <p:sp>
        <p:nvSpPr>
          <p:cNvPr id="1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604448" y="55873"/>
            <a:ext cx="432048" cy="252000"/>
          </a:xfrm>
        </p:spPr>
        <p:txBody>
          <a:bodyPr/>
          <a:lstStyle>
            <a:lvl1pPr algn="r">
              <a:defRPr sz="800"/>
            </a:lvl1pPr>
          </a:lstStyle>
          <a:p>
            <a:fld id="{C06C50F1-8CFA-411F-AD37-A72DFD69FB2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8" name="Content Placeholder 2"/>
          <p:cNvSpPr>
            <a:spLocks noGrp="1"/>
          </p:cNvSpPr>
          <p:nvPr>
            <p:ph idx="1"/>
          </p:nvPr>
        </p:nvSpPr>
        <p:spPr>
          <a:xfrm>
            <a:off x="755576" y="1700808"/>
            <a:ext cx="3816000" cy="3960440"/>
          </a:xfrm>
        </p:spPr>
        <p:txBody>
          <a:bodyPr>
            <a:normAutofit/>
          </a:bodyPr>
          <a:lstStyle>
            <a:lvl1pPr>
              <a:buClr>
                <a:srgbClr val="000099"/>
              </a:buClr>
              <a:defRPr sz="2000"/>
            </a:lvl1pPr>
            <a:lvl2pPr>
              <a:buClr>
                <a:srgbClr val="000099"/>
              </a:buClr>
              <a:defRPr sz="2000"/>
            </a:lvl2pPr>
            <a:lvl3pPr>
              <a:buClr>
                <a:srgbClr val="000099"/>
              </a:buClr>
              <a:defRPr sz="1800"/>
            </a:lvl3pPr>
            <a:lvl4pPr>
              <a:buClr>
                <a:srgbClr val="000099"/>
              </a:buClr>
              <a:defRPr sz="1600"/>
            </a:lvl4pPr>
            <a:lvl5pPr>
              <a:buClr>
                <a:srgbClr val="000099"/>
              </a:buClr>
              <a:defRPr sz="14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19" name="Content Placeholder 2"/>
          <p:cNvSpPr>
            <a:spLocks noGrp="1"/>
          </p:cNvSpPr>
          <p:nvPr>
            <p:ph idx="13"/>
          </p:nvPr>
        </p:nvSpPr>
        <p:spPr>
          <a:xfrm>
            <a:off x="4644432" y="1700808"/>
            <a:ext cx="3816000" cy="3960440"/>
          </a:xfrm>
        </p:spPr>
        <p:txBody>
          <a:bodyPr>
            <a:normAutofit/>
          </a:bodyPr>
          <a:lstStyle>
            <a:lvl1pPr>
              <a:buClr>
                <a:srgbClr val="000099"/>
              </a:buClr>
              <a:defRPr sz="2000"/>
            </a:lvl1pPr>
            <a:lvl2pPr>
              <a:buClr>
                <a:srgbClr val="000099"/>
              </a:buClr>
              <a:defRPr sz="2000"/>
            </a:lvl2pPr>
            <a:lvl3pPr>
              <a:buClr>
                <a:srgbClr val="000099"/>
              </a:buClr>
              <a:defRPr sz="1800"/>
            </a:lvl3pPr>
            <a:lvl4pPr>
              <a:buClr>
                <a:srgbClr val="000099"/>
              </a:buClr>
              <a:defRPr sz="1600"/>
            </a:lvl4pPr>
            <a:lvl5pPr>
              <a:buClr>
                <a:srgbClr val="000099"/>
              </a:buClr>
              <a:defRPr sz="14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32DED-0D7F-4950-A056-7F2CBE278128}" type="datetime1">
              <a:rPr lang="ru-RU" smtClean="0"/>
              <a:t>14.08.2017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E0802-6340-4BCA-80A6-FF165FDF11E5}" type="datetime1">
              <a:rPr lang="ru-RU" smtClean="0"/>
              <a:t>14.08.2017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12"/>
          <p:cNvSpPr txBox="1">
            <a:spLocks/>
          </p:cNvSpPr>
          <p:nvPr userDrawn="1"/>
        </p:nvSpPr>
        <p:spPr>
          <a:xfrm>
            <a:off x="107504" y="55873"/>
            <a:ext cx="792088" cy="25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800" kern="1200">
                <a:solidFill>
                  <a:srgbClr val="FEFEFE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AFFC5FA-CA71-4565-B01C-34C4B64B1EAF}" type="datetime1">
              <a:rPr lang="ru-RU" smtClean="0"/>
              <a:pPr/>
              <a:t>14.08.2017</a:t>
            </a:fld>
            <a:endParaRPr lang="ru-RU" dirty="0"/>
          </a:p>
        </p:txBody>
      </p:sp>
      <p:sp>
        <p:nvSpPr>
          <p:cNvPr id="6" name="Нижний колонтитул 13"/>
          <p:cNvSpPr txBox="1">
            <a:spLocks/>
          </p:cNvSpPr>
          <p:nvPr userDrawn="1"/>
        </p:nvSpPr>
        <p:spPr>
          <a:xfrm>
            <a:off x="755576" y="6154807"/>
            <a:ext cx="3502152" cy="2265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7" name="Номер слайда 14"/>
          <p:cNvSpPr txBox="1">
            <a:spLocks/>
          </p:cNvSpPr>
          <p:nvPr userDrawn="1"/>
        </p:nvSpPr>
        <p:spPr>
          <a:xfrm>
            <a:off x="8604448" y="55873"/>
            <a:ext cx="432048" cy="25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800" kern="1200">
                <a:solidFill>
                  <a:srgbClr val="FEFEFE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06C50F1-8CFA-411F-AD37-A72DFD69FB2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Нижний колонтитул 4"/>
          <p:cNvSpPr txBox="1">
            <a:spLocks/>
          </p:cNvSpPr>
          <p:nvPr userDrawn="1"/>
        </p:nvSpPr>
        <p:spPr>
          <a:xfrm>
            <a:off x="755576" y="5733256"/>
            <a:ext cx="7704856" cy="720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ГОСУДАРСТВЕННОЕ АВТОНОМНОЕ УЧРЕЖДЕНИЕ ДОПОЛНИТЕЛЬНОГО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ПРОФЕССИОНАЛЬНОГО ОБРАЗОВАНИЯ (ПОВЫШЕНИЯ КВАЛИФИКАЦИИ) СПЕЦИАЛИСТОВ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«СМОЛЕНСКИЙ ОБЛАСТНОЙ ИНСТИТУТ РАЗВИТИЯ ОБРАЗОВАНИЯ»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7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214000, г. Смоленск, ул. Октябрьской революции, д. 20А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тел</a:t>
            </a:r>
            <a:r>
              <a: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/</a:t>
            </a: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факс: 8 (4812) 38-21-57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Calibri" pitchFamily="34" charset="0"/>
              </a:rPr>
              <a:t>www. dpo-smolensk.ru</a:t>
            </a:r>
            <a:endParaRPr kumimoji="0" lang="ru-RU" sz="7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Calibri" pitchFamily="34" charset="0"/>
            </a:endParaRPr>
          </a:p>
        </p:txBody>
      </p:sp>
      <p:cxnSp>
        <p:nvCxnSpPr>
          <p:cNvPr id="9" name="Прямая соединительная линия 8"/>
          <p:cNvCxnSpPr/>
          <p:nvPr userDrawn="1"/>
        </p:nvCxnSpPr>
        <p:spPr>
          <a:xfrm>
            <a:off x="755576" y="6066000"/>
            <a:ext cx="7704856" cy="0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C:\Users\Владелец\Desktop\ПТИЦА_БЕЛАЯ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5054" y="116632"/>
            <a:ext cx="642716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1780-857F-4F5F-B809-C53DD044E6F1}" type="datetime1">
              <a:rPr lang="ru-RU" smtClean="0"/>
              <a:t>14.08.2017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168BD-9E0D-4FD9-8997-B98E80DC57A8}" type="datetime1">
              <a:rPr lang="ru-RU" smtClean="0"/>
              <a:t>14.08.2017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C65DA96-61DC-4DE7-AD08-0769B5D88E87}" type="datetime1">
              <a:rPr lang="ru-RU" smtClean="0"/>
              <a:t>14.08.2017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686" r:id="rId12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/>
              <a:t>«Ориентация на результаты - важнейший компонент конструкции стандартов второго поколения».</a:t>
            </a:r>
          </a:p>
        </p:txBody>
      </p:sp>
    </p:spTree>
    <p:extLst>
      <p:ext uri="{BB962C8B-B14F-4D97-AF65-F5344CB8AC3E}">
        <p14:creationId xmlns:p14="http://schemas.microsoft.com/office/powerpoint/2010/main" val="366195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hnu.docdat.com/pars_docs/refs/209/208282/img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4" y="764704"/>
            <a:ext cx="8088833" cy="5040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6700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Итоговая оценка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результатов </a:t>
            </a:r>
            <a:r>
              <a:rPr lang="ru-RU" dirty="0" err="1"/>
              <a:t>внутришкольного</a:t>
            </a:r>
            <a:r>
              <a:rPr lang="ru-RU" dirty="0"/>
              <a:t> мониторинга образовательных достижений по всем предметам, в том числе за промежуточные и итоговые комплексные работы на </a:t>
            </a:r>
            <a:r>
              <a:rPr lang="ru-RU" dirty="0" err="1"/>
              <a:t>межпредметной</a:t>
            </a:r>
            <a:r>
              <a:rPr lang="ru-RU" dirty="0"/>
              <a:t> основе;</a:t>
            </a:r>
          </a:p>
          <a:p>
            <a:r>
              <a:rPr lang="ru-RU" dirty="0"/>
              <a:t>оценок за выполнение итоговых работ по всем учебным предметам;</a:t>
            </a:r>
          </a:p>
          <a:p>
            <a:r>
              <a:rPr lang="ru-RU" dirty="0"/>
              <a:t>оценки за выполнение и защиту индивидуального проекта;</a:t>
            </a:r>
          </a:p>
          <a:p>
            <a:r>
              <a:rPr lang="ru-RU" dirty="0"/>
              <a:t>оценок за работы, выносимые на государственную итоговую аттестацию.</a:t>
            </a:r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14.08.2017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6276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ЕСОКО</a:t>
            </a:r>
            <a:endParaRPr lang="ru-RU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0776700"/>
              </p:ext>
            </p:extLst>
          </p:nvPr>
        </p:nvGraphicFramePr>
        <p:xfrm>
          <a:off x="611560" y="692696"/>
          <a:ext cx="7704144" cy="37520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2012"/>
                <a:gridCol w="642012"/>
                <a:gridCol w="642012"/>
                <a:gridCol w="642012"/>
                <a:gridCol w="642012"/>
                <a:gridCol w="642012"/>
                <a:gridCol w="642012"/>
                <a:gridCol w="642012"/>
                <a:gridCol w="642012"/>
                <a:gridCol w="642012"/>
                <a:gridCol w="642012"/>
                <a:gridCol w="642012"/>
              </a:tblGrid>
              <a:tr h="648072">
                <a:tc>
                  <a:txBody>
                    <a:bodyPr/>
                    <a:lstStyle/>
                    <a:p>
                      <a:r>
                        <a:rPr lang="ru-RU" sz="900" dirty="0" smtClean="0"/>
                        <a:t>ДОШКОЛЬНЫЙ УРОВЕНЬ</a:t>
                      </a:r>
                      <a:endParaRPr lang="ru-RU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1 КЛАСС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2 КЛАСС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3 КЛАСС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4 КЛАСС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5 КЛАСС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6 КЛАСС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7 КЛАСС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8 КЛАСС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9 КЛАСС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10 КЛАСС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11 КЛАСС</a:t>
                      </a:r>
                      <a:endParaRPr lang="ru-RU" sz="1000" dirty="0"/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 smtClean="0"/>
                    </a:p>
                    <a:p>
                      <a:endParaRPr lang="ru-RU" sz="1200" dirty="0" smtClean="0"/>
                    </a:p>
                    <a:p>
                      <a:endParaRPr lang="ru-RU" sz="1200" dirty="0" smtClean="0"/>
                    </a:p>
                    <a:p>
                      <a:r>
                        <a:rPr lang="ru-RU" sz="1200" dirty="0" smtClean="0"/>
                        <a:t>ГИА-9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СОЧИНЕНИЕ</a:t>
                      </a:r>
                    </a:p>
                    <a:p>
                      <a:endParaRPr lang="ru-RU" sz="1200" dirty="0" smtClean="0"/>
                    </a:p>
                    <a:p>
                      <a:r>
                        <a:rPr lang="ru-RU" sz="1200" dirty="0" smtClean="0"/>
                        <a:t>ЕГЭ</a:t>
                      </a:r>
                      <a:endParaRPr lang="ru-RU" sz="1200" dirty="0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вкр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вкр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нико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нико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нико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нико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in-NG" sz="1400" dirty="0" smtClean="0"/>
                    </a:p>
                    <a:p>
                      <a:r>
                        <a:rPr lang="ru-RU" sz="1400" dirty="0" err="1" smtClean="0"/>
                        <a:t>нико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 smtClean="0"/>
                    </a:p>
                    <a:p>
                      <a:r>
                        <a:rPr lang="ru-RU" sz="1400" dirty="0" err="1" smtClean="0"/>
                        <a:t>нико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впр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впр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впр</a:t>
                      </a:r>
                      <a:endParaRPr lang="ru-RU" sz="1400" dirty="0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in-NG" sz="1100" dirty="0" smtClean="0"/>
                        <a:t>PIRLS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in-NG" sz="1100" dirty="0" smtClean="0"/>
                        <a:t>PIRLS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in-NG" sz="1100" dirty="0" smtClean="0"/>
                        <a:t>PISA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  <a:tr h="354320"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in-NG" sz="1100" dirty="0" smtClean="0"/>
                        <a:t>TIMSS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14.08.2017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3556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34922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Предметные результаты обучения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ru-RU" dirty="0"/>
              <a:t>Предметные результаты — </a:t>
            </a:r>
            <a:r>
              <a:rPr lang="ru-RU" dirty="0" smtClean="0"/>
              <a:t>усвоенные </a:t>
            </a:r>
            <a:r>
              <a:rPr lang="ru-RU" dirty="0"/>
              <a:t>обучаемыми </a:t>
            </a:r>
            <a:r>
              <a:rPr lang="ru-RU" dirty="0" smtClean="0"/>
              <a:t>конкретные элементы </a:t>
            </a:r>
            <a:r>
              <a:rPr lang="ru-RU" dirty="0"/>
              <a:t>социального опыта, изучаемого в рамках отдельного </a:t>
            </a:r>
            <a:r>
              <a:rPr lang="ru-RU" dirty="0" smtClean="0"/>
              <a:t>учебного предмета.</a:t>
            </a:r>
          </a:p>
          <a:p>
            <a:pPr marL="68580" indent="0">
              <a:buNone/>
            </a:pPr>
            <a:r>
              <a:rPr lang="ru-RU" dirty="0"/>
              <a:t> </a:t>
            </a:r>
            <a:r>
              <a:rPr lang="ru-RU" dirty="0" smtClean="0"/>
              <a:t>     знания</a:t>
            </a:r>
          </a:p>
          <a:p>
            <a:pPr marL="68580" indent="0">
              <a:buNone/>
            </a:pPr>
            <a:r>
              <a:rPr lang="ru-RU" dirty="0" smtClean="0"/>
              <a:t>      умения</a:t>
            </a:r>
          </a:p>
          <a:p>
            <a:pPr marL="68580" indent="0">
              <a:buNone/>
            </a:pPr>
            <a:r>
              <a:rPr lang="ru-RU" dirty="0" smtClean="0"/>
              <a:t>      навыки</a:t>
            </a:r>
          </a:p>
          <a:p>
            <a:pPr marL="68580" indent="0">
              <a:buNone/>
            </a:pPr>
            <a:r>
              <a:rPr lang="ru-RU" dirty="0" smtClean="0"/>
              <a:t>      опыт </a:t>
            </a:r>
            <a:r>
              <a:rPr lang="ru-RU" dirty="0"/>
              <a:t>решения проблем</a:t>
            </a:r>
            <a:r>
              <a:rPr lang="ru-RU" dirty="0" smtClean="0"/>
              <a:t>,</a:t>
            </a:r>
          </a:p>
          <a:p>
            <a:pPr marL="68580" indent="0">
              <a:buNone/>
            </a:pPr>
            <a:r>
              <a:rPr lang="ru-RU" dirty="0" smtClean="0"/>
              <a:t>      опыт </a:t>
            </a:r>
            <a:r>
              <a:rPr lang="ru-RU" dirty="0"/>
              <a:t>творческой деятельности;</a:t>
            </a:r>
          </a:p>
          <a:p>
            <a:pPr marL="68580" indent="0">
              <a:buNone/>
            </a:pP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ФИО автора, должность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FD4FC-6FA7-4B1C-88BC-3F214A6F1837}" type="datetime1">
              <a:rPr lang="ru-RU" smtClean="0"/>
              <a:t>14.08.2017</a:t>
            </a:fld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4015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Объект  </a:t>
            </a:r>
            <a:r>
              <a:rPr lang="ru-RU" dirty="0"/>
              <a:t>оценки предметных результатов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ru-RU" dirty="0" smtClean="0"/>
              <a:t>Способность  </a:t>
            </a:r>
            <a:r>
              <a:rPr lang="ru-RU" dirty="0"/>
              <a:t>к решению учебно-познавательных и учебно-практических задач, основанных на изучаемом учебном материале, с использованием способов действий, релевантных содержанию учебных предметов, в том числе </a:t>
            </a:r>
            <a:r>
              <a:rPr lang="ru-RU" dirty="0" err="1"/>
              <a:t>метапредметных</a:t>
            </a:r>
            <a:r>
              <a:rPr lang="ru-RU" dirty="0"/>
              <a:t> (познавательных, регулятивных, коммуникативных) действий.</a:t>
            </a:r>
          </a:p>
          <a:p>
            <a:pPr marL="68580" indent="0">
              <a:buNone/>
            </a:pP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14.08.2017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8253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Система оценки предметных результатов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ru-RU" dirty="0" smtClean="0"/>
              <a:t>Предполагает  </a:t>
            </a:r>
            <a:r>
              <a:rPr lang="ru-RU" dirty="0"/>
              <a:t>выделение базового уровня достижений как точки отсчёта при построении всей системы оценки.</a:t>
            </a:r>
          </a:p>
          <a:p>
            <a:pPr marL="68580" indent="0">
              <a:buNone/>
            </a:pPr>
            <a:r>
              <a:rPr lang="ru-RU" dirty="0"/>
              <a:t>Реальные достижения обучающихся могут соответствовать базовому уровню, а могут отличаться от него как в сторону превышения, так и в сторону </a:t>
            </a:r>
            <a:r>
              <a:rPr lang="ru-RU" dirty="0" err="1"/>
              <a:t>недостижения</a:t>
            </a:r>
            <a:r>
              <a:rPr lang="ru-RU" dirty="0"/>
              <a:t>.</a:t>
            </a:r>
          </a:p>
          <a:p>
            <a:pPr marL="68580" indent="0">
              <a:buNone/>
            </a:pP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14.08.2017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19276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Уровни  достижений предметных результатов.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68580" indent="0">
              <a:buNone/>
            </a:pPr>
            <a:r>
              <a:rPr lang="ru-RU" b="1" dirty="0"/>
              <a:t>Базовый уровень достижений </a:t>
            </a:r>
            <a:r>
              <a:rPr lang="ru-RU" dirty="0"/>
              <a:t>— демонстрирует освоение учебных действий с опорной системой знаний в рамках диапазона (круга) выделенных задач. Достижению базового уровня соответствует отметка «удовлетворительно» (или отметка «3», отметка «зачтено»).</a:t>
            </a:r>
          </a:p>
          <a:p>
            <a:pPr marL="68580" indent="0">
              <a:buNone/>
            </a:pPr>
            <a:r>
              <a:rPr lang="ru-RU" dirty="0"/>
              <a:t>Выделяют два уровня, превышающие базовый:</a:t>
            </a:r>
          </a:p>
          <a:p>
            <a:pPr marL="68580" indent="0">
              <a:buNone/>
            </a:pPr>
            <a:r>
              <a:rPr lang="ru-RU" dirty="0"/>
              <a:t>•</a:t>
            </a:r>
            <a:r>
              <a:rPr lang="ru-RU" b="1" i="1" dirty="0"/>
              <a:t>повышенный уровень </a:t>
            </a:r>
            <a:r>
              <a:rPr lang="ru-RU" dirty="0"/>
              <a:t>достижения планируемых результатов, оценка «хорошо» (отметка «4»);</a:t>
            </a:r>
          </a:p>
          <a:p>
            <a:pPr marL="68580" indent="0">
              <a:buNone/>
            </a:pPr>
            <a:r>
              <a:rPr lang="ru-RU" dirty="0"/>
              <a:t>•</a:t>
            </a:r>
            <a:r>
              <a:rPr lang="ru-RU" b="1" i="1" dirty="0"/>
              <a:t>высокий уровень </a:t>
            </a:r>
            <a:r>
              <a:rPr lang="ru-RU" dirty="0"/>
              <a:t>достижения планируемых результатов, оценка «отлично» (отметка «5»).</a:t>
            </a:r>
          </a:p>
          <a:p>
            <a:pPr marL="68580" indent="0">
              <a:buNone/>
            </a:pPr>
            <a:r>
              <a:rPr lang="ru-RU" dirty="0"/>
              <a:t>Два уровня достижений которые ниже базового:</a:t>
            </a:r>
          </a:p>
          <a:p>
            <a:pPr marL="68580" indent="0">
              <a:buNone/>
            </a:pPr>
            <a:r>
              <a:rPr lang="ru-RU" dirty="0"/>
              <a:t>•</a:t>
            </a:r>
            <a:r>
              <a:rPr lang="ru-RU" b="1" i="1" dirty="0"/>
              <a:t>пониженный уровень </a:t>
            </a:r>
            <a:r>
              <a:rPr lang="ru-RU" dirty="0"/>
              <a:t>достижений, оценка «неудовлетворительно» (отметка «2»);</a:t>
            </a:r>
          </a:p>
          <a:p>
            <a:pPr marL="68580" indent="0">
              <a:buNone/>
            </a:pPr>
            <a:r>
              <a:rPr lang="ru-RU" dirty="0"/>
              <a:t>• </a:t>
            </a:r>
            <a:r>
              <a:rPr lang="ru-RU" b="1" i="1" dirty="0"/>
              <a:t>низкий уровень достижений</a:t>
            </a:r>
            <a:r>
              <a:rPr lang="ru-RU" dirty="0"/>
              <a:t>, оценка «плохо» (отметка «1»).</a:t>
            </a:r>
          </a:p>
          <a:p>
            <a:pPr marL="68580" indent="0">
              <a:buNone/>
            </a:pP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14.08.2017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794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Оценка  </a:t>
            </a:r>
            <a:r>
              <a:rPr lang="ru-RU" dirty="0"/>
              <a:t>динамики формирования предметных результатов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68580" indent="0">
              <a:buNone/>
            </a:pPr>
            <a:r>
              <a:rPr lang="ru-RU" dirty="0"/>
              <a:t>Для оценки динамики формирования предметных результатов целесообразно </a:t>
            </a:r>
            <a:r>
              <a:rPr lang="ru-RU" b="1" i="1" dirty="0"/>
              <a:t>фиксировать и анализировать данные о </a:t>
            </a:r>
            <a:r>
              <a:rPr lang="ru-RU" b="1" i="1" dirty="0" err="1"/>
              <a:t>сформированности</a:t>
            </a:r>
            <a:r>
              <a:rPr lang="ru-RU" b="1" i="1" dirty="0"/>
              <a:t> умений и навыков, способствующих освоению систематических знаний</a:t>
            </a:r>
            <a:r>
              <a:rPr lang="ru-RU" dirty="0"/>
              <a:t>, в том числе:</a:t>
            </a:r>
          </a:p>
          <a:p>
            <a:pPr marL="68580" indent="0">
              <a:buNone/>
            </a:pPr>
            <a:r>
              <a:rPr lang="ru-RU" dirty="0"/>
              <a:t>• </a:t>
            </a:r>
            <a:r>
              <a:rPr lang="ru-RU" i="1" dirty="0"/>
              <a:t>первичному ознакомлению, отработке и осознанию теоретических моделей и понятий </a:t>
            </a:r>
            <a:r>
              <a:rPr lang="ru-RU" dirty="0"/>
              <a:t>(общенаучных и базовых для данной области знания), стандартных алгоритмов и процедур;</a:t>
            </a:r>
          </a:p>
          <a:p>
            <a:pPr marL="68580" indent="0">
              <a:buNone/>
            </a:pPr>
            <a:r>
              <a:rPr lang="ru-RU" dirty="0"/>
              <a:t>• </a:t>
            </a:r>
            <a:r>
              <a:rPr lang="ru-RU" i="1" dirty="0"/>
              <a:t>выявлению и осознанию сущности и особенностей изучаемых объектов, процессов и явлений действительности в соответствии с содержанием конкретного учебного предмета</a:t>
            </a:r>
            <a:r>
              <a:rPr lang="ru-RU" dirty="0"/>
              <a:t>, созданию и использованию моделей изучаемых объектов и процессов, схем;</a:t>
            </a:r>
          </a:p>
          <a:p>
            <a:pPr marL="68580" indent="0">
              <a:buNone/>
            </a:pPr>
            <a:r>
              <a:rPr lang="ru-RU" dirty="0"/>
              <a:t>• </a:t>
            </a:r>
            <a:r>
              <a:rPr lang="ru-RU" i="1" dirty="0"/>
              <a:t>выявлению и анализу существенных и устойчивых связей и отношений между объектами и процессами.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14.08.2017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0427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Обязательные  составляющие </a:t>
            </a:r>
            <a:r>
              <a:rPr lang="ru-RU" dirty="0"/>
              <a:t>системы накопленной оценки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ru-RU" dirty="0"/>
              <a:t>• </a:t>
            </a:r>
            <a:r>
              <a:rPr lang="ru-RU" dirty="0" smtClean="0"/>
              <a:t>стартовая диагностика;</a:t>
            </a:r>
            <a:endParaRPr lang="ru-RU" dirty="0"/>
          </a:p>
          <a:p>
            <a:pPr marL="68580" indent="0">
              <a:buNone/>
            </a:pPr>
            <a:r>
              <a:rPr lang="ru-RU" dirty="0"/>
              <a:t>• </a:t>
            </a:r>
            <a:r>
              <a:rPr lang="ru-RU" dirty="0" smtClean="0"/>
              <a:t>тематические </a:t>
            </a:r>
            <a:r>
              <a:rPr lang="ru-RU" dirty="0"/>
              <a:t>и </a:t>
            </a:r>
            <a:r>
              <a:rPr lang="ru-RU" dirty="0" smtClean="0"/>
              <a:t>итоговые проверочные </a:t>
            </a:r>
            <a:r>
              <a:rPr lang="ru-RU" dirty="0"/>
              <a:t>работ по всем учебным предметам;</a:t>
            </a:r>
          </a:p>
          <a:p>
            <a:pPr marL="68580" indent="0">
              <a:buNone/>
            </a:pPr>
            <a:r>
              <a:rPr lang="ru-RU" dirty="0"/>
              <a:t>• </a:t>
            </a:r>
            <a:r>
              <a:rPr lang="ru-RU" dirty="0" smtClean="0"/>
              <a:t>творческие работы, </a:t>
            </a:r>
            <a:r>
              <a:rPr lang="ru-RU" dirty="0"/>
              <a:t>включая учебные исследования и учебные проекты.</a:t>
            </a:r>
          </a:p>
          <a:p>
            <a:pPr marL="68580" indent="0">
              <a:buNone/>
            </a:pP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14.08.2017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8180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0059732"/>
              </p:ext>
            </p:extLst>
          </p:nvPr>
        </p:nvGraphicFramePr>
        <p:xfrm>
          <a:off x="899592" y="980728"/>
          <a:ext cx="7488832" cy="4790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8"/>
                <a:gridCol w="1728192"/>
                <a:gridCol w="2088232"/>
                <a:gridCol w="2160240"/>
              </a:tblGrid>
              <a:tr h="147072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Предметные результаты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1 уровень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2 уровень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3 уровень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Система предметных знаний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Овладение понятийным аппаратом учебных предметов 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Освоение опорной системы знаний по предметам и способность воспроизвести их в стандартных учебных ситуациях.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Способность использовать знания при решении учебно-познавательных и учебно-практических задач.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horzOverflow="overflow"/>
                </a:tc>
              </a:tr>
              <a:tr h="1977027">
                <a:tc>
                  <a:txBody>
                    <a:bodyPr/>
                    <a:lstStyle/>
                    <a:p>
                      <a:pPr marL="0" marR="0" lvl="0" indent="0" algn="just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Система предметных действий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Правильное выполнение действий в рамках заданного предметом диапазона задач.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Осознанное и произвольное выполнение предметных действий, перенос их на новые классы объектов.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Способность решать разнообразные по содержанию и сложности классы учебно-познавательных и учебно-практических задач.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14.08.2017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65408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Фундаментальное ядро содержания общего образования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r>
              <a:rPr lang="ru-RU" dirty="0"/>
              <a:t>Требования к предметным результатам обучения отражены в документе «Фундаментальное ядро содержания общего образования». </a:t>
            </a:r>
            <a:r>
              <a:rPr lang="ru-RU" dirty="0" smtClean="0"/>
              <a:t> </a:t>
            </a:r>
            <a:r>
              <a:rPr lang="ru-RU" dirty="0"/>
              <a:t>В нём указаны основные элементы научного знания по каждому предмету, изучаемому в средней школе</a:t>
            </a:r>
            <a:r>
              <a:rPr lang="ru-RU" dirty="0" smtClean="0"/>
              <a:t>.</a:t>
            </a:r>
          </a:p>
          <a:p>
            <a:pPr marL="68580" indent="0">
              <a:buNone/>
            </a:pPr>
            <a:r>
              <a:rPr lang="ru-RU" dirty="0"/>
              <a:t>Эти результаты традиционно прописываются во всех методических пособиях, в большом количестве издающихся по любой школьной дисциплине.</a:t>
            </a:r>
          </a:p>
          <a:p>
            <a:pPr marL="68580" indent="0">
              <a:buNone/>
            </a:pPr>
            <a:endParaRPr lang="ru-RU" dirty="0"/>
          </a:p>
          <a:p>
            <a:pPr marL="68580" indent="0">
              <a:buNone/>
            </a:pPr>
            <a:endParaRPr lang="ru-RU" dirty="0"/>
          </a:p>
          <a:p>
            <a:pPr marL="68580" indent="0">
              <a:buNone/>
            </a:pP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14.08.2017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47235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1510</TotalTime>
  <Words>565</Words>
  <Application>Microsoft Office PowerPoint</Application>
  <PresentationFormat>Экран (4:3)</PresentationFormat>
  <Paragraphs>120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Остин</vt:lpstr>
      <vt:lpstr>«Ориентация на результаты - важнейший компонент конструкции стандартов второго поколения».</vt:lpstr>
      <vt:lpstr>Предметные результаты обучения</vt:lpstr>
      <vt:lpstr>Объект  оценки предметных результатов</vt:lpstr>
      <vt:lpstr>Система оценки предметных результатов</vt:lpstr>
      <vt:lpstr>Уровни  достижений предметных результатов.</vt:lpstr>
      <vt:lpstr>Оценка  динамики формирования предметных результатов </vt:lpstr>
      <vt:lpstr>Обязательные  составляющие системы накопленной оценки </vt:lpstr>
      <vt:lpstr>Презентация PowerPoint</vt:lpstr>
      <vt:lpstr>Фундаментальное ядро содержания общего образования</vt:lpstr>
      <vt:lpstr>Презентация PowerPoint</vt:lpstr>
      <vt:lpstr>Итоговая оценка </vt:lpstr>
      <vt:lpstr>ЕСОКО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Орешкова</dc:creator>
  <cp:lastModifiedBy>Данейко</cp:lastModifiedBy>
  <cp:revision>145</cp:revision>
  <dcterms:created xsi:type="dcterms:W3CDTF">2012-06-27T06:59:33Z</dcterms:created>
  <dcterms:modified xsi:type="dcterms:W3CDTF">2017-08-14T05:00:18Z</dcterms:modified>
</cp:coreProperties>
</file>