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5"/>
  </p:notesMasterIdLst>
  <p:sldIdLst>
    <p:sldId id="279" r:id="rId2"/>
    <p:sldId id="281" r:id="rId3"/>
    <p:sldId id="287" r:id="rId4"/>
    <p:sldId id="289" r:id="rId5"/>
    <p:sldId id="290" r:id="rId6"/>
    <p:sldId id="291" r:id="rId7"/>
    <p:sldId id="292" r:id="rId8"/>
    <p:sldId id="293" r:id="rId9"/>
    <p:sldId id="294" r:id="rId10"/>
    <p:sldId id="295" r:id="rId11"/>
    <p:sldId id="296" r:id="rId12"/>
    <p:sldId id="297" r:id="rId13"/>
    <p:sldId id="288" r:id="rId1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866C084A-1F1A-4039-8339-E688D9000837}">
          <p14:sldIdLst>
            <p14:sldId id="279"/>
            <p14:sldId id="281"/>
            <p14:sldId id="287"/>
            <p14:sldId id="289"/>
            <p14:sldId id="290"/>
            <p14:sldId id="291"/>
            <p14:sldId id="292"/>
            <p14:sldId id="293"/>
            <p14:sldId id="294"/>
            <p14:sldId id="295"/>
            <p14:sldId id="296"/>
            <p14:sldId id="297"/>
            <p14:sldId id="288"/>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A0"/>
    <a:srgbClr val="E54415"/>
    <a:srgbClr val="B1D0E5"/>
    <a:srgbClr val="F19300"/>
    <a:srgbClr val="FE00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915" autoAdjust="0"/>
  </p:normalViewPr>
  <p:slideViewPr>
    <p:cSldViewPr>
      <p:cViewPr varScale="1">
        <p:scale>
          <a:sx n="71" d="100"/>
          <a:sy n="71" d="100"/>
        </p:scale>
        <p:origin x="-678" y="-90"/>
      </p:cViewPr>
      <p:guideLst>
        <p:guide orient="horz" pos="2160"/>
        <p:guide pos="3840"/>
      </p:guideLst>
    </p:cSldViewPr>
  </p:slideViewPr>
  <p:notesTextViewPr>
    <p:cViewPr>
      <p:scale>
        <a:sx n="100" d="100"/>
        <a:sy n="100" d="100"/>
      </p:scale>
      <p:origin x="0" y="0"/>
    </p:cViewPr>
  </p:notesTextViewPr>
  <p:notesViewPr>
    <p:cSldViewPr>
      <p:cViewPr varScale="1">
        <p:scale>
          <a:sx n="81" d="100"/>
          <a:sy n="81" d="100"/>
        </p:scale>
        <p:origin x="-208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45665B-D7E9-4DEF-8FC5-CF97FB764938}" type="datetimeFigureOut">
              <a:rPr lang="zh-CN" altLang="en-US" smtClean="0"/>
              <a:pPr/>
              <a:t>2017/8/14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10D62A-0EDC-4DC8-9C32-FB765812F04D}" type="slidenum">
              <a:rPr lang="zh-CN" altLang="en-US" smtClean="0"/>
              <a:pPr/>
              <a:t>‹#›</a:t>
            </a:fld>
            <a:endParaRPr lang="zh-CN" altLang="en-US"/>
          </a:p>
        </p:txBody>
      </p:sp>
    </p:spTree>
    <p:extLst>
      <p:ext uri="{BB962C8B-B14F-4D97-AF65-F5344CB8AC3E}">
        <p14:creationId xmlns:p14="http://schemas.microsoft.com/office/powerpoint/2010/main" val="1744472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1</a:t>
            </a:fld>
            <a:endParaRPr lang="zh-CN" altLang="en-US"/>
          </a:p>
        </p:txBody>
      </p:sp>
    </p:spTree>
    <p:extLst>
      <p:ext uri="{BB962C8B-B14F-4D97-AF65-F5344CB8AC3E}">
        <p14:creationId xmlns:p14="http://schemas.microsoft.com/office/powerpoint/2010/main" val="2695500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D610D62A-0EDC-4DC8-9C32-FB765812F04D}" type="slidenum">
              <a:rPr lang="zh-CN" altLang="en-US" smtClean="0"/>
              <a:pPr/>
              <a:t>13</a:t>
            </a:fld>
            <a:endParaRPr lang="zh-CN" altLang="en-US"/>
          </a:p>
        </p:txBody>
      </p:sp>
    </p:spTree>
    <p:extLst>
      <p:ext uri="{BB962C8B-B14F-4D97-AF65-F5344CB8AC3E}">
        <p14:creationId xmlns:p14="http://schemas.microsoft.com/office/powerpoint/2010/main" val="61684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8" name="文本占位符 7"/>
          <p:cNvSpPr>
            <a:spLocks noGrp="1"/>
          </p:cNvSpPr>
          <p:nvPr>
            <p:ph type="body" sz="quarter" idx="10"/>
          </p:nvPr>
        </p:nvSpPr>
        <p:spPr>
          <a:xfrm>
            <a:off x="3429000" y="142876"/>
            <a:ext cx="8477251" cy="1571625"/>
          </a:xfrm>
          <a:prstGeom prst="rect">
            <a:avLst/>
          </a:prstGeom>
        </p:spPr>
        <p:txBody>
          <a:bodyPr/>
          <a:lstStyle/>
          <a:p>
            <a:pPr lvl="0"/>
            <a:r>
              <a:rPr lang="ru-RU" altLang="zh-CN" smtClean="0"/>
              <a:t>Образец текста</a:t>
            </a:r>
          </a:p>
        </p:txBody>
      </p:sp>
    </p:spTree>
    <p:extLst>
      <p:ext uri="{BB962C8B-B14F-4D97-AF65-F5344CB8AC3E}">
        <p14:creationId xmlns:p14="http://schemas.microsoft.com/office/powerpoint/2010/main" val="77454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4" name="表格占位符 13"/>
          <p:cNvSpPr>
            <a:spLocks noGrp="1"/>
          </p:cNvSpPr>
          <p:nvPr>
            <p:ph type="tbl" sz="quarter" idx="10"/>
          </p:nvPr>
        </p:nvSpPr>
        <p:spPr>
          <a:xfrm>
            <a:off x="4190986" y="2714626"/>
            <a:ext cx="7429553" cy="2857515"/>
          </a:xfrm>
          <a:prstGeom prst="rect">
            <a:avLst/>
          </a:prstGeom>
        </p:spPr>
        <p:txBody>
          <a:bodyPr/>
          <a:lstStyle/>
          <a:p>
            <a:r>
              <a:rPr lang="ru-RU" altLang="zh-CN" smtClean="0"/>
              <a:t>Вставка таблицы</a:t>
            </a:r>
            <a:endParaRPr lang="zh-CN" altLang="en-US"/>
          </a:p>
        </p:txBody>
      </p:sp>
      <p:sp>
        <p:nvSpPr>
          <p:cNvPr id="16" name="图片占位符 15"/>
          <p:cNvSpPr>
            <a:spLocks noGrp="1"/>
          </p:cNvSpPr>
          <p:nvPr>
            <p:ph type="pic" sz="quarter" idx="11"/>
          </p:nvPr>
        </p:nvSpPr>
        <p:spPr>
          <a:xfrm>
            <a:off x="571462" y="428605"/>
            <a:ext cx="3333751" cy="2214563"/>
          </a:xfrm>
          <a:prstGeom prst="rect">
            <a:avLst/>
          </a:prstGeom>
        </p:spPr>
        <p:txBody>
          <a:bodyPr/>
          <a:lstStyle/>
          <a:p>
            <a:r>
              <a:rPr lang="ru-RU" altLang="zh-CN" smtClean="0"/>
              <a:t>Вставка рисунка</a:t>
            </a:r>
            <a:endParaRPr lang="zh-CN" altLang="en-US"/>
          </a:p>
        </p:txBody>
      </p:sp>
      <p:sp>
        <p:nvSpPr>
          <p:cNvPr id="18" name="文本占位符 17"/>
          <p:cNvSpPr>
            <a:spLocks noGrp="1"/>
          </p:cNvSpPr>
          <p:nvPr>
            <p:ph type="body" sz="quarter" idx="12"/>
          </p:nvPr>
        </p:nvSpPr>
        <p:spPr>
          <a:xfrm>
            <a:off x="4190986" y="1428736"/>
            <a:ext cx="7429515" cy="1143014"/>
          </a:xfrm>
          <a:prstGeom prst="rect">
            <a:avLst/>
          </a:prstGeom>
        </p:spPr>
        <p:txBody>
          <a:bodyPr/>
          <a:lstStyle>
            <a:lvl1pPr>
              <a:buNone/>
              <a:defRPr/>
            </a:lvl1pPr>
          </a:lstStyle>
          <a:p>
            <a:pPr lvl="0"/>
            <a:r>
              <a:rPr lang="ru-RU" altLang="zh-CN" smtClean="0"/>
              <a:t>Образец текста</a:t>
            </a:r>
          </a:p>
        </p:txBody>
      </p:sp>
      <p:sp>
        <p:nvSpPr>
          <p:cNvPr id="6" name="文本占位符 5"/>
          <p:cNvSpPr>
            <a:spLocks noGrp="1"/>
          </p:cNvSpPr>
          <p:nvPr>
            <p:ph type="body" sz="quarter" idx="13"/>
          </p:nvPr>
        </p:nvSpPr>
        <p:spPr>
          <a:xfrm>
            <a:off x="4191000" y="500063"/>
            <a:ext cx="4953000" cy="785812"/>
          </a:xfrm>
          <a:prstGeom prst="rect">
            <a:avLst/>
          </a:prstGeom>
        </p:spPr>
        <p:txBody>
          <a:bodyPr/>
          <a:lstStyle>
            <a:lvl1pPr>
              <a:buNone/>
              <a:defRPr/>
            </a:lvl1pPr>
          </a:lstStyle>
          <a:p>
            <a:pPr lvl="0"/>
            <a:r>
              <a:rPr lang="ru-RU" altLang="zh-CN" smtClean="0"/>
              <a:t>Образец текста</a:t>
            </a:r>
          </a:p>
        </p:txBody>
      </p:sp>
    </p:spTree>
    <p:extLst>
      <p:ext uri="{BB962C8B-B14F-4D97-AF65-F5344CB8AC3E}">
        <p14:creationId xmlns:p14="http://schemas.microsoft.com/office/powerpoint/2010/main" val="3279789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
        <p:nvSpPr>
          <p:cNvPr id="7" name="SmartArt 占位符 6"/>
          <p:cNvSpPr>
            <a:spLocks noGrp="1"/>
          </p:cNvSpPr>
          <p:nvPr>
            <p:ph type="dgm" sz="quarter" idx="10"/>
          </p:nvPr>
        </p:nvSpPr>
        <p:spPr>
          <a:xfrm>
            <a:off x="4095736" y="571480"/>
            <a:ext cx="6953299" cy="4071966"/>
          </a:xfrm>
          <a:prstGeom prst="rect">
            <a:avLst/>
          </a:prstGeom>
        </p:spPr>
        <p:txBody>
          <a:bodyPr/>
          <a:lstStyle/>
          <a:p>
            <a:r>
              <a:rPr lang="ru-RU" altLang="zh-CN" smtClean="0"/>
              <a:t>Вставка рисунка SmartArt</a:t>
            </a:r>
            <a:endParaRPr lang="zh-CN" altLang="en-US"/>
          </a:p>
        </p:txBody>
      </p:sp>
      <p:sp>
        <p:nvSpPr>
          <p:cNvPr id="9" name="文本占位符 8"/>
          <p:cNvSpPr>
            <a:spLocks noGrp="1"/>
          </p:cNvSpPr>
          <p:nvPr>
            <p:ph type="body" sz="quarter" idx="11"/>
          </p:nvPr>
        </p:nvSpPr>
        <p:spPr>
          <a:xfrm>
            <a:off x="952501" y="571480"/>
            <a:ext cx="2857500" cy="4000520"/>
          </a:xfrm>
          <a:prstGeom prst="rect">
            <a:avLst/>
          </a:prstGeom>
        </p:spPr>
        <p:txBody>
          <a:bodyPr/>
          <a:lstStyle/>
          <a:p>
            <a:pPr lvl="0"/>
            <a:r>
              <a:rPr lang="ru-RU" altLang="zh-CN" smtClean="0"/>
              <a:t>Образец текста</a:t>
            </a:r>
          </a:p>
        </p:txBody>
      </p:sp>
      <p:sp>
        <p:nvSpPr>
          <p:cNvPr id="5" name="文本占位符 4"/>
          <p:cNvSpPr>
            <a:spLocks noGrp="1"/>
          </p:cNvSpPr>
          <p:nvPr>
            <p:ph type="body" sz="quarter" idx="12"/>
          </p:nvPr>
        </p:nvSpPr>
        <p:spPr>
          <a:xfrm>
            <a:off x="4095751" y="4786313"/>
            <a:ext cx="4572000" cy="785812"/>
          </a:xfrm>
          <a:prstGeom prst="rect">
            <a:avLst/>
          </a:prstGeom>
        </p:spPr>
        <p:txBody>
          <a:bodyPr/>
          <a:lstStyle/>
          <a:p>
            <a:pPr lvl="0"/>
            <a:r>
              <a:rPr lang="ru-RU" altLang="zh-CN" smtClean="0"/>
              <a:t>Образец текста</a:t>
            </a:r>
          </a:p>
        </p:txBody>
      </p:sp>
    </p:spTree>
    <p:extLst>
      <p:ext uri="{BB962C8B-B14F-4D97-AF65-F5344CB8AC3E}">
        <p14:creationId xmlns:p14="http://schemas.microsoft.com/office/powerpoint/2010/main" val="274978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3" name="图表占位符 2"/>
          <p:cNvSpPr>
            <a:spLocks noGrp="1"/>
          </p:cNvSpPr>
          <p:nvPr>
            <p:ph type="chart" sz="quarter" idx="10"/>
          </p:nvPr>
        </p:nvSpPr>
        <p:spPr>
          <a:xfrm>
            <a:off x="2381225" y="714357"/>
            <a:ext cx="7429500" cy="4143375"/>
          </a:xfrm>
          <a:prstGeom prst="rect">
            <a:avLst/>
          </a:prstGeom>
        </p:spPr>
        <p:txBody>
          <a:bodyPr/>
          <a:lstStyle/>
          <a:p>
            <a:r>
              <a:rPr lang="ru-RU" altLang="zh-CN" smtClean="0"/>
              <a:t>Вставка диаграммы</a:t>
            </a:r>
            <a:endParaRPr lang="zh-CN" altLang="en-US"/>
          </a:p>
        </p:txBody>
      </p:sp>
      <p:sp>
        <p:nvSpPr>
          <p:cNvPr id="5" name="文本占位符 4"/>
          <p:cNvSpPr>
            <a:spLocks noGrp="1"/>
          </p:cNvSpPr>
          <p:nvPr>
            <p:ph type="body" sz="quarter" idx="11"/>
          </p:nvPr>
        </p:nvSpPr>
        <p:spPr>
          <a:xfrm>
            <a:off x="6000751" y="5000625"/>
            <a:ext cx="3810000" cy="857250"/>
          </a:xfrm>
          <a:prstGeom prst="rect">
            <a:avLst/>
          </a:prstGeom>
        </p:spPr>
        <p:txBody>
          <a:bodyPr/>
          <a:lstStyle/>
          <a:p>
            <a:pPr lvl="0"/>
            <a:r>
              <a:rPr lang="ru-RU" altLang="zh-CN" smtClean="0"/>
              <a:t>Образец текста</a:t>
            </a:r>
          </a:p>
        </p:txBody>
      </p:sp>
    </p:spTree>
    <p:extLst>
      <p:ext uri="{BB962C8B-B14F-4D97-AF65-F5344CB8AC3E}">
        <p14:creationId xmlns:p14="http://schemas.microsoft.com/office/powerpoint/2010/main" val="195646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
        <p:nvSpPr>
          <p:cNvPr id="3" name="文本占位符 2"/>
          <p:cNvSpPr>
            <a:spLocks noGrp="1"/>
          </p:cNvSpPr>
          <p:nvPr>
            <p:ph type="body" sz="quarter" idx="10"/>
          </p:nvPr>
        </p:nvSpPr>
        <p:spPr>
          <a:xfrm>
            <a:off x="666751" y="1143000"/>
            <a:ext cx="10858500" cy="1428750"/>
          </a:xfrm>
          <a:prstGeom prst="rect">
            <a:avLst/>
          </a:prstGeom>
        </p:spPr>
        <p:txBody>
          <a:bodyPr/>
          <a:lstStyle/>
          <a:p>
            <a:pPr lvl="0"/>
            <a:r>
              <a:rPr lang="ru-RU" altLang="zh-CN" smtClean="0"/>
              <a:t>Образец текста</a:t>
            </a:r>
          </a:p>
        </p:txBody>
      </p:sp>
    </p:spTree>
    <p:extLst>
      <p:ext uri="{BB962C8B-B14F-4D97-AF65-F5344CB8AC3E}">
        <p14:creationId xmlns:p14="http://schemas.microsoft.com/office/powerpoint/2010/main" val="3524865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3" name="文本占位符 2"/>
          <p:cNvSpPr>
            <a:spLocks noGrp="1"/>
          </p:cNvSpPr>
          <p:nvPr>
            <p:ph type="body" sz="quarter" idx="10"/>
          </p:nvPr>
        </p:nvSpPr>
        <p:spPr>
          <a:xfrm>
            <a:off x="5143493" y="142876"/>
            <a:ext cx="6667507" cy="1643063"/>
          </a:xfrm>
          <a:prstGeom prst="rect">
            <a:avLst/>
          </a:prstGeom>
        </p:spPr>
        <p:txBody>
          <a:bodyPr/>
          <a:lstStyle/>
          <a:p>
            <a:pPr lvl="0"/>
            <a:r>
              <a:rPr lang="ru-RU" altLang="zh-CN" smtClean="0"/>
              <a:t>Образец текста</a:t>
            </a:r>
          </a:p>
        </p:txBody>
      </p:sp>
    </p:spTree>
    <p:extLst>
      <p:ext uri="{BB962C8B-B14F-4D97-AF65-F5344CB8AC3E}">
        <p14:creationId xmlns:p14="http://schemas.microsoft.com/office/powerpoint/2010/main" val="18784084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780213"/>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3">
            <a:extLst>
              <a:ext uri="{28A0092B-C50C-407E-A947-70E740481C1C}">
                <a14:useLocalDpi xmlns:a14="http://schemas.microsoft.com/office/drawing/2010/main" val="0"/>
              </a:ext>
            </a:extLst>
          </a:blip>
          <a:srcRect t="10244" b="9851"/>
          <a:stretch/>
        </p:blipFill>
        <p:spPr>
          <a:xfrm>
            <a:off x="7320136" y="3780402"/>
            <a:ext cx="3514614" cy="2808312"/>
          </a:xfrm>
          <a:prstGeom prst="rect">
            <a:avLst/>
          </a:prstGeom>
        </p:spPr>
      </p:pic>
      <p:sp>
        <p:nvSpPr>
          <p:cNvPr id="3" name="Прямоугольник 2"/>
          <p:cNvSpPr/>
          <p:nvPr/>
        </p:nvSpPr>
        <p:spPr>
          <a:xfrm>
            <a:off x="0" y="946071"/>
            <a:ext cx="12192000" cy="2808312"/>
          </a:xfrm>
          <a:prstGeom prst="rect">
            <a:avLst/>
          </a:prstGeom>
          <a:gradFill flip="none" rotWithShape="1">
            <a:gsLst>
              <a:gs pos="0">
                <a:schemeClr val="accent1">
                  <a:lumMod val="5000"/>
                  <a:lumOff val="95000"/>
                </a:schemeClr>
              </a:gs>
              <a:gs pos="100000">
                <a:srgbClr val="0097A0">
                  <a:alpha val="36863"/>
                </a:srgbClr>
              </a:gs>
            </a:gsLst>
            <a:lin ang="10800000" scaled="1"/>
            <a:tileRect/>
          </a:gradFill>
          <a:ln>
            <a:solidFill>
              <a:srgbClr val="B1D0E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2024034" y="642917"/>
            <a:ext cx="7948296" cy="3158343"/>
          </a:xfrm>
        </p:spPr>
        <p:txBody>
          <a:bodyPr/>
          <a:lstStyle/>
          <a:p>
            <a:pPr marL="92075" indent="-4763">
              <a:buNone/>
            </a:pPr>
            <a:r>
              <a:rPr lang="ru-RU" altLang="zh-CN" sz="4400" b="1" i="1" dirty="0" smtClean="0">
                <a:solidFill>
                  <a:srgbClr val="FF0000"/>
                </a:solidFill>
                <a:latin typeface="Times New Roman" pitchFamily="18" charset="0"/>
                <a:cs typeface="Times New Roman" pitchFamily="18" charset="0"/>
              </a:rPr>
              <a:t>Анализ ошибок обучающихся </a:t>
            </a:r>
            <a:r>
              <a:rPr lang="ru-RU" altLang="zh-CN" sz="4400" b="1" i="1" dirty="0" smtClean="0">
                <a:solidFill>
                  <a:srgbClr val="FF0000"/>
                </a:solidFill>
                <a:latin typeface="Times New Roman" pitchFamily="18" charset="0"/>
                <a:cs typeface="Times New Roman" pitchFamily="18" charset="0"/>
              </a:rPr>
              <a:t>при выполнении </a:t>
            </a:r>
            <a:r>
              <a:rPr lang="ru-RU" altLang="zh-CN" sz="4400" b="1" i="1" dirty="0" smtClean="0">
                <a:solidFill>
                  <a:srgbClr val="FF0000"/>
                </a:solidFill>
                <a:latin typeface="Times New Roman" pitchFamily="18" charset="0"/>
                <a:cs typeface="Times New Roman" pitchFamily="18" charset="0"/>
              </a:rPr>
              <a:t>работ ОГЭ по обществознанию</a:t>
            </a:r>
            <a:endParaRPr lang="zh-CN" altLang="en-US" sz="4400" b="1" i="1" dirty="0">
              <a:solidFill>
                <a:srgbClr val="FF0000"/>
              </a:solidFill>
              <a:latin typeface="Times New Roman" pitchFamily="18" charset="0"/>
              <a:cs typeface="Times New Roman" pitchFamily="18" charset="0"/>
            </a:endParaRPr>
          </a:p>
        </p:txBody>
      </p:sp>
      <p:sp>
        <p:nvSpPr>
          <p:cNvPr id="5" name="Прямоугольник 4"/>
          <p:cNvSpPr/>
          <p:nvPr/>
        </p:nvSpPr>
        <p:spPr>
          <a:xfrm>
            <a:off x="2207568" y="3041993"/>
            <a:ext cx="6390456" cy="646331"/>
          </a:xfrm>
          <a:prstGeom prst="rect">
            <a:avLst/>
          </a:prstGeom>
        </p:spPr>
        <p:txBody>
          <a:bodyPr wrap="square">
            <a:spAutoFit/>
          </a:bodyPr>
          <a:lstStyle/>
          <a:p>
            <a:r>
              <a:rPr lang="ru-RU" dirty="0" smtClean="0">
                <a:solidFill>
                  <a:prstClr val="black">
                    <a:lumMod val="85000"/>
                    <a:lumOff val="15000"/>
                  </a:prstClr>
                </a:solidFill>
                <a:ea typeface="Verdana" panose="020B0604030504040204" pitchFamily="34" charset="0"/>
                <a:cs typeface="Verdana" panose="020B0604030504040204" pitchFamily="34" charset="0"/>
              </a:rPr>
              <a:t>Каштанова О. Н., председатель комиссии по проверке работ ОГЭ по обществознанию.</a:t>
            </a:r>
            <a:endParaRPr lang="ru-RU" dirty="0">
              <a:solidFill>
                <a:prstClr val="black">
                  <a:lumMod val="85000"/>
                  <a:lumOff val="15000"/>
                </a:prstClr>
              </a:solidFill>
              <a:ea typeface="Verdana" panose="020B0604030504040204" pitchFamily="34" charset="0"/>
              <a:cs typeface="Verdana" panose="020B0604030504040204" pitchFamily="34" charset="0"/>
            </a:endParaRPr>
          </a:p>
        </p:txBody>
      </p:sp>
      <p:grpSp>
        <p:nvGrpSpPr>
          <p:cNvPr id="11" name="Группа 10"/>
          <p:cNvGrpSpPr/>
          <p:nvPr/>
        </p:nvGrpSpPr>
        <p:grpSpPr>
          <a:xfrm>
            <a:off x="-672752" y="5574494"/>
            <a:ext cx="4884591" cy="710507"/>
            <a:chOff x="-684351" y="5373421"/>
            <a:chExt cx="4884591" cy="710507"/>
          </a:xfrm>
        </p:grpSpPr>
        <p:sp>
          <p:nvSpPr>
            <p:cNvPr id="6" name="Прямоугольник 5"/>
            <p:cNvSpPr/>
            <p:nvPr/>
          </p:nvSpPr>
          <p:spPr>
            <a:xfrm rot="19121210">
              <a:off x="-684351" y="5812079"/>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9121210">
              <a:off x="-648087" y="5583076"/>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618440" y="5373421"/>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val="3494456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quarter" idx="12"/>
          </p:nvPr>
        </p:nvSpPr>
        <p:spPr/>
        <p:txBody>
          <a:bodyPr/>
          <a:lstStyle/>
          <a:p>
            <a:endParaRPr lang="ru-RU"/>
          </a:p>
        </p:txBody>
      </p:sp>
      <p:sp>
        <p:nvSpPr>
          <p:cNvPr id="5" name="Текст 4"/>
          <p:cNvSpPr>
            <a:spLocks noGrp="1"/>
          </p:cNvSpPr>
          <p:nvPr>
            <p:ph type="body" sz="quarter" idx="13"/>
          </p:nvPr>
        </p:nvSpPr>
        <p:spPr>
          <a:xfrm>
            <a:off x="523836" y="642918"/>
            <a:ext cx="10334676" cy="785812"/>
          </a:xfrm>
        </p:spPr>
        <p:txBody>
          <a:bodyPr/>
          <a:lstStyle/>
          <a:p>
            <a:r>
              <a:rPr lang="ru-RU" dirty="0" smtClean="0">
                <a:latin typeface="Times New Roman" pitchFamily="18" charset="0"/>
                <a:cs typeface="Times New Roman" pitchFamily="18" charset="0"/>
              </a:rPr>
              <a:t>30 задание.</a:t>
            </a:r>
          </a:p>
          <a:p>
            <a:r>
              <a:rPr lang="ru-RU" dirty="0" smtClean="0">
                <a:latin typeface="Times New Roman" pitchFamily="18" charset="0"/>
                <a:cs typeface="Times New Roman" pitchFamily="18" charset="0"/>
              </a:rPr>
              <a:t> Имеет как правило самостоятельное развернутое условие, проверяет комплекс умений: соотносить отдельные факты и социальные процессы, дополнять знания обществоведческого курса данными из источника, подкреплять ответ фрагментом из текста. Вопрос сам по себе сложный, часто требуются подтвердить вывод  аргументом из текста именно здесь возникали ошибки: ученики не приводили отрывок из текста на чем теряли баллы.</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quarter" idx="13"/>
          </p:nvPr>
        </p:nvSpPr>
        <p:spPr/>
        <p:txBody>
          <a:bodyPr/>
          <a:lstStyle/>
          <a:p>
            <a:endParaRPr lang="ru-RU"/>
          </a:p>
        </p:txBody>
      </p:sp>
      <p:sp>
        <p:nvSpPr>
          <p:cNvPr id="6" name="Текст 7"/>
          <p:cNvSpPr>
            <a:spLocks noGrp="1"/>
          </p:cNvSpPr>
          <p:nvPr>
            <p:ph type="body" sz="quarter" idx="12"/>
          </p:nvPr>
        </p:nvSpPr>
        <p:spPr>
          <a:xfrm>
            <a:off x="523836" y="1428736"/>
            <a:ext cx="11096665" cy="5143536"/>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smtClean="0">
                <a:solidFill>
                  <a:schemeClr val="tx1"/>
                </a:solidFill>
                <a:latin typeface="Times New Roman" pitchFamily="18" charset="0"/>
                <a:cs typeface="Times New Roman" pitchFamily="18" charset="0"/>
              </a:rPr>
              <a:t>Задание 31. В этом задании участник экзамена должен  сформулировать  собственное суждение по предложенному вопросу. Высказав аргументы за данную позицию или против. Столкнулись с тем что  ребята пытались писать полное эссе . На подобие вида работы в ЕГЭ в 11 классе, излишне широко и подробно, чего в данном задании не требуется.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quarter" idx="12"/>
          </p:nvPr>
        </p:nvSpPr>
        <p:spPr/>
        <p:txBody>
          <a:bodyPr/>
          <a:lstStyle/>
          <a:p>
            <a:endParaRPr lang="ru-RU"/>
          </a:p>
        </p:txBody>
      </p:sp>
      <p:sp>
        <p:nvSpPr>
          <p:cNvPr id="5" name="Текст 4"/>
          <p:cNvSpPr>
            <a:spLocks noGrp="1"/>
          </p:cNvSpPr>
          <p:nvPr>
            <p:ph type="body" sz="quarter" idx="13"/>
          </p:nvPr>
        </p:nvSpPr>
        <p:spPr>
          <a:xfrm>
            <a:off x="1238216" y="500063"/>
            <a:ext cx="10144196" cy="785812"/>
          </a:xfrm>
        </p:spPr>
        <p:txBody>
          <a:bodyPr/>
          <a:lstStyle/>
          <a:p>
            <a:r>
              <a:rPr lang="ru-RU" dirty="0" smtClean="0">
                <a:latin typeface="Times New Roman" pitchFamily="18" charset="0"/>
                <a:cs typeface="Times New Roman" pitchFamily="18" charset="0"/>
              </a:rPr>
              <a:t>  Каждый обучающийся, сдавший экзамен, имеет </a:t>
            </a:r>
            <a:r>
              <a:rPr lang="ru-RU" dirty="0" err="1" smtClean="0">
                <a:latin typeface="Times New Roman" pitchFamily="18" charset="0"/>
                <a:cs typeface="Times New Roman" pitchFamily="18" charset="0"/>
              </a:rPr>
              <a:t>прао</a:t>
            </a:r>
            <a:r>
              <a:rPr lang="ru-RU" dirty="0" smtClean="0">
                <a:latin typeface="Times New Roman" pitchFamily="18" charset="0"/>
                <a:cs typeface="Times New Roman" pitchFamily="18" charset="0"/>
              </a:rPr>
              <a:t> на апелляцию своей работы.  В этом году было подано 12 апелляций. Только в 3 случаях  был повышен балл. Часто родители и сами ребята не имеют четкого представления что такое апелляция и как нужно себя на ней вести.  Самый частый вариант поведения: « Мы сегодня уже все выучили, готовы рассказать устно или написать письменно еще раз…». В школе администрация, учителя должны более  четко проработать этот вопрос.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285860"/>
            <a:ext cx="12192000" cy="2808312"/>
          </a:xfrm>
          <a:prstGeom prst="rect">
            <a:avLst/>
          </a:prstGeom>
          <a:gradFill flip="none" rotWithShape="1">
            <a:gsLst>
              <a:gs pos="0">
                <a:schemeClr val="accent1">
                  <a:lumMod val="5000"/>
                  <a:lumOff val="95000"/>
                </a:schemeClr>
              </a:gs>
              <a:gs pos="100000">
                <a:schemeClr val="accent1">
                  <a:lumMod val="30000"/>
                  <a:lumOff val="70000"/>
                </a:schemeClr>
              </a:gs>
            </a:gsLst>
            <a:lin ang="10800000" scaled="1"/>
            <a:tileRect/>
          </a:gradFill>
          <a:ln>
            <a:solidFill>
              <a:srgbClr val="B1D0E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1666844" y="1214422"/>
            <a:ext cx="7908778" cy="2532499"/>
          </a:xfrm>
        </p:spPr>
        <p:txBody>
          <a:bodyPr/>
          <a:lstStyle/>
          <a:p>
            <a:pPr marL="92075" indent="-4763">
              <a:buNone/>
            </a:pPr>
            <a:endParaRPr lang="zh-CN" altLang="en-US" sz="4400" dirty="0">
              <a:solidFill>
                <a:srgbClr val="0097A0"/>
              </a:solidFill>
              <a:latin typeface="Verdana" panose="020B0604030504040204" pitchFamily="34" charset="0"/>
              <a:cs typeface="Verdana" panose="020B0604030504040204" pitchFamily="34" charset="0"/>
            </a:endParaRPr>
          </a:p>
        </p:txBody>
      </p:sp>
      <p:sp>
        <p:nvSpPr>
          <p:cNvPr id="5" name="Прямоугольник 4"/>
          <p:cNvSpPr/>
          <p:nvPr/>
        </p:nvSpPr>
        <p:spPr>
          <a:xfrm>
            <a:off x="2207568" y="3041993"/>
            <a:ext cx="6390456" cy="369332"/>
          </a:xfrm>
          <a:prstGeom prst="rect">
            <a:avLst/>
          </a:prstGeom>
        </p:spPr>
        <p:txBody>
          <a:bodyPr wrap="square">
            <a:spAutoFit/>
          </a:bodyPr>
          <a:lstStyle/>
          <a:p>
            <a:endParaRPr lang="ru-RU" dirty="0">
              <a:solidFill>
                <a:prstClr val="black">
                  <a:lumMod val="85000"/>
                  <a:lumOff val="15000"/>
                </a:prstClr>
              </a:solidFill>
              <a:ea typeface="Verdana" panose="020B0604030504040204" pitchFamily="34" charset="0"/>
              <a:cs typeface="Verdana" panose="020B0604030504040204" pitchFamily="34" charset="0"/>
            </a:endParaRPr>
          </a:p>
        </p:txBody>
      </p:sp>
      <p:grpSp>
        <p:nvGrpSpPr>
          <p:cNvPr id="11" name="Группа 10"/>
          <p:cNvGrpSpPr/>
          <p:nvPr/>
        </p:nvGrpSpPr>
        <p:grpSpPr>
          <a:xfrm>
            <a:off x="-672752" y="5574494"/>
            <a:ext cx="4884591" cy="710507"/>
            <a:chOff x="-684351" y="5373421"/>
            <a:chExt cx="4884591" cy="710507"/>
          </a:xfrm>
        </p:grpSpPr>
        <p:sp>
          <p:nvSpPr>
            <p:cNvPr id="6" name="Прямоугольник 5"/>
            <p:cNvSpPr/>
            <p:nvPr/>
          </p:nvSpPr>
          <p:spPr>
            <a:xfrm rot="19121210">
              <a:off x="-684351" y="5812079"/>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rot="19121210">
              <a:off x="-648087" y="5583076"/>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rot="19121210">
              <a:off x="-618440" y="5373421"/>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2" name="Прямоугольник 11"/>
          <p:cNvSpPr/>
          <p:nvPr/>
        </p:nvSpPr>
        <p:spPr>
          <a:xfrm>
            <a:off x="1952596" y="1857364"/>
            <a:ext cx="9237716" cy="400110"/>
          </a:xfrm>
          <a:prstGeom prst="rect">
            <a:avLst/>
          </a:prstGeom>
        </p:spPr>
        <p:txBody>
          <a:bodyPr wrap="square">
            <a:spAutoFit/>
          </a:bodyPr>
          <a:lstStyle/>
          <a:p>
            <a:pPr algn="r"/>
            <a:r>
              <a:rPr lang="ru-RU" sz="2000" dirty="0" smtClean="0">
                <a:solidFill>
                  <a:srgbClr val="E54415"/>
                </a:solidFill>
                <a:ea typeface="Verdana" panose="020B0604030504040204" pitchFamily="34" charset="0"/>
                <a:cs typeface="Verdana" panose="020B0604030504040204" pitchFamily="34" charset="0"/>
              </a:rPr>
              <a:t>Спасибо</a:t>
            </a:r>
            <a:endParaRPr lang="ru-RU" sz="2000" dirty="0">
              <a:solidFill>
                <a:srgbClr val="E54415"/>
              </a:solidFill>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47187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380960" y="214290"/>
            <a:ext cx="11144328" cy="720080"/>
          </a:xfrm>
        </p:spPr>
        <p:txBody>
          <a:bodyPr/>
          <a:lstStyle/>
          <a:p>
            <a:pPr marL="92075" indent="-4763" algn="ctr">
              <a:buNone/>
            </a:pPr>
            <a:r>
              <a:rPr lang="ru-RU" altLang="zh-CN" sz="2000" b="1" dirty="0" smtClean="0">
                <a:solidFill>
                  <a:srgbClr val="FF0000"/>
                </a:solidFill>
                <a:latin typeface="Verdana" panose="020B0604030504040204" pitchFamily="34" charset="0"/>
                <a:cs typeface="Verdana" panose="020B0604030504040204" pitchFamily="34" charset="0"/>
              </a:rPr>
              <a:t>Обществознание- самый популярный среди обучающихся предмет для сдачи в 9 классе из всех  предметов по выбору.</a:t>
            </a:r>
            <a:endParaRPr lang="zh-CN" altLang="en-US" sz="2000" b="1" dirty="0">
              <a:solidFill>
                <a:srgbClr val="FF0000"/>
              </a:solidFill>
              <a:latin typeface="Verdana" panose="020B0604030504040204" pitchFamily="34" charset="0"/>
              <a:cs typeface="Verdana" panose="020B0604030504040204" pitchFamily="34" charset="0"/>
            </a:endParaRPr>
          </a:p>
        </p:txBody>
      </p:sp>
      <p:sp>
        <p:nvSpPr>
          <p:cNvPr id="6" name="Прямоугольник 5"/>
          <p:cNvSpPr/>
          <p:nvPr/>
        </p:nvSpPr>
        <p:spPr>
          <a:xfrm>
            <a:off x="0" y="1628800"/>
            <a:ext cx="10488487" cy="4032448"/>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0097A0"/>
              </a:solidFill>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4312" y="4293096"/>
            <a:ext cx="2123728" cy="2395182"/>
          </a:xfrm>
          <a:prstGeom prst="rect">
            <a:avLst/>
          </a:prstGeom>
        </p:spPr>
      </p:pic>
      <p:sp>
        <p:nvSpPr>
          <p:cNvPr id="8" name="文本占位符 3"/>
          <p:cNvSpPr txBox="1">
            <a:spLocks/>
          </p:cNvSpPr>
          <p:nvPr/>
        </p:nvSpPr>
        <p:spPr>
          <a:xfrm rot="21600000">
            <a:off x="738150" y="1928802"/>
            <a:ext cx="9644130" cy="31025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zh-CN" altLang="en-US" sz="2400" dirty="0">
              <a:solidFill>
                <a:schemeClr val="tx1">
                  <a:lumMod val="85000"/>
                  <a:lumOff val="15000"/>
                </a:schemeClr>
              </a:solidFill>
              <a:latin typeface="Verdana" panose="020B0604030504040204" pitchFamily="34" charset="0"/>
              <a:cs typeface="Verdana" panose="020B0604030504040204" pitchFamily="34" charset="0"/>
            </a:endParaRPr>
          </a:p>
        </p:txBody>
      </p:sp>
      <p:graphicFrame>
        <p:nvGraphicFramePr>
          <p:cNvPr id="9" name="Таблица 8"/>
          <p:cNvGraphicFramePr>
            <a:graphicFrameLocks noGrp="1"/>
          </p:cNvGraphicFramePr>
          <p:nvPr/>
        </p:nvGraphicFramePr>
        <p:xfrm>
          <a:off x="595271" y="1714483"/>
          <a:ext cx="10144198" cy="3925824"/>
        </p:xfrm>
        <a:graphic>
          <a:graphicData uri="http://schemas.openxmlformats.org/drawingml/2006/table">
            <a:tbl>
              <a:tblPr firstRow="1" bandRow="1">
                <a:tableStyleId>{5C22544A-7EE6-4342-B048-85BDC9FD1C3A}</a:tableStyleId>
              </a:tblPr>
              <a:tblGrid>
                <a:gridCol w="5379388"/>
                <a:gridCol w="3257939"/>
                <a:gridCol w="1506871"/>
              </a:tblGrid>
              <a:tr h="510272">
                <a:tc>
                  <a:txBody>
                    <a:bodyPr/>
                    <a:lstStyle/>
                    <a:p>
                      <a:endParaRPr lang="ru-RU" dirty="0"/>
                    </a:p>
                  </a:txBody>
                  <a:tcPr marL="68580" marR="68580" marT="0" marB="0"/>
                </a:tc>
                <a:tc>
                  <a:txBody>
                    <a:bodyPr/>
                    <a:lstStyle/>
                    <a:p>
                      <a:pPr marL="457200" algn="ctr">
                        <a:lnSpc>
                          <a:spcPct val="115000"/>
                        </a:lnSpc>
                        <a:spcAft>
                          <a:spcPts val="0"/>
                        </a:spcAft>
                      </a:pPr>
                      <a:r>
                        <a:rPr lang="ru-RU" sz="3200" b="1" dirty="0">
                          <a:latin typeface="Times New Roman"/>
                          <a:ea typeface="Times New Roman"/>
                          <a:cs typeface="Times New Roman"/>
                        </a:rPr>
                        <a:t>2016</a:t>
                      </a:r>
                      <a:endParaRPr lang="ru-RU" sz="32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b="1">
                          <a:latin typeface="Times New Roman"/>
                          <a:ea typeface="Times New Roman"/>
                          <a:cs typeface="Times New Roman"/>
                        </a:rPr>
                        <a:t>2017</a:t>
                      </a:r>
                      <a:endParaRPr lang="ru-RU" sz="3200">
                        <a:latin typeface="Calibri"/>
                        <a:ea typeface="Times New Roman"/>
                        <a:cs typeface="Times New Roman"/>
                      </a:endParaRPr>
                    </a:p>
                  </a:txBody>
                  <a:tcPr marL="68580" marR="68580" marT="0" marB="0"/>
                </a:tc>
              </a:tr>
              <a:tr h="510272">
                <a:tc>
                  <a:txBody>
                    <a:bodyPr/>
                    <a:lstStyle/>
                    <a:p>
                      <a:pPr marL="457200">
                        <a:lnSpc>
                          <a:spcPct val="115000"/>
                        </a:lnSpc>
                        <a:spcAft>
                          <a:spcPts val="0"/>
                        </a:spcAft>
                      </a:pPr>
                      <a:r>
                        <a:rPr lang="ru-RU" sz="2800" dirty="0">
                          <a:latin typeface="Times New Roman"/>
                          <a:ea typeface="Times New Roman"/>
                          <a:cs typeface="Times New Roman"/>
                        </a:rPr>
                        <a:t>Смоленск</a:t>
                      </a:r>
                      <a:endParaRPr lang="ru-RU" sz="28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1732</a:t>
                      </a:r>
                      <a:endParaRPr lang="ru-RU" sz="32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a:latin typeface="Times New Roman"/>
                          <a:ea typeface="Times New Roman"/>
                          <a:cs typeface="Times New Roman"/>
                        </a:rPr>
                        <a:t>1979</a:t>
                      </a:r>
                      <a:endParaRPr lang="ru-RU" sz="3200">
                        <a:latin typeface="Calibri"/>
                        <a:ea typeface="Times New Roman"/>
                        <a:cs typeface="Times New Roman"/>
                      </a:endParaRPr>
                    </a:p>
                  </a:txBody>
                  <a:tcPr marL="68580" marR="68580" marT="0" marB="0"/>
                </a:tc>
              </a:tr>
              <a:tr h="510272">
                <a:tc>
                  <a:txBody>
                    <a:bodyPr/>
                    <a:lstStyle/>
                    <a:p>
                      <a:pPr marL="457200">
                        <a:lnSpc>
                          <a:spcPct val="115000"/>
                        </a:lnSpc>
                        <a:spcAft>
                          <a:spcPts val="0"/>
                        </a:spcAft>
                      </a:pPr>
                      <a:r>
                        <a:rPr lang="ru-RU" sz="2800" dirty="0">
                          <a:latin typeface="Times New Roman"/>
                          <a:ea typeface="Times New Roman"/>
                          <a:cs typeface="Times New Roman"/>
                        </a:rPr>
                        <a:t>Смоленский район</a:t>
                      </a:r>
                      <a:endParaRPr lang="ru-RU" sz="28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129</a:t>
                      </a:r>
                      <a:endParaRPr lang="ru-RU" sz="32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196</a:t>
                      </a:r>
                      <a:endParaRPr lang="ru-RU" sz="3200" dirty="0">
                        <a:latin typeface="Calibri"/>
                        <a:ea typeface="Times New Roman"/>
                        <a:cs typeface="Times New Roman"/>
                      </a:endParaRPr>
                    </a:p>
                  </a:txBody>
                  <a:tcPr marL="68580" marR="68580" marT="0" marB="0"/>
                </a:tc>
              </a:tr>
              <a:tr h="510272">
                <a:tc>
                  <a:txBody>
                    <a:bodyPr/>
                    <a:lstStyle/>
                    <a:p>
                      <a:pPr marL="457200">
                        <a:lnSpc>
                          <a:spcPct val="115000"/>
                        </a:lnSpc>
                        <a:spcAft>
                          <a:spcPts val="0"/>
                        </a:spcAft>
                      </a:pPr>
                      <a:r>
                        <a:rPr lang="ru-RU" sz="2800" dirty="0" err="1">
                          <a:latin typeface="Times New Roman"/>
                          <a:ea typeface="Times New Roman"/>
                          <a:cs typeface="Times New Roman"/>
                        </a:rPr>
                        <a:t>Кардымовский</a:t>
                      </a:r>
                      <a:r>
                        <a:rPr lang="ru-RU" sz="2800" dirty="0">
                          <a:latin typeface="Times New Roman"/>
                          <a:ea typeface="Times New Roman"/>
                          <a:cs typeface="Times New Roman"/>
                        </a:rPr>
                        <a:t> район</a:t>
                      </a:r>
                      <a:endParaRPr lang="ru-RU" sz="28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a:latin typeface="Times New Roman"/>
                          <a:ea typeface="Times New Roman"/>
                          <a:cs typeface="Times New Roman"/>
                        </a:rPr>
                        <a:t>67</a:t>
                      </a:r>
                      <a:endParaRPr lang="ru-RU" sz="320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61</a:t>
                      </a:r>
                      <a:endParaRPr lang="ru-RU" sz="3200" dirty="0">
                        <a:latin typeface="Calibri"/>
                        <a:ea typeface="Times New Roman"/>
                        <a:cs typeface="Times New Roman"/>
                      </a:endParaRPr>
                    </a:p>
                  </a:txBody>
                  <a:tcPr marL="68580" marR="68580" marT="0" marB="0"/>
                </a:tc>
              </a:tr>
              <a:tr h="510272">
                <a:tc>
                  <a:txBody>
                    <a:bodyPr/>
                    <a:lstStyle/>
                    <a:p>
                      <a:pPr marL="457200">
                        <a:lnSpc>
                          <a:spcPct val="115000"/>
                        </a:lnSpc>
                        <a:spcAft>
                          <a:spcPts val="0"/>
                        </a:spcAft>
                      </a:pPr>
                      <a:r>
                        <a:rPr lang="ru-RU" sz="2800" dirty="0" err="1">
                          <a:latin typeface="Times New Roman"/>
                          <a:ea typeface="Times New Roman"/>
                          <a:cs typeface="Times New Roman"/>
                        </a:rPr>
                        <a:t>Монастырщенский</a:t>
                      </a:r>
                      <a:r>
                        <a:rPr lang="ru-RU" sz="2800" dirty="0">
                          <a:latin typeface="Times New Roman"/>
                          <a:ea typeface="Times New Roman"/>
                          <a:cs typeface="Times New Roman"/>
                        </a:rPr>
                        <a:t> район</a:t>
                      </a:r>
                      <a:endParaRPr lang="ru-RU" sz="28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a:latin typeface="Times New Roman"/>
                          <a:ea typeface="Times New Roman"/>
                          <a:cs typeface="Times New Roman"/>
                        </a:rPr>
                        <a:t>52</a:t>
                      </a:r>
                      <a:endParaRPr lang="ru-RU" sz="320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66</a:t>
                      </a:r>
                      <a:endParaRPr lang="ru-RU" sz="3200" dirty="0">
                        <a:latin typeface="Calibri"/>
                        <a:ea typeface="Times New Roman"/>
                        <a:cs typeface="Times New Roman"/>
                      </a:endParaRPr>
                    </a:p>
                  </a:txBody>
                  <a:tcPr marL="68580" marR="68580" marT="0" marB="0"/>
                </a:tc>
              </a:tr>
              <a:tr h="510272">
                <a:tc>
                  <a:txBody>
                    <a:bodyPr/>
                    <a:lstStyle/>
                    <a:p>
                      <a:pPr marL="457200">
                        <a:lnSpc>
                          <a:spcPct val="115000"/>
                        </a:lnSpc>
                        <a:spcAft>
                          <a:spcPts val="0"/>
                        </a:spcAft>
                      </a:pPr>
                      <a:r>
                        <a:rPr lang="ru-RU" sz="2800" dirty="0" err="1">
                          <a:latin typeface="Times New Roman"/>
                          <a:ea typeface="Times New Roman"/>
                          <a:cs typeface="Times New Roman"/>
                        </a:rPr>
                        <a:t>Краснинский</a:t>
                      </a:r>
                      <a:r>
                        <a:rPr lang="ru-RU" sz="2800" dirty="0">
                          <a:latin typeface="Times New Roman"/>
                          <a:ea typeface="Times New Roman"/>
                          <a:cs typeface="Times New Roman"/>
                        </a:rPr>
                        <a:t> район</a:t>
                      </a:r>
                      <a:endParaRPr lang="ru-RU" sz="28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a:latin typeface="Times New Roman"/>
                          <a:ea typeface="Times New Roman"/>
                          <a:cs typeface="Times New Roman"/>
                        </a:rPr>
                        <a:t>63</a:t>
                      </a:r>
                      <a:endParaRPr lang="ru-RU" sz="320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77</a:t>
                      </a:r>
                      <a:endParaRPr lang="ru-RU" sz="3200" dirty="0">
                        <a:latin typeface="Calibri"/>
                        <a:ea typeface="Times New Roman"/>
                        <a:cs typeface="Times New Roman"/>
                      </a:endParaRPr>
                    </a:p>
                  </a:txBody>
                  <a:tcPr marL="68580" marR="68580" marT="0" marB="0"/>
                </a:tc>
              </a:tr>
              <a:tr h="510272">
                <a:tc>
                  <a:txBody>
                    <a:bodyPr/>
                    <a:lstStyle/>
                    <a:p>
                      <a:pPr marL="457200">
                        <a:lnSpc>
                          <a:spcPct val="115000"/>
                        </a:lnSpc>
                        <a:spcAft>
                          <a:spcPts val="0"/>
                        </a:spcAft>
                      </a:pPr>
                      <a:r>
                        <a:rPr lang="ru-RU" sz="2800" dirty="0">
                          <a:latin typeface="Times New Roman"/>
                          <a:ea typeface="Times New Roman"/>
                          <a:cs typeface="Times New Roman"/>
                        </a:rPr>
                        <a:t>Всего</a:t>
                      </a:r>
                      <a:endParaRPr lang="ru-RU" sz="2800" dirty="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a:latin typeface="Times New Roman"/>
                          <a:ea typeface="Times New Roman"/>
                          <a:cs typeface="Times New Roman"/>
                        </a:rPr>
                        <a:t>2043</a:t>
                      </a:r>
                      <a:endParaRPr lang="ru-RU" sz="3200">
                        <a:latin typeface="Calibri"/>
                        <a:ea typeface="Times New Roman"/>
                        <a:cs typeface="Times New Roman"/>
                      </a:endParaRPr>
                    </a:p>
                  </a:txBody>
                  <a:tcPr marL="68580" marR="68580" marT="0" marB="0"/>
                </a:tc>
                <a:tc>
                  <a:txBody>
                    <a:bodyPr/>
                    <a:lstStyle/>
                    <a:p>
                      <a:pPr marL="457200" algn="ctr">
                        <a:lnSpc>
                          <a:spcPct val="115000"/>
                        </a:lnSpc>
                        <a:spcAft>
                          <a:spcPts val="0"/>
                        </a:spcAft>
                      </a:pPr>
                      <a:r>
                        <a:rPr lang="ru-RU" sz="3200" dirty="0">
                          <a:latin typeface="Times New Roman"/>
                          <a:ea typeface="Times New Roman"/>
                          <a:cs typeface="Times New Roman"/>
                        </a:rPr>
                        <a:t>2379</a:t>
                      </a:r>
                      <a:endParaRPr lang="ru-RU" sz="3200" dirty="0">
                        <a:latin typeface="Calibri"/>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744177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Группа 8"/>
          <p:cNvGrpSpPr/>
          <p:nvPr/>
        </p:nvGrpSpPr>
        <p:grpSpPr>
          <a:xfrm>
            <a:off x="-1104800" y="5954066"/>
            <a:ext cx="4884591" cy="710507"/>
            <a:chOff x="-684351" y="5373421"/>
            <a:chExt cx="4884591" cy="710507"/>
          </a:xfrm>
        </p:grpSpPr>
        <p:sp>
          <p:nvSpPr>
            <p:cNvPr id="10" name="Прямоугольник 9"/>
            <p:cNvSpPr/>
            <p:nvPr/>
          </p:nvSpPr>
          <p:spPr>
            <a:xfrm rot="19121210">
              <a:off x="-684351" y="5812079"/>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648087" y="5583076"/>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rot="19121210">
              <a:off x="-618440" y="5373421"/>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881026" y="127856"/>
            <a:ext cx="10501386" cy="720080"/>
          </a:xfrm>
        </p:spPr>
        <p:txBody>
          <a:bodyPr/>
          <a:lstStyle/>
          <a:p>
            <a:pPr marL="92075" indent="-4763" algn="ctr">
              <a:buNone/>
            </a:pPr>
            <a:r>
              <a:rPr lang="ru-RU" altLang="zh-CN" sz="3600" b="1" dirty="0" smtClean="0">
                <a:solidFill>
                  <a:srgbClr val="FF0000"/>
                </a:solidFill>
                <a:latin typeface="Times New Roman" pitchFamily="18" charset="0"/>
                <a:cs typeface="Times New Roman" pitchFamily="18" charset="0"/>
              </a:rPr>
              <a:t>Особенности  предложенных заданий на экзамене:</a:t>
            </a:r>
            <a:endParaRPr lang="zh-CN" altLang="en-US" b="1" dirty="0">
              <a:solidFill>
                <a:srgbClr val="FF0000"/>
              </a:solidFill>
              <a:latin typeface="Times New Roman" pitchFamily="18" charset="0"/>
              <a:cs typeface="Times New Roman" pitchFamily="18" charset="0"/>
            </a:endParaRPr>
          </a:p>
        </p:txBody>
      </p:sp>
      <p:sp>
        <p:nvSpPr>
          <p:cNvPr id="6" name="Прямоугольник 5"/>
          <p:cNvSpPr/>
          <p:nvPr/>
        </p:nvSpPr>
        <p:spPr>
          <a:xfrm>
            <a:off x="595274" y="1628800"/>
            <a:ext cx="9893213" cy="4032448"/>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文本占位符 3"/>
          <p:cNvSpPr txBox="1">
            <a:spLocks/>
          </p:cNvSpPr>
          <p:nvPr/>
        </p:nvSpPr>
        <p:spPr>
          <a:xfrm rot="21600000">
            <a:off x="523836" y="1928802"/>
            <a:ext cx="9429816" cy="31025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lgn="ctr">
              <a:buNone/>
            </a:pPr>
            <a:r>
              <a:rPr lang="ru-RU" altLang="zh-CN" sz="2800" dirty="0" smtClean="0">
                <a:solidFill>
                  <a:schemeClr val="tx1">
                    <a:lumMod val="85000"/>
                    <a:lumOff val="15000"/>
                  </a:schemeClr>
                </a:solidFill>
                <a:latin typeface="Verdana" panose="020B0604030504040204" pitchFamily="34" charset="0"/>
                <a:cs typeface="Verdana" panose="020B0604030504040204" pitchFamily="34" charset="0"/>
              </a:rPr>
              <a:t>  </a:t>
            </a:r>
            <a:r>
              <a:rPr lang="ru-RU" altLang="zh-CN" sz="3600" dirty="0" smtClean="0">
                <a:solidFill>
                  <a:schemeClr val="tx1">
                    <a:lumMod val="85000"/>
                    <a:lumOff val="15000"/>
                  </a:schemeClr>
                </a:solidFill>
                <a:latin typeface="Times New Roman" pitchFamily="18" charset="0"/>
                <a:cs typeface="Times New Roman" pitchFamily="18" charset="0"/>
              </a:rPr>
              <a:t>Неравные по сложности варианты. </a:t>
            </a:r>
          </a:p>
          <a:p>
            <a:pPr marL="92075" indent="-4763" algn="ctr">
              <a:buNone/>
            </a:pPr>
            <a:r>
              <a:rPr lang="ru-RU" altLang="zh-CN" sz="3600" dirty="0" smtClean="0">
                <a:solidFill>
                  <a:schemeClr val="tx1">
                    <a:lumMod val="85000"/>
                    <a:lumOff val="15000"/>
                  </a:schemeClr>
                </a:solidFill>
                <a:latin typeface="Times New Roman" pitchFamily="18" charset="0"/>
                <a:cs typeface="Times New Roman" pitchFamily="18" charset="0"/>
              </a:rPr>
              <a:t>Особую  трудность при выполнении вызвал вариант, </a:t>
            </a:r>
            <a:r>
              <a:rPr lang="ru-RU" altLang="zh-CN" sz="3600" dirty="0" err="1" smtClean="0">
                <a:solidFill>
                  <a:schemeClr val="tx1">
                    <a:lumMod val="85000"/>
                    <a:lumOff val="15000"/>
                  </a:schemeClr>
                </a:solidFill>
                <a:latin typeface="Times New Roman" pitchFamily="18" charset="0"/>
                <a:cs typeface="Times New Roman" pitchFamily="18" charset="0"/>
              </a:rPr>
              <a:t>свазанный</a:t>
            </a:r>
            <a:r>
              <a:rPr lang="ru-RU" altLang="zh-CN" sz="3600" dirty="0" smtClean="0">
                <a:solidFill>
                  <a:schemeClr val="tx1">
                    <a:lumMod val="85000"/>
                    <a:lumOff val="15000"/>
                  </a:schemeClr>
                </a:solidFill>
                <a:latin typeface="Times New Roman" pitchFamily="18" charset="0"/>
                <a:cs typeface="Times New Roman" pitchFamily="18" charset="0"/>
              </a:rPr>
              <a:t> с экономикой ( сложный для восприятия обучающимися текст с экономической терминологией)</a:t>
            </a:r>
          </a:p>
          <a:p>
            <a:pPr marL="92075" indent="-4763" algn="ctr">
              <a:buNone/>
            </a:pPr>
            <a:r>
              <a:rPr lang="ru-RU" altLang="zh-CN" sz="3600" dirty="0" smtClean="0">
                <a:solidFill>
                  <a:schemeClr val="tx1">
                    <a:lumMod val="85000"/>
                    <a:lumOff val="15000"/>
                  </a:schemeClr>
                </a:solidFill>
                <a:latin typeface="Times New Roman" pitchFamily="18" charset="0"/>
                <a:cs typeface="Times New Roman" pitchFamily="18" charset="0"/>
              </a:rPr>
              <a:t>   </a:t>
            </a:r>
            <a:endParaRPr lang="zh-CN" altLang="en-US" sz="3600"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2817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8"/>
          <p:cNvGrpSpPr/>
          <p:nvPr/>
        </p:nvGrpSpPr>
        <p:grpSpPr>
          <a:xfrm>
            <a:off x="-1104800" y="5954066"/>
            <a:ext cx="4884591" cy="710507"/>
            <a:chOff x="-684351" y="5373421"/>
            <a:chExt cx="4884591" cy="710507"/>
          </a:xfrm>
        </p:grpSpPr>
        <p:sp>
          <p:nvSpPr>
            <p:cNvPr id="10" name="Прямоугольник 9"/>
            <p:cNvSpPr/>
            <p:nvPr/>
          </p:nvSpPr>
          <p:spPr>
            <a:xfrm rot="19121210">
              <a:off x="-684351" y="5812079"/>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648087" y="5583076"/>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rot="19121210">
              <a:off x="-618440" y="5373421"/>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881026" y="127856"/>
            <a:ext cx="10501386" cy="720080"/>
          </a:xfrm>
        </p:spPr>
        <p:txBody>
          <a:bodyPr/>
          <a:lstStyle/>
          <a:p>
            <a:pPr marL="92075" indent="-4763" algn="ctr">
              <a:buNone/>
            </a:pPr>
            <a:r>
              <a:rPr lang="ru-RU" altLang="zh-CN" b="1" dirty="0" smtClean="0">
                <a:solidFill>
                  <a:srgbClr val="FF0000"/>
                </a:solidFill>
                <a:latin typeface="Times New Roman" pitchFamily="18" charset="0"/>
                <a:cs typeface="Times New Roman" pitchFamily="18" charset="0"/>
              </a:rPr>
              <a:t>Кратко о структуре работы ОГЭ по обществознанию</a:t>
            </a:r>
            <a:endParaRPr lang="zh-CN" altLang="en-US" b="1" dirty="0">
              <a:solidFill>
                <a:srgbClr val="FF0000"/>
              </a:solidFill>
              <a:latin typeface="Times New Roman" pitchFamily="18" charset="0"/>
              <a:cs typeface="Times New Roman" pitchFamily="18" charset="0"/>
            </a:endParaRPr>
          </a:p>
        </p:txBody>
      </p:sp>
      <p:sp>
        <p:nvSpPr>
          <p:cNvPr id="6" name="Прямоугольник 5"/>
          <p:cNvSpPr/>
          <p:nvPr/>
        </p:nvSpPr>
        <p:spPr>
          <a:xfrm>
            <a:off x="595274" y="1628800"/>
            <a:ext cx="9893213" cy="4032448"/>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solidFill>
                  <a:schemeClr val="tx1"/>
                </a:solidFill>
                <a:latin typeface="Times New Roman" pitchFamily="18" charset="0"/>
                <a:cs typeface="Times New Roman" pitchFamily="18" charset="0"/>
              </a:rPr>
              <a:t>Все содержательные линии представлены в работе 6 блоками:</a:t>
            </a:r>
          </a:p>
          <a:p>
            <a:r>
              <a:rPr lang="ru-RU" sz="3200" dirty="0" smtClean="0">
                <a:solidFill>
                  <a:schemeClr val="tx1"/>
                </a:solidFill>
                <a:latin typeface="Times New Roman" pitchFamily="18" charset="0"/>
                <a:cs typeface="Times New Roman" pitchFamily="18" charset="0"/>
              </a:rPr>
              <a:t>человек и общество, </a:t>
            </a:r>
          </a:p>
          <a:p>
            <a:r>
              <a:rPr lang="ru-RU" sz="3200" dirty="0" smtClean="0">
                <a:solidFill>
                  <a:schemeClr val="tx1"/>
                </a:solidFill>
                <a:latin typeface="Times New Roman" pitchFamily="18" charset="0"/>
                <a:cs typeface="Times New Roman" pitchFamily="18" charset="0"/>
              </a:rPr>
              <a:t>сфера духовной культуры</a:t>
            </a:r>
          </a:p>
          <a:p>
            <a:r>
              <a:rPr lang="ru-RU" sz="3200" dirty="0" smtClean="0">
                <a:solidFill>
                  <a:schemeClr val="tx1"/>
                </a:solidFill>
                <a:latin typeface="Times New Roman" pitchFamily="18" charset="0"/>
                <a:cs typeface="Times New Roman" pitchFamily="18" charset="0"/>
              </a:rPr>
              <a:t>экономика</a:t>
            </a:r>
          </a:p>
          <a:p>
            <a:r>
              <a:rPr lang="ru-RU" sz="3200" dirty="0" smtClean="0">
                <a:solidFill>
                  <a:schemeClr val="tx1"/>
                </a:solidFill>
                <a:latin typeface="Times New Roman" pitchFamily="18" charset="0"/>
                <a:cs typeface="Times New Roman" pitchFamily="18" charset="0"/>
              </a:rPr>
              <a:t>социальная сфера</a:t>
            </a:r>
          </a:p>
          <a:p>
            <a:r>
              <a:rPr lang="ru-RU" sz="3200" dirty="0" smtClean="0">
                <a:solidFill>
                  <a:schemeClr val="tx1"/>
                </a:solidFill>
                <a:latin typeface="Times New Roman" pitchFamily="18" charset="0"/>
                <a:cs typeface="Times New Roman" pitchFamily="18" charset="0"/>
              </a:rPr>
              <a:t> сфера политики</a:t>
            </a:r>
          </a:p>
          <a:p>
            <a:r>
              <a:rPr lang="ru-RU" sz="3200" dirty="0" smtClean="0">
                <a:solidFill>
                  <a:schemeClr val="tx1"/>
                </a:solidFill>
                <a:latin typeface="Times New Roman" pitchFamily="18" charset="0"/>
                <a:cs typeface="Times New Roman" pitchFamily="18" charset="0"/>
              </a:rPr>
              <a:t> право.</a:t>
            </a:r>
            <a:endParaRPr lang="ru-RU" sz="3200" dirty="0">
              <a:solidFill>
                <a:schemeClr val="tx1"/>
              </a:solidFill>
              <a:latin typeface="Times New Roman" pitchFamily="18" charset="0"/>
              <a:cs typeface="Times New Roman" pitchFamily="18" charset="0"/>
            </a:endParaRPr>
          </a:p>
        </p:txBody>
      </p:sp>
      <p:sp>
        <p:nvSpPr>
          <p:cNvPr id="8" name="文本占位符 3"/>
          <p:cNvSpPr txBox="1">
            <a:spLocks/>
          </p:cNvSpPr>
          <p:nvPr/>
        </p:nvSpPr>
        <p:spPr>
          <a:xfrm rot="21600000">
            <a:off x="666712" y="1285860"/>
            <a:ext cx="9644130" cy="421484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lgn="ctr">
              <a:buNone/>
            </a:pPr>
            <a:r>
              <a:rPr lang="ru-RU" altLang="zh-CN" sz="2800" dirty="0" smtClean="0">
                <a:solidFill>
                  <a:schemeClr val="tx1">
                    <a:lumMod val="85000"/>
                    <a:lumOff val="15000"/>
                  </a:schemeClr>
                </a:solidFill>
                <a:latin typeface="Verdana" panose="020B0604030504040204" pitchFamily="34" charset="0"/>
                <a:cs typeface="Verdana" panose="020B0604030504040204" pitchFamily="34" charset="0"/>
              </a:rPr>
              <a:t>  </a:t>
            </a:r>
            <a:endParaRPr lang="zh-CN" altLang="en-US" sz="3600"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2817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8"/>
          <p:cNvGrpSpPr/>
          <p:nvPr/>
        </p:nvGrpSpPr>
        <p:grpSpPr>
          <a:xfrm>
            <a:off x="-1104800" y="5954066"/>
            <a:ext cx="4884591" cy="710507"/>
            <a:chOff x="-684351" y="5373421"/>
            <a:chExt cx="4884591" cy="710507"/>
          </a:xfrm>
        </p:grpSpPr>
        <p:sp>
          <p:nvSpPr>
            <p:cNvPr id="10" name="Прямоугольник 9"/>
            <p:cNvSpPr/>
            <p:nvPr/>
          </p:nvSpPr>
          <p:spPr>
            <a:xfrm rot="19121210">
              <a:off x="-684351" y="5812079"/>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648087" y="5583076"/>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rot="19121210">
              <a:off x="-618440" y="5373421"/>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881026" y="127856"/>
            <a:ext cx="10501386" cy="720080"/>
          </a:xfrm>
        </p:spPr>
        <p:txBody>
          <a:bodyPr/>
          <a:lstStyle/>
          <a:p>
            <a:pPr marL="92075" indent="-4763" algn="ctr">
              <a:buNone/>
            </a:pPr>
            <a:r>
              <a:rPr lang="ru-RU" altLang="zh-CN" b="1" dirty="0" smtClean="0">
                <a:solidFill>
                  <a:srgbClr val="FF0000"/>
                </a:solidFill>
                <a:latin typeface="Times New Roman" pitchFamily="18" charset="0"/>
                <a:cs typeface="Times New Roman" pitchFamily="18" charset="0"/>
              </a:rPr>
              <a:t>Кратко о структуре работы ОГЭ по обществознанию</a:t>
            </a:r>
            <a:endParaRPr lang="zh-CN" altLang="en-US" b="1" dirty="0">
              <a:solidFill>
                <a:srgbClr val="FF0000"/>
              </a:solidFill>
              <a:latin typeface="Times New Roman" pitchFamily="18" charset="0"/>
              <a:cs typeface="Times New Roman" pitchFamily="18" charset="0"/>
            </a:endParaRPr>
          </a:p>
        </p:txBody>
      </p:sp>
      <p:sp>
        <p:nvSpPr>
          <p:cNvPr id="6" name="Прямоугольник 5"/>
          <p:cNvSpPr/>
          <p:nvPr/>
        </p:nvSpPr>
        <p:spPr>
          <a:xfrm>
            <a:off x="1452530" y="1643050"/>
            <a:ext cx="9893213" cy="4032448"/>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3200" dirty="0" smtClean="0">
                <a:solidFill>
                  <a:schemeClr val="tx1"/>
                </a:solidFill>
                <a:latin typeface="Times New Roman" pitchFamily="18" charset="0"/>
                <a:cs typeface="Times New Roman" pitchFamily="18" charset="0"/>
              </a:rPr>
              <a:t>1-я часть состоит из 25 заданий с кратким ответом. Причем задания 1-20 –это 1 вариант ответа из предложенных 4. Задания 21-25 предполагают выбор нескольких вариантов ответов из предложенных. Первая часть проверяется компьютером, часто не представляет сложности для выполнения при должной подготовке.</a:t>
            </a:r>
            <a:endParaRPr lang="ru-RU" sz="3200" dirty="0">
              <a:solidFill>
                <a:schemeClr val="tx1"/>
              </a:solidFill>
              <a:latin typeface="Times New Roman" pitchFamily="18" charset="0"/>
              <a:cs typeface="Times New Roman" pitchFamily="18" charset="0"/>
            </a:endParaRPr>
          </a:p>
        </p:txBody>
      </p:sp>
      <p:sp>
        <p:nvSpPr>
          <p:cNvPr id="8" name="文本占位符 3"/>
          <p:cNvSpPr txBox="1">
            <a:spLocks/>
          </p:cNvSpPr>
          <p:nvPr/>
        </p:nvSpPr>
        <p:spPr>
          <a:xfrm rot="21600000">
            <a:off x="666712" y="1285860"/>
            <a:ext cx="9644130" cy="421484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lgn="ctr">
              <a:buNone/>
            </a:pPr>
            <a:r>
              <a:rPr lang="ru-RU" altLang="zh-CN" sz="2800" dirty="0" smtClean="0">
                <a:solidFill>
                  <a:schemeClr val="tx1">
                    <a:lumMod val="85000"/>
                    <a:lumOff val="15000"/>
                  </a:schemeClr>
                </a:solidFill>
                <a:latin typeface="Verdana" panose="020B0604030504040204" pitchFamily="34" charset="0"/>
                <a:cs typeface="Verdana" panose="020B0604030504040204" pitchFamily="34" charset="0"/>
              </a:rPr>
              <a:t>  </a:t>
            </a:r>
            <a:endParaRPr lang="zh-CN" altLang="en-US" sz="3600"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2817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quarter" idx="12"/>
          </p:nvPr>
        </p:nvSpPr>
        <p:spPr>
          <a:xfrm>
            <a:off x="523836" y="1428736"/>
            <a:ext cx="11096665" cy="5072098"/>
          </a:xfrm>
        </p:spPr>
        <p:txBody>
          <a:bodyPr/>
          <a:lstStyle/>
          <a:p>
            <a:pPr lvl="0"/>
            <a:r>
              <a:rPr lang="ru-RU" sz="2800" dirty="0" smtClean="0"/>
              <a:t>Задание первое  ( 26) две проблемы: 1) Нет понимания того, что пункт плана- это не обязательно первое предложение абзаца.</a:t>
            </a:r>
          </a:p>
          <a:p>
            <a:r>
              <a:rPr lang="ru-RU" sz="2800" dirty="0" smtClean="0"/>
              <a:t>2) нет вообще четкого понимания,  что такое сложный план. Ученик выписывает общим текстом без цифрового обозначения, иногда добавляя что- то свое, часто больше чем на страницу. Это конечно не план. Рекомендация единственная наверно- больше тренироваться с ребятами в написании плана доводя этот навык практически до автоматизма.</a:t>
            </a:r>
          </a:p>
          <a:p>
            <a:endParaRPr lang="ru-RU" dirty="0"/>
          </a:p>
        </p:txBody>
      </p:sp>
      <p:sp>
        <p:nvSpPr>
          <p:cNvPr id="5" name="Текст 4"/>
          <p:cNvSpPr>
            <a:spLocks noGrp="1"/>
          </p:cNvSpPr>
          <p:nvPr>
            <p:ph type="body" sz="quarter" idx="13"/>
          </p:nvPr>
        </p:nvSpPr>
        <p:spPr>
          <a:xfrm>
            <a:off x="523836" y="500042"/>
            <a:ext cx="10287072" cy="1071570"/>
          </a:xfrm>
        </p:spPr>
        <p:txBody>
          <a:bodyPr/>
          <a:lstStyle/>
          <a:p>
            <a:pPr algn="ctr"/>
            <a:r>
              <a:rPr lang="ru-RU" dirty="0" smtClean="0">
                <a:solidFill>
                  <a:schemeClr val="accent2"/>
                </a:solidFill>
              </a:rPr>
              <a:t>Остановимся подробнее на заданиях второй части</a:t>
            </a:r>
            <a:endParaRPr lang="ru-RU" dirty="0">
              <a:solidFill>
                <a:schemeClr val="accent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8"/>
          <p:cNvGrpSpPr/>
          <p:nvPr/>
        </p:nvGrpSpPr>
        <p:grpSpPr>
          <a:xfrm>
            <a:off x="-1104800" y="5954066"/>
            <a:ext cx="4884591" cy="710507"/>
            <a:chOff x="-684351" y="5373421"/>
            <a:chExt cx="4884591" cy="710507"/>
          </a:xfrm>
        </p:grpSpPr>
        <p:sp>
          <p:nvSpPr>
            <p:cNvPr id="10" name="Прямоугольник 9"/>
            <p:cNvSpPr/>
            <p:nvPr/>
          </p:nvSpPr>
          <p:spPr>
            <a:xfrm rot="19121210">
              <a:off x="-684351" y="5812079"/>
              <a:ext cx="2455125" cy="271849"/>
            </a:xfrm>
            <a:prstGeom prst="rect">
              <a:avLst/>
            </a:prstGeom>
            <a:solidFill>
              <a:srgbClr val="F19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rot="19121210">
              <a:off x="-648087" y="5583076"/>
              <a:ext cx="3668229" cy="271849"/>
            </a:xfrm>
            <a:prstGeom prst="rect">
              <a:avLst/>
            </a:prstGeom>
            <a:solidFill>
              <a:srgbClr val="E544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rot="19121210">
              <a:off x="-618440" y="5373421"/>
              <a:ext cx="4818680" cy="271849"/>
            </a:xfrm>
            <a:prstGeom prst="rect">
              <a:avLst/>
            </a:prstGeom>
            <a:solidFill>
              <a:srgbClr val="0097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 name="Прямоугольник 2"/>
          <p:cNvSpPr/>
          <p:nvPr/>
        </p:nvSpPr>
        <p:spPr>
          <a:xfrm>
            <a:off x="0" y="-4936"/>
            <a:ext cx="12192000" cy="985664"/>
          </a:xfrm>
          <a:prstGeom prst="rect">
            <a:avLst/>
          </a:prstGeom>
          <a:solidFill>
            <a:schemeClr val="bg1">
              <a:lumMod val="8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文本占位符 3"/>
          <p:cNvSpPr>
            <a:spLocks noGrp="1"/>
          </p:cNvSpPr>
          <p:nvPr>
            <p:ph type="body" sz="quarter" idx="10"/>
          </p:nvPr>
        </p:nvSpPr>
        <p:spPr>
          <a:xfrm rot="21600000">
            <a:off x="881026" y="127856"/>
            <a:ext cx="10501386" cy="720080"/>
          </a:xfrm>
        </p:spPr>
        <p:txBody>
          <a:bodyPr/>
          <a:lstStyle/>
          <a:p>
            <a:pPr marL="92075" indent="-4763" algn="ctr">
              <a:buNone/>
            </a:pPr>
            <a:endParaRPr lang="zh-CN" altLang="en-US" b="1" dirty="0">
              <a:solidFill>
                <a:srgbClr val="FF0000"/>
              </a:solidFill>
              <a:latin typeface="Times New Roman" pitchFamily="18" charset="0"/>
              <a:cs typeface="Times New Roman" pitchFamily="18" charset="0"/>
            </a:endParaRPr>
          </a:p>
        </p:txBody>
      </p:sp>
      <p:sp>
        <p:nvSpPr>
          <p:cNvPr id="6" name="Прямоугольник 5"/>
          <p:cNvSpPr/>
          <p:nvPr/>
        </p:nvSpPr>
        <p:spPr>
          <a:xfrm>
            <a:off x="523836" y="500042"/>
            <a:ext cx="11287204" cy="5643602"/>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dirty="0" smtClean="0"/>
              <a:t> </a:t>
            </a:r>
            <a:r>
              <a:rPr lang="ru-RU" sz="2800" dirty="0" smtClean="0">
                <a:solidFill>
                  <a:schemeClr val="tx1"/>
                </a:solidFill>
                <a:latin typeface="Times New Roman" pitchFamily="18" charset="0"/>
                <a:cs typeface="Times New Roman" pitchFamily="18" charset="0"/>
              </a:rPr>
              <a:t>Задание 27. </a:t>
            </a:r>
          </a:p>
          <a:p>
            <a:r>
              <a:rPr lang="ru-RU" sz="2800" dirty="0" smtClean="0">
                <a:solidFill>
                  <a:schemeClr val="tx1"/>
                </a:solidFill>
                <a:latin typeface="Times New Roman" pitchFamily="18" charset="0"/>
                <a:cs typeface="Times New Roman" pitchFamily="18" charset="0"/>
              </a:rPr>
              <a:t>Предполагает извлечение информации , представленной в явном виде.. Это может быть цитата или пересказ своими словами. С этим заданием участники экзамена традиционно справлялись. Но, хочется привести пример, в одном из вариантов:  «Какой критерий по мнению автора, не может быть единственным при рассуждении о значении  понятия общество? Какой аргумент автор привел в обосновании этого понятия.» Очень важно что бы ребенок четко представлял себе что такое критерий и что такое аргумент, не смешивая эти понятия.</a:t>
            </a:r>
            <a:endParaRPr lang="ru-RU" sz="2800" dirty="0">
              <a:solidFill>
                <a:schemeClr val="tx1"/>
              </a:solidFill>
              <a:latin typeface="Times New Roman" pitchFamily="18" charset="0"/>
              <a:cs typeface="Times New Roman" pitchFamily="18" charset="0"/>
            </a:endParaRPr>
          </a:p>
        </p:txBody>
      </p:sp>
      <p:sp>
        <p:nvSpPr>
          <p:cNvPr id="8" name="文本占位符 3"/>
          <p:cNvSpPr txBox="1">
            <a:spLocks/>
          </p:cNvSpPr>
          <p:nvPr/>
        </p:nvSpPr>
        <p:spPr>
          <a:xfrm rot="21600000">
            <a:off x="666712" y="1285860"/>
            <a:ext cx="9644130" cy="421484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2075" indent="-4763" algn="ctr">
              <a:buNone/>
            </a:pPr>
            <a:r>
              <a:rPr lang="ru-RU" altLang="zh-CN" sz="2800" dirty="0" smtClean="0">
                <a:solidFill>
                  <a:schemeClr val="tx1">
                    <a:lumMod val="85000"/>
                    <a:lumOff val="15000"/>
                  </a:schemeClr>
                </a:solidFill>
                <a:latin typeface="Verdana" panose="020B0604030504040204" pitchFamily="34" charset="0"/>
                <a:cs typeface="Verdana" panose="020B0604030504040204" pitchFamily="34" charset="0"/>
              </a:rPr>
              <a:t>  </a:t>
            </a:r>
            <a:endParaRPr lang="zh-CN" altLang="en-US" sz="3600" dirty="0">
              <a:solidFill>
                <a:schemeClr val="tx1">
                  <a:lumMod val="85000"/>
                  <a:lumOff val="1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2817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sz="quarter" idx="12"/>
          </p:nvPr>
        </p:nvSpPr>
        <p:spPr>
          <a:xfrm>
            <a:off x="595274" y="1428736"/>
            <a:ext cx="11025227" cy="5000660"/>
          </a:xfrm>
          <a:prstGeom prst="rect">
            <a:avLst/>
          </a:prstGeom>
          <a:solidFill>
            <a:srgbClr val="0097A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smtClean="0">
                <a:solidFill>
                  <a:schemeClr val="tx1"/>
                </a:solidFill>
                <a:latin typeface="Times New Roman" pitchFamily="18" charset="0"/>
                <a:cs typeface="Times New Roman" pitchFamily="18" charset="0"/>
              </a:rPr>
              <a:t>Задание 28. Найти в тексте две характеристики или черты чего-либо и проиллюстрировать каждую примером. Частая ошибка приводят  характеристики , черты выполняя первую часть работы и не приводя примеров вообще или не соответствующие черте.</a:t>
            </a:r>
          </a:p>
          <a:p>
            <a:r>
              <a:rPr lang="ru-RU" dirty="0" smtClean="0">
                <a:solidFill>
                  <a:schemeClr val="tx1"/>
                </a:solidFill>
              </a:rPr>
              <a:t> </a:t>
            </a:r>
          </a:p>
          <a:p>
            <a:endParaRPr lang="ru-RU" dirty="0"/>
          </a:p>
        </p:txBody>
      </p:sp>
      <p:sp>
        <p:nvSpPr>
          <p:cNvPr id="9" name="Текст 8"/>
          <p:cNvSpPr>
            <a:spLocks noGrp="1"/>
          </p:cNvSpPr>
          <p:nvPr>
            <p:ph type="body" sz="quarter" idx="13"/>
          </p:nvPr>
        </p:nvSpPr>
        <p:spPr/>
        <p:txBody>
          <a:bodyPr/>
          <a:lstStyle/>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quarter" idx="12"/>
          </p:nvPr>
        </p:nvSpPr>
        <p:spPr/>
        <p:txBody>
          <a:bodyPr/>
          <a:lstStyle/>
          <a:p>
            <a:endParaRPr lang="ru-RU" dirty="0"/>
          </a:p>
        </p:txBody>
      </p:sp>
      <p:sp>
        <p:nvSpPr>
          <p:cNvPr id="7" name="Текст 6"/>
          <p:cNvSpPr>
            <a:spLocks noGrp="1"/>
          </p:cNvSpPr>
          <p:nvPr>
            <p:ph type="body" sz="quarter" idx="13"/>
          </p:nvPr>
        </p:nvSpPr>
        <p:spPr>
          <a:xfrm>
            <a:off x="809588" y="500062"/>
            <a:ext cx="9787006" cy="5715019"/>
          </a:xfrm>
        </p:spPr>
        <p:txBody>
          <a:bodyPr/>
          <a:lstStyle/>
          <a:p>
            <a:r>
              <a:rPr lang="ru-RU" dirty="0" smtClean="0"/>
              <a:t>29 задание. </a:t>
            </a:r>
          </a:p>
          <a:p>
            <a:pPr algn="ctr"/>
            <a:r>
              <a:rPr lang="ru-RU" sz="4000" dirty="0" smtClean="0">
                <a:latin typeface="Times New Roman" pitchFamily="18" charset="0"/>
                <a:cs typeface="Times New Roman" pitchFamily="18" charset="0"/>
              </a:rPr>
              <a:t>Самое проблемное при выполнении задание. Не все учащиеся решают задачи по мере поступления, пытаясь сразу ответить на все поставленные вопросы одним предложением. Вопрос  требует умения делать собственные выводы привести свои примеры.. Не всегда получается четко.</a:t>
            </a:r>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training-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solas/Verdana">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training-01</Template>
  <TotalTime>335</TotalTime>
  <Words>646</Words>
  <Application>Microsoft Office PowerPoint</Application>
  <PresentationFormat>Произвольный</PresentationFormat>
  <Paragraphs>56</Paragraphs>
  <Slides>13</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1_training-01</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УчебныеПрезентации.рф;</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Учеба и книги</dc:title>
  <dc:creator>УчебныеПрезентации.РФ</dc:creator>
  <cp:lastModifiedBy>Данейко</cp:lastModifiedBy>
  <cp:revision>16</cp:revision>
  <dcterms:created xsi:type="dcterms:W3CDTF">2012-07-31T13:58:46Z</dcterms:created>
  <dcterms:modified xsi:type="dcterms:W3CDTF">2017-08-14T12:18:09Z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193013</vt:lpwstr>
  </property>
  <property fmtid="{D5CDD505-2E9C-101B-9397-08002B2CF9AE}" pid="3" name="NXPowerLiteSettings">
    <vt:lpwstr>F7000400038000</vt:lpwstr>
  </property>
  <property fmtid="{D5CDD505-2E9C-101B-9397-08002B2CF9AE}" pid="4" name="NXPowerLiteVersion">
    <vt:lpwstr>D5.0.3</vt:lpwstr>
  </property>
</Properties>
</file>