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6497290269271905"/>
          <c:y val="3.0831228624714841E-2"/>
          <c:w val="0.81033573928258973"/>
          <c:h val="0.58933734102554469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Участники 2017</c:v>
                </c:pt>
                <c:pt idx="1">
                  <c:v>Успешно справились 2017</c:v>
                </c:pt>
                <c:pt idx="2">
                  <c:v>Не справились 2017</c:v>
                </c:pt>
                <c:pt idx="3">
                  <c:v>Средний балл 2017</c:v>
                </c:pt>
                <c:pt idx="4">
                  <c:v>Средний балл 2016</c:v>
                </c:pt>
                <c:pt idx="5">
                  <c:v>Минимальный балл по предмету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713</c:v>
                </c:pt>
                <c:pt idx="1">
                  <c:v>652</c:v>
                </c:pt>
                <c:pt idx="2">
                  <c:v>61</c:v>
                </c:pt>
                <c:pt idx="3">
                  <c:v>52.3</c:v>
                </c:pt>
                <c:pt idx="4">
                  <c:v>49.7</c:v>
                </c:pt>
                <c:pt idx="5">
                  <c:v>32</c:v>
                </c:pt>
              </c:numCache>
            </c:numRef>
          </c:val>
        </c:ser>
        <c:gapWidth val="95"/>
        <c:gapDepth val="95"/>
        <c:shape val="box"/>
        <c:axId val="91049344"/>
        <c:axId val="91445120"/>
        <c:axId val="0"/>
      </c:bar3DChart>
      <c:catAx>
        <c:axId val="91049344"/>
        <c:scaling>
          <c:orientation val="minMax"/>
        </c:scaling>
        <c:axPos val="b"/>
        <c:majorTickMark val="none"/>
        <c:tickLblPos val="nextTo"/>
        <c:crossAx val="91445120"/>
        <c:crosses val="autoZero"/>
        <c:auto val="1"/>
        <c:lblAlgn val="ctr"/>
        <c:lblOffset val="100"/>
      </c:catAx>
      <c:valAx>
        <c:axId val="914451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910493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6497290269271905"/>
          <c:y val="3.0831228624714851E-2"/>
          <c:w val="0.81033573928258973"/>
          <c:h val="0.58933734102554447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Участники 2017</c:v>
                </c:pt>
                <c:pt idx="1">
                  <c:v>Успешно справились 2017</c:v>
                </c:pt>
                <c:pt idx="2">
                  <c:v>Не справились 2017</c:v>
                </c:pt>
                <c:pt idx="3">
                  <c:v>Средний балл 2017</c:v>
                </c:pt>
                <c:pt idx="4">
                  <c:v>Минимальный балл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640</c:v>
                </c:pt>
                <c:pt idx="1">
                  <c:v>596</c:v>
                </c:pt>
                <c:pt idx="2">
                  <c:v>44</c:v>
                </c:pt>
                <c:pt idx="3">
                  <c:v>53.3</c:v>
                </c:pt>
                <c:pt idx="4">
                  <c:v>32</c:v>
                </c:pt>
              </c:numCache>
            </c:numRef>
          </c:val>
        </c:ser>
        <c:gapWidth val="95"/>
        <c:gapDepth val="95"/>
        <c:shape val="box"/>
        <c:axId val="103924480"/>
        <c:axId val="105046016"/>
        <c:axId val="0"/>
      </c:bar3DChart>
      <c:catAx>
        <c:axId val="103924480"/>
        <c:scaling>
          <c:orientation val="minMax"/>
        </c:scaling>
        <c:axPos val="b"/>
        <c:majorTickMark val="none"/>
        <c:tickLblPos val="nextTo"/>
        <c:crossAx val="105046016"/>
        <c:crosses val="autoZero"/>
        <c:auto val="1"/>
        <c:lblAlgn val="ctr"/>
        <c:lblOffset val="100"/>
      </c:catAx>
      <c:valAx>
        <c:axId val="1050460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39244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2FBAC-3E26-4526-BC19-57BA2F05FC44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B0541-2A31-4C65-BAF9-5A7EB221F3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B0541-2A31-4C65-BAF9-5A7EB221F37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Хуже</a:t>
            </a:r>
            <a:r>
              <a:rPr lang="ru-RU" baseline="0" dirty="0" smtClean="0"/>
              <a:t> всего </a:t>
            </a:r>
            <a:r>
              <a:rPr lang="ru-RU" dirty="0" smtClean="0"/>
              <a:t>выполнено задание №18 (анализ иллюстративного материала) – 25,78% (31,41% - в  2016 году). В группе учащихся,</a:t>
            </a:r>
            <a:r>
              <a:rPr lang="ru-RU" baseline="0" dirty="0" smtClean="0"/>
              <a:t> получивших более 80 баллов, с данным заданием справилось 30% участников.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Интересно, что ряд заданий повышенного уровня сложности был успешно выполнен участниками, не преодолевшими минимальный балл: задание 7 – систематизация исторической информации (59,09%), задание 12 – работа с текстовым источником (65,91%), задание 16 – работа с исторической картой (схемой) (45,45%).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B0541-2A31-4C65-BAF9-5A7EB221F37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Показательно, что в группе выпускников выполнивших работу в интервале 81-100 т.б. выполнение заданий высокого уровня находится в интервале 90-100%.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B0541-2A31-4C65-BAF9-5A7EB221F37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критерию К4 выпускник может получить один балл за правильное указание оценки значения данного периода для истории России. Чуть более трети участников ЕГЭ (36,09%) справились с данным заданием. В работах большинства участников содержались лишь общие формулировки, лишённые конкретного содержания.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B0541-2A31-4C65-BAF9-5A7EB221F37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Самый проблемный период – современность; современные историки школьникам практически не известны.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B0541-2A31-4C65-BAF9-5A7EB221F37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82901-381C-48C1-A694-CEE6FFCFA598}" type="datetimeFigureOut">
              <a:rPr lang="ru-RU" smtClean="0"/>
              <a:pPr/>
              <a:t>13.08.2017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B744E-D5B7-4096-9576-6AB9BD9172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29604" cy="179864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Анализ результатов ЕГЭ по истории в Смоленской области в 2017 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Петухова Ольга Анатольевна</a:t>
            </a:r>
            <a:r>
              <a:rPr lang="ru-RU" b="1" dirty="0" smtClean="0"/>
              <a:t>,</a:t>
            </a:r>
            <a:r>
              <a:rPr lang="ru-RU" dirty="0" smtClean="0"/>
              <a:t> кандидат исторических наук, доцент кафедры истории России, заместитель декана факультета истории и права Смоленского государственного университета, председатель региональной предметной комиссии ЕГЭ по истории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Проблемы, выявляемые при проверке заданий с развёрнутым ответом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Задание 25 – историческое сочинение</a:t>
            </a:r>
          </a:p>
          <a:p>
            <a:pPr algn="just"/>
            <a:r>
              <a:rPr lang="ru-RU" sz="1800" dirty="0" smtClean="0"/>
              <a:t>К2 Часть участников ЕГЭ в сочинении обозначили личности без указания их конкретной роли (активного действия или бездействия), были приведены лишь общие формулировки, лишенные конкретного содержания – «возглавил», «руководил», «был главой государства», «прославился» и т.п. Часть участников указывали исторических персонажей, чья жизнь и активная деятельность не укладывались в хронологические рамки выбранного периода. Некоторые ошибочно приписывали выбранной личности чужие или вымышленные заслуги. </a:t>
            </a:r>
          </a:p>
          <a:p>
            <a:pPr algn="just">
              <a:buNone/>
            </a:pPr>
            <a:endParaRPr lang="ru-RU" sz="1800" dirty="0" smtClean="0"/>
          </a:p>
          <a:p>
            <a:pPr algn="just"/>
            <a:r>
              <a:rPr lang="ru-RU" sz="1800" dirty="0" smtClean="0"/>
              <a:t>К4 В работах большинства участников содержались лишь общие формулировки, лишённые конкретного содержания. Известным историкам приписывались отвлечённые оценки исторических событий; оценки событий, произошедших уже после смерти указанных историков. Часть выпускников в качестве известных историков указывала авторов популярных пособий и массовых школьных учебников. </a:t>
            </a:r>
          </a:p>
          <a:p>
            <a:pPr algn="just"/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 по подготовке к ЕГЭ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При подготовке к ЕГЭ следует обратить внимание на работу с различными источниками исторических знаний: учебный текст, исторический документ, статистические сведения, историческая карта, иллюстративный материал.</a:t>
            </a:r>
          </a:p>
          <a:p>
            <a:pPr algn="just"/>
            <a:r>
              <a:rPr lang="ru-RU" dirty="0" smtClean="0"/>
              <a:t>Будет полезным развитие умений использовать исторические сведения для аргументации в ходе дискуссии, устанавливать и объяснять причинно-следственные связи.</a:t>
            </a:r>
          </a:p>
          <a:p>
            <a:pPr algn="just"/>
            <a:r>
              <a:rPr lang="ru-RU" dirty="0" smtClean="0"/>
              <a:t>Также необходимо вводить в учебный курс элементы историографии (для подготовки к выполнению задания 25 – историческое сочинение).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 по подготовке к ЕГЭ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Методическую помощь учителям и обучающимся при подготовке к ЕГЭ могут оказать материалы с сайта ФИПИ (</a:t>
            </a:r>
            <a:r>
              <a:rPr lang="ru-RU" sz="2400" dirty="0" err="1" smtClean="0"/>
              <a:t>www.fipi.ru</a:t>
            </a:r>
            <a:r>
              <a:rPr lang="ru-RU" sz="2400" dirty="0" smtClean="0"/>
              <a:t>): </a:t>
            </a:r>
          </a:p>
          <a:p>
            <a:pPr lvl="0" algn="just"/>
            <a:r>
              <a:rPr lang="ru-RU" sz="2400" dirty="0" smtClean="0"/>
              <a:t>документы, определяющие структуру и содержание КИМ ЕГЭ 2018 г.; </a:t>
            </a:r>
          </a:p>
          <a:p>
            <a:pPr lvl="0" algn="just"/>
            <a:r>
              <a:rPr lang="ru-RU" sz="2400" dirty="0" smtClean="0"/>
              <a:t>открытый банк заданий ЕГЭ; </a:t>
            </a:r>
          </a:p>
          <a:p>
            <a:pPr lvl="0" algn="just"/>
            <a:r>
              <a:rPr lang="ru-RU" sz="2400" dirty="0" smtClean="0"/>
              <a:t>учебно-методические материалы для председателей и членов региональных предметных комиссий по проверке выполнения заданий с развернутым ответом экзаменационных работ ЕГЭ;</a:t>
            </a:r>
          </a:p>
          <a:p>
            <a:pPr lvl="0" algn="just"/>
            <a:r>
              <a:rPr lang="ru-RU" sz="2400" dirty="0" smtClean="0"/>
              <a:t>методические рекомендации прошлых лет.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в </a:t>
            </a:r>
            <a:r>
              <a:rPr lang="ru-RU" dirty="0" smtClean="0"/>
              <a:t>цифрах: общие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в </a:t>
            </a:r>
            <a:r>
              <a:rPr lang="ru-RU" dirty="0" smtClean="0"/>
              <a:t>цифрах: выпускники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Задания базового уровня сложности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84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48035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Выполнили менее 50%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Выполнили более 75% участников</a:t>
                      </a:r>
                      <a:endParaRPr lang="ru-RU" dirty="0"/>
                    </a:p>
                  </a:txBody>
                  <a:tcPr/>
                </a:tc>
              </a:tr>
              <a:tr h="600717">
                <a:tc>
                  <a:txBody>
                    <a:bodyPr/>
                    <a:lstStyle/>
                    <a:p>
                      <a:r>
                        <a:rPr lang="ru-RU" dirty="0" smtClean="0"/>
                        <a:t>4Б Определение термина</a:t>
                      </a:r>
                      <a:r>
                        <a:rPr lang="ru-RU" baseline="0" dirty="0" smtClean="0"/>
                        <a:t> по нескольким признакам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3Б Определение терминов (множественный выбор)</a:t>
                      </a:r>
                      <a:endParaRPr lang="ru-RU" dirty="0"/>
                    </a:p>
                  </a:txBody>
                  <a:tcPr/>
                </a:tc>
              </a:tr>
              <a:tr h="1115618">
                <a:tc>
                  <a:txBody>
                    <a:bodyPr/>
                    <a:lstStyle/>
                    <a:p>
                      <a:r>
                        <a:rPr lang="ru-RU" dirty="0" smtClean="0"/>
                        <a:t>15Б Работа с исторической картой (схемой)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8Б Знание основных фактов, процессов, явлений (задание на заполнение</a:t>
                      </a:r>
                      <a:r>
                        <a:rPr lang="ru-RU" baseline="0" dirty="0" smtClean="0"/>
                        <a:t> пропусков в предложениях)</a:t>
                      </a:r>
                      <a:endParaRPr lang="ru-RU" dirty="0"/>
                    </a:p>
                  </a:txBody>
                  <a:tcPr/>
                </a:tc>
              </a:tr>
              <a:tr h="858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21Б Умение проводить поиск исторической информации в источниках разного типа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007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07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Задания повышенного уровня сложности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Выполнили менее 50%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участников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Выполнили более 75% участников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18П Анализ иллюстративного материала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1П Систематизация исторической информации (умение определять последовательность событий)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20П Характеристика авторства, времени, обстоятельств и целей создания источника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7П Систематизация исторической информации (множественный выбор)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11П Систематизация исторической информации, представленной в различных знаковых системах (таблица)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12П Работа с текстовым историческим источником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Задания высокого уровня сложности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Выполнили менее 50% участников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Выполнили более 50% участников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22В Умение использовать принципы структурно-функционального, временного и пространственного анализа при работе с источником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23В Умение использовать принципы структурно-функционального, временного и пространственного анализа при рассмотрении фактов, явлений, процессов (задание-задача)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24В Умение использовать исторические сведения для аргументации в ходе дискуссии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Историческое сочинение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599" cy="5295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85"/>
                <a:gridCol w="1399257"/>
                <a:gridCol w="1399257"/>
              </a:tblGrid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Оцениваемый</a:t>
                      </a:r>
                      <a:r>
                        <a:rPr lang="ru-RU" baseline="0" dirty="0" smtClean="0"/>
                        <a:t> критерий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Выполнили</a:t>
                      </a:r>
                      <a:r>
                        <a:rPr lang="ru-RU" baseline="0" dirty="0" smtClean="0"/>
                        <a:t> в 2016,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Выполнили</a:t>
                      </a:r>
                      <a:r>
                        <a:rPr lang="ru-RU" baseline="0" dirty="0" smtClean="0"/>
                        <a:t> в</a:t>
                      </a:r>
                      <a:r>
                        <a:rPr lang="ru-RU" dirty="0" smtClean="0"/>
                        <a:t> 2017, % </a:t>
                      </a:r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ru-RU" dirty="0" smtClean="0"/>
                        <a:t>К1Б Указание событий (явлений, процессов)*</a:t>
                      </a:r>
                    </a:p>
                    <a:p>
                      <a:r>
                        <a:rPr lang="ru-RU" dirty="0" smtClean="0"/>
                        <a:t>*при возможности выбора периода из 3-х предложенных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81,79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78,44</a:t>
                      </a:r>
                      <a:endParaRPr lang="ru-RU" dirty="0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ru-RU" dirty="0" smtClean="0"/>
                        <a:t>К2П Исторические личности и их роль в указанных событиях (явлениях, процессах) данного периода истории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63,13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56,56</a:t>
                      </a:r>
                      <a:endParaRPr lang="ru-RU" dirty="0"/>
                    </a:p>
                  </a:txBody>
                  <a:tcPr/>
                </a:tc>
              </a:tr>
              <a:tr h="405297">
                <a:tc>
                  <a:txBody>
                    <a:bodyPr/>
                    <a:lstStyle/>
                    <a:p>
                      <a:r>
                        <a:rPr lang="ru-RU" dirty="0" smtClean="0"/>
                        <a:t>К3В Причинно-следственные связи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53,11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49,06</a:t>
                      </a:r>
                      <a:endParaRPr lang="ru-RU" dirty="0"/>
                    </a:p>
                  </a:txBody>
                  <a:tcPr/>
                </a:tc>
              </a:tr>
              <a:tr h="1180633">
                <a:tc>
                  <a:txBody>
                    <a:bodyPr/>
                    <a:lstStyle/>
                    <a:p>
                      <a:r>
                        <a:rPr lang="ru-RU" dirty="0" smtClean="0"/>
                        <a:t>К4В Оценка значения периода для истории России*</a:t>
                      </a:r>
                    </a:p>
                    <a:p>
                      <a:r>
                        <a:rPr lang="ru-RU" dirty="0" smtClean="0"/>
                        <a:t>*с</a:t>
                      </a:r>
                      <a:r>
                        <a:rPr lang="ru-RU" baseline="0" dirty="0" smtClean="0"/>
                        <a:t> привлечением мнений известных историков, контекстных знаний по другим периодам отечественной и всеобщей истории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38,69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36,09</a:t>
                      </a:r>
                      <a:endParaRPr lang="ru-RU" dirty="0"/>
                    </a:p>
                  </a:txBody>
                  <a:tcPr/>
                </a:tc>
              </a:tr>
              <a:tr h="405297">
                <a:tc>
                  <a:txBody>
                    <a:bodyPr/>
                    <a:lstStyle/>
                    <a:p>
                      <a:r>
                        <a:rPr lang="ru-RU" dirty="0" smtClean="0"/>
                        <a:t>К5Б Использование исторической терминологии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76,48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75,63</a:t>
                      </a:r>
                      <a:endParaRPr lang="ru-RU" dirty="0"/>
                    </a:p>
                  </a:txBody>
                  <a:tcPr/>
                </a:tc>
              </a:tr>
              <a:tr h="405297">
                <a:tc>
                  <a:txBody>
                    <a:bodyPr/>
                    <a:lstStyle/>
                    <a:p>
                      <a:r>
                        <a:rPr lang="ru-RU" dirty="0" smtClean="0"/>
                        <a:t>К6В Наличие фактических ошибок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47,19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38,13</a:t>
                      </a:r>
                      <a:endParaRPr lang="ru-RU" dirty="0"/>
                    </a:p>
                  </a:txBody>
                  <a:tcPr/>
                </a:tc>
              </a:tr>
              <a:tr h="405297">
                <a:tc>
                  <a:txBody>
                    <a:bodyPr/>
                    <a:lstStyle/>
                    <a:p>
                      <a:r>
                        <a:rPr lang="ru-RU" dirty="0" smtClean="0"/>
                        <a:t>К7В Форма изложения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49,92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46,25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Характер изменения результатов ЕГЭ по предмету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От общего количества участников ЕГЭ по истории в 2017 году больше минимального балла набрали 652 человека (91,4 %). Меньше минимального балла набрал 61 человек  (8,6 %). Процент участников, набравших баллов ниже минимального значения, снизился по сравнению с 2015 годом (14,3%) и 2016 годом (10,6%). Доля участников, набравших баллы ниже минимального значения, наиболее высока в Смоленске, </a:t>
            </a:r>
            <a:r>
              <a:rPr lang="ru-RU" sz="1600" dirty="0" err="1" smtClean="0"/>
              <a:t>Сычевском</a:t>
            </a:r>
            <a:r>
              <a:rPr lang="ru-RU" sz="1600" dirty="0" smtClean="0"/>
              <a:t> и Вяземском районах.</a:t>
            </a:r>
          </a:p>
          <a:p>
            <a:pPr algn="just"/>
            <a:r>
              <a:rPr lang="ru-RU" sz="1600" dirty="0" smtClean="0"/>
              <a:t>Средний тестовый балл участников ЕГЭ по истории в области - 52,3 (53,3 для выпускников СОО 2017 года). Этот показатель выше, чем в предшествующие годы: 2014 г. - 45,9; 2015 г. - 46,0; 2016 г. – 49,7. Никто из участников в регионе не получил 100 баллов (в 2014-2015 гг. </a:t>
            </a:r>
            <a:r>
              <a:rPr lang="ru-RU" sz="1600" dirty="0" err="1" smtClean="0"/>
              <a:t>стобальников</a:t>
            </a:r>
            <a:r>
              <a:rPr lang="ru-RU" sz="1600" dirty="0" smtClean="0"/>
              <a:t> также не было, в 2016 г. 4 выпускника показали высочайший результат). </a:t>
            </a:r>
          </a:p>
          <a:p>
            <a:pPr algn="just"/>
            <a:r>
              <a:rPr lang="ru-RU" sz="1600" dirty="0" smtClean="0"/>
              <a:t>Участники, получившие 81-100 баллов, есть в Смоленске, </a:t>
            </a:r>
            <a:r>
              <a:rPr lang="ru-RU" sz="1600" dirty="0" err="1" smtClean="0"/>
              <a:t>Ярцевском</a:t>
            </a:r>
            <a:r>
              <a:rPr lang="ru-RU" sz="1600" dirty="0" smtClean="0"/>
              <a:t>, Холм-Жирковском, </a:t>
            </a:r>
            <a:r>
              <a:rPr lang="ru-RU" sz="1600" dirty="0" err="1" smtClean="0"/>
              <a:t>Темкинском</a:t>
            </a:r>
            <a:r>
              <a:rPr lang="ru-RU" sz="1600" dirty="0" smtClean="0"/>
              <a:t>, </a:t>
            </a:r>
            <a:r>
              <a:rPr lang="ru-RU" sz="1600" dirty="0" err="1" smtClean="0"/>
              <a:t>Рославльском</a:t>
            </a:r>
            <a:r>
              <a:rPr lang="ru-RU" sz="1600" dirty="0" smtClean="0"/>
              <a:t>, </a:t>
            </a:r>
            <a:r>
              <a:rPr lang="ru-RU" sz="1600" dirty="0" err="1" smtClean="0"/>
              <a:t>Ершичском</a:t>
            </a:r>
            <a:r>
              <a:rPr lang="ru-RU" sz="1600" dirty="0" smtClean="0"/>
              <a:t>, Дорогобужском, </a:t>
            </a:r>
            <a:r>
              <a:rPr lang="ru-RU" sz="1600" dirty="0" err="1" smtClean="0"/>
              <a:t>Гагаринском</a:t>
            </a:r>
            <a:r>
              <a:rPr lang="ru-RU" sz="1600" dirty="0" smtClean="0"/>
              <a:t>, </a:t>
            </a:r>
            <a:r>
              <a:rPr lang="ru-RU" sz="1600" dirty="0" err="1" smtClean="0"/>
              <a:t>Сафоновском</a:t>
            </a:r>
            <a:r>
              <a:rPr lang="ru-RU" sz="1600" dirty="0" smtClean="0"/>
              <a:t> районах. </a:t>
            </a:r>
          </a:p>
          <a:p>
            <a:pPr algn="just"/>
            <a:r>
              <a:rPr lang="ru-RU" sz="1600" dirty="0" smtClean="0"/>
              <a:t>В ряде районов (</a:t>
            </a:r>
            <a:r>
              <a:rPr lang="ru-RU" sz="1600" dirty="0" err="1" smtClean="0"/>
              <a:t>Велижский</a:t>
            </a:r>
            <a:r>
              <a:rPr lang="ru-RU" sz="1600" dirty="0" smtClean="0"/>
              <a:t>, </a:t>
            </a:r>
            <a:r>
              <a:rPr lang="ru-RU" sz="1600" dirty="0" err="1" smtClean="0"/>
              <a:t>Кардымовский</a:t>
            </a:r>
            <a:r>
              <a:rPr lang="ru-RU" sz="1600" dirty="0" smtClean="0"/>
              <a:t>, </a:t>
            </a:r>
            <a:r>
              <a:rPr lang="ru-RU" sz="1600" dirty="0" err="1" smtClean="0"/>
              <a:t>Угранский</a:t>
            </a:r>
            <a:r>
              <a:rPr lang="ru-RU" sz="1600" dirty="0" smtClean="0"/>
              <a:t>, </a:t>
            </a:r>
            <a:r>
              <a:rPr lang="ru-RU" sz="1600" dirty="0" err="1" smtClean="0"/>
              <a:t>Шумячский</a:t>
            </a:r>
            <a:r>
              <a:rPr lang="ru-RU" sz="1600" dirty="0" smtClean="0"/>
              <a:t>) ни один из участников не получил более 60 баллов. </a:t>
            </a:r>
          </a:p>
          <a:p>
            <a:pPr algn="just"/>
            <a:r>
              <a:rPr lang="ru-RU" sz="1600" dirty="0" smtClean="0"/>
              <a:t>Основная масса участников ЕГЭ по истории набрала 32-70 баллов. Предположительно, данная статистика объясняется тем, что среди участников ЕГЭ преобладают учащиеся средних общеобразовательных школ с базовым уровнем преподавания предмета.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Проблемы, выявляемые при проверке заданий с развёрнутым ответом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smtClean="0"/>
              <a:t>20П Часть учащихся не демонстрирует умение выделять в тексте исторические термины, имена, географические названия и т.д., указывающие на определенный период истории.</a:t>
            </a:r>
          </a:p>
          <a:p>
            <a:pPr algn="just"/>
            <a:r>
              <a:rPr lang="ru-RU" sz="2000" dirty="0" smtClean="0"/>
              <a:t>24В Само понятие «аргумент» многие участники ЕГЭ не понимают. Вместо аргумента присутствуют либо теоретические суждения, либо факт, причем, в самом сжатом «сухом» виде, без объяснения его отношения к указанной точке зрения. Нередко в качестве аргумента используются суждения, не имеющие никакой привязки к пространству и времени: «наблюдался рост экономики», «были одержаны военные победы», «развивались культура и образование», «наступил кризис» и т.п. Выпускники дублируют аргументы, повторяя одно и то же суждение разными словами. В группе не преодолевших минимальный балл не оказалось справившихся с этим заданием.</a:t>
            </a:r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1150</Words>
  <Application>Microsoft Office PowerPoint</Application>
  <PresentationFormat>Экран (4:3)</PresentationFormat>
  <Paragraphs>88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Анализ результатов ЕГЭ по истории в Смоленской области в 2017 году</vt:lpstr>
      <vt:lpstr>Итоги в цифрах: общие</vt:lpstr>
      <vt:lpstr>Итоги в цифрах: выпускники</vt:lpstr>
      <vt:lpstr>Задания базового уровня сложности</vt:lpstr>
      <vt:lpstr>Задания повышенного уровня сложности</vt:lpstr>
      <vt:lpstr>Задания высокого уровня сложности</vt:lpstr>
      <vt:lpstr>Историческое сочинение</vt:lpstr>
      <vt:lpstr> Характер изменения результатов ЕГЭ по предмету </vt:lpstr>
      <vt:lpstr>Проблемы, выявляемые при проверке заданий с развёрнутым ответом</vt:lpstr>
      <vt:lpstr>Проблемы, выявляемые при проверке заданий с развёрнутым ответом</vt:lpstr>
      <vt:lpstr>Рекомендации по подготовке к ЕГЭ</vt:lpstr>
      <vt:lpstr>Рекомендации по подготовке к ЕГЭ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ЕГЭ по истории в Смоленской области в 2016 году</dc:title>
  <dc:creator>Olga</dc:creator>
  <cp:lastModifiedBy>Olga</cp:lastModifiedBy>
  <cp:revision>61</cp:revision>
  <dcterms:created xsi:type="dcterms:W3CDTF">2016-08-12T09:15:31Z</dcterms:created>
  <dcterms:modified xsi:type="dcterms:W3CDTF">2017-08-13T14:25:12Z</dcterms:modified>
</cp:coreProperties>
</file>