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9" r:id="rId7"/>
    <p:sldId id="268" r:id="rId8"/>
    <p:sldId id="263" r:id="rId9"/>
    <p:sldId id="262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FAFA"/>
    <a:srgbClr val="FF00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90" y="2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Все участники</c:v>
                </c:pt>
                <c:pt idx="1">
                  <c:v>Смоленская область</c:v>
                </c:pt>
                <c:pt idx="2">
                  <c:v>Смоленск</c:v>
                </c:pt>
                <c:pt idx="3">
                  <c:v>Гимназия им. Н.М.Пржевальского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0.44000000000000011</c:v>
                </c:pt>
                <c:pt idx="1">
                  <c:v>0.51</c:v>
                </c:pt>
                <c:pt idx="2">
                  <c:v>0.54</c:v>
                </c:pt>
                <c:pt idx="3">
                  <c:v>0.69000000000000061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CD0-4E65-B021-3B061E2076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2153856"/>
        <c:axId val="62155392"/>
        <c:axId val="0"/>
      </c:bar3DChart>
      <c:catAx>
        <c:axId val="621538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62155392"/>
        <c:crosses val="autoZero"/>
        <c:auto val="1"/>
        <c:lblAlgn val="ctr"/>
        <c:lblOffset val="100"/>
        <c:noMultiLvlLbl val="0"/>
      </c:catAx>
      <c:valAx>
        <c:axId val="6215539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62153856"/>
        <c:crosses val="autoZero"/>
        <c:crossBetween val="between"/>
      </c:valAx>
    </c:plotArea>
    <c:plotVisOnly val="1"/>
    <c:dispBlanksAs val="gap"/>
    <c:showDLblsOverMax val="0"/>
  </c:chart>
  <c:spPr>
    <a:solidFill>
      <a:srgbClr val="FAFAFA"/>
    </a:solidFill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Все участники</c:v>
                </c:pt>
                <c:pt idx="1">
                  <c:v>Смоленская область</c:v>
                </c:pt>
                <c:pt idx="2">
                  <c:v>Смоленск</c:v>
                </c:pt>
                <c:pt idx="3">
                  <c:v>Гимназия им. Н.М.Пржевальского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0.55000000000000004</c:v>
                </c:pt>
                <c:pt idx="1">
                  <c:v>0.61000000000000032</c:v>
                </c:pt>
                <c:pt idx="2">
                  <c:v>0.66000000000000036</c:v>
                </c:pt>
                <c:pt idx="3">
                  <c:v>0.83000000000000029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5E1-4D95-BD4F-C6A425098B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5347584"/>
        <c:axId val="65349120"/>
        <c:axId val="0"/>
      </c:bar3DChart>
      <c:catAx>
        <c:axId val="653475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65349120"/>
        <c:crosses val="autoZero"/>
        <c:auto val="1"/>
        <c:lblAlgn val="ctr"/>
        <c:lblOffset val="100"/>
        <c:noMultiLvlLbl val="0"/>
      </c:catAx>
      <c:valAx>
        <c:axId val="6534912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65347584"/>
        <c:crosses val="autoZero"/>
        <c:crossBetween val="between"/>
      </c:valAx>
    </c:plotArea>
    <c:plotVisOnly val="1"/>
    <c:dispBlanksAs val="gap"/>
    <c:showDLblsOverMax val="0"/>
  </c:chart>
  <c:spPr>
    <a:solidFill>
      <a:srgbClr val="FAFAFA"/>
    </a:solidFill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Все участники</c:v>
                </c:pt>
                <c:pt idx="1">
                  <c:v>Смоленская область</c:v>
                </c:pt>
                <c:pt idx="2">
                  <c:v>Смоленск</c:v>
                </c:pt>
                <c:pt idx="3">
                  <c:v>Гимназия им. Н.М.Пржевальского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0.21000000000000005</c:v>
                </c:pt>
                <c:pt idx="1">
                  <c:v>0.22</c:v>
                </c:pt>
                <c:pt idx="2">
                  <c:v>0.28000000000000008</c:v>
                </c:pt>
                <c:pt idx="3">
                  <c:v>0.4900000000000001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CB1-43BE-81D4-567B084224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5381888"/>
        <c:axId val="65383424"/>
        <c:axId val="0"/>
      </c:bar3DChart>
      <c:catAx>
        <c:axId val="653818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65383424"/>
        <c:crosses val="autoZero"/>
        <c:auto val="1"/>
        <c:lblAlgn val="ctr"/>
        <c:lblOffset val="100"/>
        <c:noMultiLvlLbl val="0"/>
      </c:catAx>
      <c:valAx>
        <c:axId val="6538342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65381888"/>
        <c:crosses val="autoZero"/>
        <c:crossBetween val="between"/>
      </c:valAx>
    </c:plotArea>
    <c:plotVisOnly val="1"/>
    <c:dispBlanksAs val="gap"/>
    <c:showDLblsOverMax val="0"/>
  </c:chart>
  <c:spPr>
    <a:solidFill>
      <a:srgbClr val="FAFAFA"/>
    </a:solidFill>
  </c:sp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27.08.2017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874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27.08.2017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004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21969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27.08.2017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7074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27.08.2017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265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27.08.2017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9550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71487" y="1825625"/>
            <a:ext cx="2900363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1825625"/>
            <a:ext cx="2900363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27.08.2017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9083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27.08.2017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6000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27.08.2017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4350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27.08.2017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4920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27.08.2017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1012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27.08.2017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4140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BB889-9D34-4BBB-8EBF-7B432ADE08F0}" type="datetimeFigureOut">
              <a:rPr lang="ru-RU" smtClean="0"/>
              <a:pPr/>
              <a:t>27.08.2017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7180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4024" y="123987"/>
            <a:ext cx="8188656" cy="2589352"/>
          </a:xfrm>
        </p:spPr>
        <p:txBody>
          <a:bodyPr>
            <a:noAutofit/>
          </a:bodyPr>
          <a:lstStyle/>
          <a:p>
            <a:r>
              <a:rPr lang="ru-RU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Система Л.В. </a:t>
            </a:r>
            <a:r>
              <a:rPr lang="ru-RU" sz="40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Занкова</a:t>
            </a:r>
            <a:r>
              <a:rPr lang="ru-RU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 как средство достижения высоких результатов обучения в начальной школе</a:t>
            </a:r>
            <a:br>
              <a:rPr lang="ru-RU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</a:br>
            <a:endParaRPr lang="ru-RU" sz="4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4519" y="3913091"/>
            <a:ext cx="5609231" cy="1368592"/>
          </a:xfrm>
        </p:spPr>
        <p:txBody>
          <a:bodyPr>
            <a:no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ru-RU" sz="20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Морозова Светлана Эдуардовна,</a:t>
            </a:r>
          </a:p>
          <a:p>
            <a:r>
              <a:rPr lang="ru-RU" sz="20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учитель начальных классов</a:t>
            </a:r>
          </a:p>
          <a:p>
            <a:r>
              <a:rPr lang="ru-RU" sz="20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МБОУ «Гимназия №1 </a:t>
            </a:r>
          </a:p>
          <a:p>
            <a:r>
              <a:rPr lang="ru-RU" sz="20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им. Н.М. Пржевальского» г. Смоленск</a:t>
            </a:r>
          </a:p>
        </p:txBody>
      </p:sp>
    </p:spTree>
    <p:extLst>
      <p:ext uri="{BB962C8B-B14F-4D97-AF65-F5344CB8AC3E}">
        <p14:creationId xmlns:p14="http://schemas.microsoft.com/office/powerpoint/2010/main" val="16938328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Диаграмма 7"/>
          <p:cNvGraphicFramePr/>
          <p:nvPr/>
        </p:nvGraphicFramePr>
        <p:xfrm>
          <a:off x="382137" y="1033818"/>
          <a:ext cx="8434317" cy="47801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1310185" y="313899"/>
            <a:ext cx="6974006" cy="532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atin typeface="Arial" pitchFamily="34" charset="0"/>
                <a:cs typeface="Arial" pitchFamily="34" charset="0"/>
              </a:rPr>
              <a:t>Русский язык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10185" y="313899"/>
            <a:ext cx="6974006" cy="532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atin typeface="Arial" pitchFamily="34" charset="0"/>
                <a:cs typeface="Arial" pitchFamily="34" charset="0"/>
              </a:rPr>
              <a:t>Математика</a:t>
            </a:r>
          </a:p>
        </p:txBody>
      </p:sp>
      <p:graphicFrame>
        <p:nvGraphicFramePr>
          <p:cNvPr id="7" name="Диаграмма 6"/>
          <p:cNvGraphicFramePr/>
          <p:nvPr/>
        </p:nvGraphicFramePr>
        <p:xfrm>
          <a:off x="464023" y="1078173"/>
          <a:ext cx="8366077" cy="455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10185" y="313899"/>
            <a:ext cx="6974006" cy="532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latin typeface="Arial" pitchFamily="34" charset="0"/>
                <a:cs typeface="Arial" pitchFamily="34" charset="0"/>
              </a:rPr>
              <a:t>Окружающий мир</a:t>
            </a:r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395785" y="1009933"/>
          <a:ext cx="8516203" cy="49677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7707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Система Л.В. </a:t>
            </a:r>
            <a:r>
              <a:rPr lang="ru-RU" sz="4400" b="1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Занкова</a:t>
            </a:r>
            <a:r>
              <a:rPr lang="ru-RU" sz="44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сегодня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1355" y="1143236"/>
            <a:ext cx="7886700" cy="4670709"/>
          </a:xfrm>
        </p:spPr>
        <p:txBody>
          <a:bodyPr>
            <a:normAutofit/>
          </a:bodyPr>
          <a:lstStyle/>
          <a:p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Научно обоснованная и разработанная развивающая образовательная система</a:t>
            </a:r>
          </a:p>
          <a:p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7 поколений учебников</a:t>
            </a:r>
          </a:p>
          <a:p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Предметные методики по всем предметным областям</a:t>
            </a:r>
          </a:p>
          <a:p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Широкий спектр форм организации обучения</a:t>
            </a:r>
          </a:p>
          <a:p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Особый гуманный характер взаимоотношений между участниками педагогического процесса</a:t>
            </a:r>
          </a:p>
          <a:p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Дифференцированная система изучения успешности обучения и развития обучающихся</a:t>
            </a:r>
          </a:p>
          <a:p>
            <a:endParaRPr lang="ru-RU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ФГОС НОО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Развитие личности обучающегося на основе усвоения УУД, познания и освоения мира составляет цель и основной результат образования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Леонид Владимирович </a:t>
            </a:r>
            <a:r>
              <a:rPr lang="ru-RU" sz="4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Занков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Светлана\Desktop\Занков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80179" y="2303557"/>
            <a:ext cx="2415654" cy="326472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5002" y="2248518"/>
            <a:ext cx="7886700" cy="1325563"/>
          </a:xfrm>
        </p:spPr>
        <p:txBody>
          <a:bodyPr>
            <a:normAutofit fontScale="90000"/>
          </a:bodyPr>
          <a:lstStyle/>
          <a:p>
            <a:r>
              <a:rPr lang="ru-RU" sz="3100" i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Цель обучения </a:t>
            </a:r>
            <a:r>
              <a:rPr lang="ru-RU" sz="31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оптимальное общее развитие каждого ребенка</a:t>
            </a:r>
            <a:b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b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3100" i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Задача обучения</a:t>
            </a:r>
            <a:r>
              <a:rPr lang="ru-RU" sz="31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- представить учащимся целостную широкую картину мира средствами науки, литературы, искусства и познания. </a:t>
            </a:r>
            <a:br>
              <a:rPr lang="ru-RU" sz="31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b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b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ru-RU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Дидактические принципы системы: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Обучение на высоком уровне трудности</a:t>
            </a:r>
          </a:p>
          <a:p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Ведущая роль теоретических знаний</a:t>
            </a:r>
          </a:p>
          <a:p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Осознание процесса учения</a:t>
            </a:r>
          </a:p>
          <a:p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Быстрый темп прохождения учебного материала</a:t>
            </a:r>
          </a:p>
          <a:p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Работа над развитием каждого ребенка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Заповеди </a:t>
            </a:r>
            <a:r>
              <a:rPr lang="ru-RU" sz="44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занковского</a:t>
            </a:r>
            <a:r>
              <a:rPr lang="ru-RU" sz="4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урока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Идти от детей</a:t>
            </a:r>
          </a:p>
          <a:p>
            <a:r>
              <a:rPr lang="ru-RU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Урок начинается с урока</a:t>
            </a:r>
          </a:p>
          <a:p>
            <a:r>
              <a:rPr lang="ru-RU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Ошибка – находка учителя</a:t>
            </a:r>
          </a:p>
          <a:p>
            <a:r>
              <a:rPr lang="ru-RU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Доверять силам детей</a:t>
            </a:r>
          </a:p>
          <a:p>
            <a:endParaRPr lang="ru-RU" sz="3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Светлана\Desktop\slide_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6909" y="207607"/>
            <a:ext cx="7781925" cy="58372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 descr="C:\Users\Светлана\Desktop\uk3585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82987" y="0"/>
            <a:ext cx="3272406" cy="4421875"/>
          </a:xfrm>
          <a:prstGeom prst="rect">
            <a:avLst/>
          </a:prstGeom>
          <a:noFill/>
        </p:spPr>
      </p:pic>
      <p:pic>
        <p:nvPicPr>
          <p:cNvPr id="3078" name="Picture 6" descr="C:\Users\Светлана\Desktop\866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631007">
            <a:off x="5265524" y="1296537"/>
            <a:ext cx="3578225" cy="5016500"/>
          </a:xfrm>
          <a:prstGeom prst="rect">
            <a:avLst/>
          </a:prstGeom>
          <a:noFill/>
        </p:spPr>
      </p:pic>
      <p:pic>
        <p:nvPicPr>
          <p:cNvPr id="3079" name="Picture 7" descr="C:\Users\Светлана\Desktop\75293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4569" y="181448"/>
            <a:ext cx="2540000" cy="3568700"/>
          </a:xfrm>
          <a:prstGeom prst="rect">
            <a:avLst/>
          </a:prstGeom>
          <a:noFill/>
        </p:spPr>
      </p:pic>
      <p:pic>
        <p:nvPicPr>
          <p:cNvPr id="3074" name="Picture 2" descr="C:\Users\Светлана\Desktop\125228-500x500.jpg"/>
          <p:cNvPicPr>
            <a:picLocks noChangeAspect="1" noChangeArrowheads="1"/>
          </p:cNvPicPr>
          <p:nvPr/>
        </p:nvPicPr>
        <p:blipFill>
          <a:blip r:embed="rId5" cstate="print"/>
          <a:srcRect l="15048" r="15030"/>
          <a:stretch>
            <a:fillRect/>
          </a:stretch>
        </p:blipFill>
        <p:spPr bwMode="auto">
          <a:xfrm rot="21269322">
            <a:off x="614151" y="2238232"/>
            <a:ext cx="2893325" cy="38617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Светлана\Desktop\83160833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156"/>
            <a:ext cx="9144000" cy="64072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134</TotalTime>
  <Words>162</Words>
  <Application>Microsoft Office PowerPoint</Application>
  <PresentationFormat>Экран (4:3)</PresentationFormat>
  <Paragraphs>30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Тема Office</vt:lpstr>
      <vt:lpstr>Система Л.В. Занкова как средство достижения высоких результатов обучения в начальной школе </vt:lpstr>
      <vt:lpstr>ФГОС НОО</vt:lpstr>
      <vt:lpstr>Леонид Владимирович Занков</vt:lpstr>
      <vt:lpstr>Цель обучения : оптимальное общее развитие каждого ребенка  Задача обучения - представить учащимся целостную широкую картину мира средствами науки, литературы, искусства и познания.    </vt:lpstr>
      <vt:lpstr>Дидактические принципы системы:</vt:lpstr>
      <vt:lpstr>Заповеди занковского урока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Система Л.В. Занкова сегодня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 presentation</dc:title>
  <dc:creator>Павел</dc:creator>
  <cp:lastModifiedBy>Tatyana Jushchenko</cp:lastModifiedBy>
  <cp:revision>44</cp:revision>
  <dcterms:created xsi:type="dcterms:W3CDTF">2014-11-21T11:00:06Z</dcterms:created>
  <dcterms:modified xsi:type="dcterms:W3CDTF">2017-08-27T20:16:10Z</dcterms:modified>
</cp:coreProperties>
</file>