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9" r:id="rId7"/>
    <p:sldId id="268" r:id="rId8"/>
    <p:sldId id="263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 участники</c:v>
                </c:pt>
                <c:pt idx="1">
                  <c:v>Смоленская область</c:v>
                </c:pt>
                <c:pt idx="2">
                  <c:v>Смоленск</c:v>
                </c:pt>
                <c:pt idx="3">
                  <c:v>Гимназия им. Н.М.Пржевальского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0.44000000000000011</c:v>
                </c:pt>
                <c:pt idx="1">
                  <c:v>0.51</c:v>
                </c:pt>
                <c:pt idx="2">
                  <c:v>0.54</c:v>
                </c:pt>
                <c:pt idx="3">
                  <c:v>0.69000000000000061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D0-4E65-B021-3B061E207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153856"/>
        <c:axId val="62155392"/>
        <c:axId val="0"/>
      </c:bar3DChart>
      <c:catAx>
        <c:axId val="62153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2155392"/>
        <c:crosses val="autoZero"/>
        <c:auto val="1"/>
        <c:lblAlgn val="ctr"/>
        <c:lblOffset val="100"/>
        <c:noMultiLvlLbl val="0"/>
      </c:catAx>
      <c:valAx>
        <c:axId val="62155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2153856"/>
        <c:crosses val="autoZero"/>
        <c:crossBetween val="between"/>
      </c:valAx>
    </c:plotArea>
    <c:plotVisOnly val="1"/>
    <c:dispBlanksAs val="gap"/>
    <c:showDLblsOverMax val="0"/>
  </c:chart>
  <c:spPr>
    <a:solidFill>
      <a:srgbClr val="FAFAFA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 участники</c:v>
                </c:pt>
                <c:pt idx="1">
                  <c:v>Смоленская область</c:v>
                </c:pt>
                <c:pt idx="2">
                  <c:v>Смоленск</c:v>
                </c:pt>
                <c:pt idx="3">
                  <c:v>Гимназия им. Н.М.Пржевальского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0.61000000000000032</c:v>
                </c:pt>
                <c:pt idx="2">
                  <c:v>0.66000000000000036</c:v>
                </c:pt>
                <c:pt idx="3">
                  <c:v>0.83000000000000029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E1-4D95-BD4F-C6A425098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347584"/>
        <c:axId val="65349120"/>
        <c:axId val="0"/>
      </c:bar3DChart>
      <c:catAx>
        <c:axId val="65347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5349120"/>
        <c:crosses val="autoZero"/>
        <c:auto val="1"/>
        <c:lblAlgn val="ctr"/>
        <c:lblOffset val="100"/>
        <c:noMultiLvlLbl val="0"/>
      </c:catAx>
      <c:valAx>
        <c:axId val="653491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5347584"/>
        <c:crosses val="autoZero"/>
        <c:crossBetween val="between"/>
      </c:valAx>
    </c:plotArea>
    <c:plotVisOnly val="1"/>
    <c:dispBlanksAs val="gap"/>
    <c:showDLblsOverMax val="0"/>
  </c:chart>
  <c:spPr>
    <a:solidFill>
      <a:srgbClr val="FAFAFA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 участники</c:v>
                </c:pt>
                <c:pt idx="1">
                  <c:v>Смоленская область</c:v>
                </c:pt>
                <c:pt idx="2">
                  <c:v>Смоленск</c:v>
                </c:pt>
                <c:pt idx="3">
                  <c:v>Гимназия им. Н.М.Пржевальского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0.21000000000000005</c:v>
                </c:pt>
                <c:pt idx="1">
                  <c:v>0.22</c:v>
                </c:pt>
                <c:pt idx="2">
                  <c:v>0.28000000000000008</c:v>
                </c:pt>
                <c:pt idx="3">
                  <c:v>0.4900000000000001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B1-43BE-81D4-567B08422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381888"/>
        <c:axId val="65383424"/>
        <c:axId val="0"/>
      </c:bar3DChart>
      <c:catAx>
        <c:axId val="6538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5383424"/>
        <c:crosses val="autoZero"/>
        <c:auto val="1"/>
        <c:lblAlgn val="ctr"/>
        <c:lblOffset val="100"/>
        <c:noMultiLvlLbl val="0"/>
      </c:catAx>
      <c:valAx>
        <c:axId val="65383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5381888"/>
        <c:crosses val="autoZero"/>
        <c:crossBetween val="between"/>
      </c:valAx>
    </c:plotArea>
    <c:plotVisOnly val="1"/>
    <c:dispBlanksAs val="gap"/>
    <c:showDLblsOverMax val="0"/>
  </c:chart>
  <c:spPr>
    <a:solidFill>
      <a:srgbClr val="FAFAFA"/>
    </a:soli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024" y="123987"/>
            <a:ext cx="8188656" cy="2589352"/>
          </a:xfrm>
        </p:spPr>
        <p:txBody>
          <a:bodyPr>
            <a:noAutofit/>
          </a:bodyPr>
          <a:lstStyle/>
          <a:p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Система Л.В. </a:t>
            </a:r>
            <a:r>
              <a:rPr lang="ru-RU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Занкова</a:t>
            </a: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как средство достижения высоких результатов обучения в начальной школе</a:t>
            </a:r>
            <a:b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4519" y="3913091"/>
            <a:ext cx="5609231" cy="1368592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Морозова Светлана Эдуардовна,</a:t>
            </a:r>
          </a:p>
          <a:p>
            <a:r>
              <a:rPr lang="ru-RU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учитель начальных классов</a:t>
            </a:r>
          </a:p>
          <a:p>
            <a:r>
              <a:rPr lang="ru-RU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МБОУ «Гимназия №1 </a:t>
            </a:r>
          </a:p>
          <a:p>
            <a:r>
              <a:rPr lang="ru-RU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им. Н.М. Пржевальского» г. Смоленск</a:t>
            </a: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382137" y="1033818"/>
          <a:ext cx="8434317" cy="4780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10185" y="313899"/>
            <a:ext cx="6974006" cy="5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Русский язык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0185" y="313899"/>
            <a:ext cx="6974006" cy="5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Математика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4023" y="1078173"/>
          <a:ext cx="8366077" cy="455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0185" y="313899"/>
            <a:ext cx="6974006" cy="5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Окружающий мир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785" y="1009933"/>
          <a:ext cx="8516203" cy="4967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707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Система Л.В. </a:t>
            </a:r>
            <a:r>
              <a:rPr lang="ru-RU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Занкова</a:t>
            </a:r>
            <a:r>
              <a:rPr lang="ru-RU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сегодня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355" y="1143236"/>
            <a:ext cx="7886700" cy="4670709"/>
          </a:xfrm>
        </p:spPr>
        <p:txBody>
          <a:bodyPr>
            <a:norm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Научно обоснованная и разработанная развивающая образовательная система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поколений учебников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Предметные методики по всем предметным областям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Широкий спектр форм организации обучения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Особый гуманный характер взаимоотношений между участниками педагогического процесса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Дифференцированная система изучения успешности обучения и развития обучающихся</a:t>
            </a:r>
          </a:p>
          <a:p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ФГОС НОО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Развитие личности обучающегося на основе усвоения УУД, познания и освоения мира составляет цель и основной результат образования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Леонид Владимирович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Занков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Светлана\Desktop\Зан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0179" y="2303557"/>
            <a:ext cx="2415654" cy="3264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002" y="22485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31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обучения </a:t>
            </a:r>
            <a:r>
              <a:rPr lang="ru-RU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оптимальное общее развитие каждого ребенка</a:t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1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Задача обучения</a:t>
            </a:r>
            <a:r>
              <a:rPr lang="ru-RU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представить учащимся целостную широкую картину мира средствами науки, литературы, искусства и познания. </a:t>
            </a:r>
            <a:br>
              <a:rPr lang="ru-RU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Дидактические принципы системы: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Обучение на высоком уровне трудности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Ведущая роль теоретических знаний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Осознание процесса учения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Быстрый темп прохождения учебного материала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Работа над развитием каждого ребенка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Заповеди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занковского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Идти от детей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Урок начинается с урока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Ошибка – находка учителя</a:t>
            </a:r>
          </a:p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Доверять силам детей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slide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909" y="207607"/>
            <a:ext cx="7781925" cy="5837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Светлана\Desktop\uk358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2987" y="0"/>
            <a:ext cx="3272406" cy="4421875"/>
          </a:xfrm>
          <a:prstGeom prst="rect">
            <a:avLst/>
          </a:prstGeom>
          <a:noFill/>
        </p:spPr>
      </p:pic>
      <p:pic>
        <p:nvPicPr>
          <p:cNvPr id="3078" name="Picture 6" descr="C:\Users\Светлана\Desktop\86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31007">
            <a:off x="5265524" y="1296537"/>
            <a:ext cx="3578225" cy="5016500"/>
          </a:xfrm>
          <a:prstGeom prst="rect">
            <a:avLst/>
          </a:prstGeom>
          <a:noFill/>
        </p:spPr>
      </p:pic>
      <p:pic>
        <p:nvPicPr>
          <p:cNvPr id="3079" name="Picture 7" descr="C:\Users\Светлана\Desktop\7529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569" y="181448"/>
            <a:ext cx="2540000" cy="3568700"/>
          </a:xfrm>
          <a:prstGeom prst="rect">
            <a:avLst/>
          </a:prstGeom>
          <a:noFill/>
        </p:spPr>
      </p:pic>
      <p:pic>
        <p:nvPicPr>
          <p:cNvPr id="3074" name="Picture 2" descr="C:\Users\Светлана\Desktop\125228-500x500.jpg"/>
          <p:cNvPicPr>
            <a:picLocks noChangeAspect="1" noChangeArrowheads="1"/>
          </p:cNvPicPr>
          <p:nvPr/>
        </p:nvPicPr>
        <p:blipFill>
          <a:blip r:embed="rId5" cstate="print"/>
          <a:srcRect l="15048" r="15030"/>
          <a:stretch>
            <a:fillRect/>
          </a:stretch>
        </p:blipFill>
        <p:spPr bwMode="auto">
          <a:xfrm rot="21269322">
            <a:off x="614151" y="2238232"/>
            <a:ext cx="2893325" cy="3861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Светлана\Desktop\831608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56"/>
            <a:ext cx="9144000" cy="6407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134</TotalTime>
  <Words>162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Система Л.В. Занкова как средство достижения высоких результатов обучения в начальной школе </vt:lpstr>
      <vt:lpstr>ФГОС НОО</vt:lpstr>
      <vt:lpstr>Леонид Владимирович Занков</vt:lpstr>
      <vt:lpstr>Цель обучения : оптимальное общее развитие каждого ребенка  Задача обучения - представить учащимся целостную широкую картину мира средствами науки, литературы, искусства и познания.    </vt:lpstr>
      <vt:lpstr>Дидактические принципы системы:</vt:lpstr>
      <vt:lpstr>Заповеди занковского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Л.В. Занкова сегодня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Tatyana Jushchenko</cp:lastModifiedBy>
  <cp:revision>44</cp:revision>
  <dcterms:created xsi:type="dcterms:W3CDTF">2014-11-21T11:00:06Z</dcterms:created>
  <dcterms:modified xsi:type="dcterms:W3CDTF">2017-08-27T20:16:10Z</dcterms:modified>
</cp:coreProperties>
</file>