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72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0"/>
    </mc:Choice>
    <mc:Fallback>
      <c:style val="20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2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1-ED93-4734-B33D-5ECE9BC8576F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ED93-4734-B33D-5ECE9BC8576F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ED93-4734-B33D-5ECE9BC8576F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ED93-4734-B33D-5ECE9BC8576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Лист1!$A$1:$G$1</c:f>
              <c:strCache>
                <c:ptCount val="5"/>
                <c:pt idx="0">
                  <c:v>Эльконин -Давыдов</c:v>
                </c:pt>
                <c:pt idx="2">
                  <c:v>НИШ</c:v>
                </c:pt>
                <c:pt idx="3">
                  <c:v>"Гармония"</c:v>
                </c:pt>
                <c:pt idx="4">
                  <c:v>"Школа России"</c:v>
                </c:pt>
              </c:strCache>
            </c:strRef>
          </c:cat>
          <c:val>
            <c:numRef>
              <c:f>Лист1!$A$2:$G$2</c:f>
              <c:numCache>
                <c:formatCode>0%</c:formatCode>
                <c:ptCount val="7"/>
                <c:pt idx="1">
                  <c:v>0.79</c:v>
                </c:pt>
                <c:pt idx="2">
                  <c:v>0.8</c:v>
                </c:pt>
                <c:pt idx="3">
                  <c:v>0.71</c:v>
                </c:pt>
                <c:pt idx="4">
                  <c:v>0.61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D93-4734-B33D-5ECE9BC857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085504"/>
        <c:axId val="30087040"/>
      </c:barChart>
      <c:catAx>
        <c:axId val="30085504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30087040"/>
        <c:crosses val="autoZero"/>
        <c:auto val="1"/>
        <c:lblAlgn val="ctr"/>
        <c:lblOffset val="100"/>
        <c:noMultiLvlLbl val="0"/>
      </c:catAx>
      <c:valAx>
        <c:axId val="30087040"/>
        <c:scaling>
          <c:orientation val="minMax"/>
        </c:scaling>
        <c:delete val="1"/>
        <c:axPos val="l"/>
        <c:majorGridlines/>
        <c:numFmt formatCode="0%" sourceLinked="1"/>
        <c:majorTickMark val="out"/>
        <c:minorTickMark val="none"/>
        <c:tickLblPos val="nextTo"/>
        <c:crossAx val="300855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5"/>
    </mc:Choice>
    <mc:Fallback>
      <c:style val="25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3">
                <a:lumMod val="75000"/>
              </a:schemeClr>
            </a:solidFill>
          </c:spPr>
          <c:invertIfNegative val="0"/>
          <c:dPt>
            <c:idx val="2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0415-4214-85AC-DDCBFD3408F7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0415-4214-85AC-DDCBFD3408F7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0415-4214-85AC-DDCBFD3408F7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0415-4214-85AC-DDCBFD3408F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Лист1!$A$1:$G$1</c:f>
              <c:strCache>
                <c:ptCount val="5"/>
                <c:pt idx="0">
                  <c:v>Эльконин -Давыдов</c:v>
                </c:pt>
                <c:pt idx="2">
                  <c:v>НИШ</c:v>
                </c:pt>
                <c:pt idx="3">
                  <c:v>"Гармония"</c:v>
                </c:pt>
                <c:pt idx="4">
                  <c:v>"Школа России"</c:v>
                </c:pt>
              </c:strCache>
            </c:strRef>
          </c:cat>
          <c:val>
            <c:numRef>
              <c:f>Лист1!$A$2:$G$2</c:f>
              <c:numCache>
                <c:formatCode>0%</c:formatCode>
                <c:ptCount val="7"/>
                <c:pt idx="1">
                  <c:v>0.8</c:v>
                </c:pt>
                <c:pt idx="2">
                  <c:v>0.82</c:v>
                </c:pt>
                <c:pt idx="3">
                  <c:v>0.75</c:v>
                </c:pt>
                <c:pt idx="4">
                  <c:v>0.72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415-4214-85AC-DDCBFD3408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8192256"/>
        <c:axId val="148198144"/>
      </c:barChart>
      <c:catAx>
        <c:axId val="14819225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148198144"/>
        <c:crosses val="autoZero"/>
        <c:auto val="1"/>
        <c:lblAlgn val="ctr"/>
        <c:lblOffset val="100"/>
        <c:noMultiLvlLbl val="0"/>
      </c:catAx>
      <c:valAx>
        <c:axId val="148198144"/>
        <c:scaling>
          <c:orientation val="minMax"/>
        </c:scaling>
        <c:delete val="1"/>
        <c:axPos val="l"/>
        <c:majorGridlines/>
        <c:numFmt formatCode="0%" sourceLinked="1"/>
        <c:majorTickMark val="out"/>
        <c:minorTickMark val="none"/>
        <c:tickLblPos val="nextTo"/>
        <c:crossAx val="1481922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lumMod val="75000"/>
              </a:schemeClr>
            </a:solidFill>
          </c:spPr>
          <c:invertIfNegative val="0"/>
          <c:dPt>
            <c:idx val="2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1-70C2-4386-9632-B7B43984EACD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70C2-4386-9632-B7B43984EACD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70C2-4386-9632-B7B43984EACD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70C2-4386-9632-B7B43984EAC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Лист1!$A$1:$G$1</c:f>
              <c:strCache>
                <c:ptCount val="5"/>
                <c:pt idx="0">
                  <c:v>Эльконин -Давыдов</c:v>
                </c:pt>
                <c:pt idx="2">
                  <c:v>НИШ</c:v>
                </c:pt>
                <c:pt idx="3">
                  <c:v>"Гармония"</c:v>
                </c:pt>
                <c:pt idx="4">
                  <c:v>"Школа России"</c:v>
                </c:pt>
              </c:strCache>
            </c:strRef>
          </c:cat>
          <c:val>
            <c:numRef>
              <c:f>Лист1!$A$2:$G$2</c:f>
              <c:numCache>
                <c:formatCode>0%</c:formatCode>
                <c:ptCount val="7"/>
                <c:pt idx="1">
                  <c:v>0.71</c:v>
                </c:pt>
                <c:pt idx="2">
                  <c:v>0.87</c:v>
                </c:pt>
                <c:pt idx="3">
                  <c:v>0.6</c:v>
                </c:pt>
                <c:pt idx="4">
                  <c:v>0.76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0C2-4386-9632-B7B43984EA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8397568"/>
        <c:axId val="28399104"/>
      </c:barChart>
      <c:catAx>
        <c:axId val="28397568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28399104"/>
        <c:crosses val="autoZero"/>
        <c:auto val="1"/>
        <c:lblAlgn val="ctr"/>
        <c:lblOffset val="100"/>
        <c:noMultiLvlLbl val="0"/>
      </c:catAx>
      <c:valAx>
        <c:axId val="28399104"/>
        <c:scaling>
          <c:orientation val="minMax"/>
        </c:scaling>
        <c:delete val="1"/>
        <c:axPos val="l"/>
        <c:majorGridlines/>
        <c:numFmt formatCode="0%" sourceLinked="1"/>
        <c:majorTickMark val="out"/>
        <c:minorTickMark val="none"/>
        <c:tickLblPos val="nextTo"/>
        <c:crossAx val="283975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 b="1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0"/>
    <c:plotArea>
      <c:layout>
        <c:manualLayout>
          <c:layoutTarget val="inner"/>
          <c:xMode val="edge"/>
          <c:yMode val="edge"/>
          <c:x val="9.3817024097134216E-2"/>
          <c:y val="5.8948044234401309E-2"/>
          <c:w val="0.88974177068837934"/>
          <c:h val="0.8222136642937110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bg2">
                <a:lumMod val="25000"/>
              </a:schemeClr>
            </a:solidFill>
          </c:spPr>
          <c:invertIfNegative val="0"/>
          <c:dPt>
            <c:idx val="2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7A66-4AFA-B93B-1C123FC18D03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7A66-4AFA-B93B-1C123FC18D03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7A66-4AFA-B93B-1C123FC18D03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7A66-4AFA-B93B-1C123FC18D0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Лист1!$A$1:$G$1</c:f>
              <c:strCache>
                <c:ptCount val="5"/>
                <c:pt idx="0">
                  <c:v>Эльконин -Давыдов</c:v>
                </c:pt>
                <c:pt idx="2">
                  <c:v>НИШ</c:v>
                </c:pt>
                <c:pt idx="3">
                  <c:v>"Гармония"</c:v>
                </c:pt>
                <c:pt idx="4">
                  <c:v>"Школа России"</c:v>
                </c:pt>
              </c:strCache>
            </c:strRef>
          </c:cat>
          <c:val>
            <c:numRef>
              <c:f>Лист1!$A$2:$G$2</c:f>
              <c:numCache>
                <c:formatCode>0%</c:formatCode>
                <c:ptCount val="7"/>
                <c:pt idx="1">
                  <c:v>0.77</c:v>
                </c:pt>
                <c:pt idx="2">
                  <c:v>0.84</c:v>
                </c:pt>
                <c:pt idx="3">
                  <c:v>0.61</c:v>
                </c:pt>
                <c:pt idx="4">
                  <c:v>0.66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A66-4AFA-B93B-1C123FC18D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253568"/>
        <c:axId val="22255104"/>
      </c:barChart>
      <c:catAx>
        <c:axId val="22253568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22255104"/>
        <c:crosses val="autoZero"/>
        <c:auto val="1"/>
        <c:lblAlgn val="ctr"/>
        <c:lblOffset val="100"/>
        <c:noMultiLvlLbl val="0"/>
      </c:catAx>
      <c:valAx>
        <c:axId val="22255104"/>
        <c:scaling>
          <c:orientation val="minMax"/>
        </c:scaling>
        <c:delete val="1"/>
        <c:axPos val="l"/>
        <c:majorGridlines/>
        <c:numFmt formatCode="0%" sourceLinked="1"/>
        <c:majorTickMark val="out"/>
        <c:minorTickMark val="none"/>
        <c:tickLblPos val="nextTo"/>
        <c:crossAx val="222535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 b="1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0.04477</cdr:x>
      <cdr:y>0.93421</cdr:y>
    </cdr:from>
    <cdr:to>
      <cdr:x>0.997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85905" y="5112568"/>
          <a:ext cx="8208912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b="1" dirty="0" err="1"/>
            <a:t>Эльконин</a:t>
          </a:r>
          <a:r>
            <a:rPr lang="ru-RU" sz="2000" b="1" dirty="0"/>
            <a:t>-Давыдов        НИШ      «Гармония»    «Школа России»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0.93421</cdr:y>
    </cdr:from>
    <cdr:to>
      <cdr:x>0.97391</cdr:x>
      <cdr:y>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-755576" y="5112568"/>
          <a:ext cx="8064896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b="1" dirty="0" err="1"/>
            <a:t>Эльконин</a:t>
          </a:r>
          <a:r>
            <a:rPr lang="ru-RU" sz="2000" b="1" dirty="0"/>
            <a:t>-Давыдов       НИШ    «Гармония»    «Школы России»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0.05217</cdr:x>
      <cdr:y>0.94872</cdr:y>
    </cdr:from>
    <cdr:to>
      <cdr:x>0.97391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32048" y="5370983"/>
          <a:ext cx="763284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b="1" dirty="0" err="1"/>
            <a:t>Эльконин</a:t>
          </a:r>
          <a:r>
            <a:rPr lang="ru-RU" sz="1800" b="1" dirty="0"/>
            <a:t>-Давыдов     НИШ        «Гармония»   «Школа России»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0.09322</cdr:x>
      <cdr:y>0.91026</cdr:y>
    </cdr:from>
    <cdr:to>
      <cdr:x>0.94915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92088" y="5153014"/>
          <a:ext cx="7272808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b="1" dirty="0" err="1"/>
            <a:t>Эльконин</a:t>
          </a:r>
          <a:r>
            <a:rPr lang="ru-RU" sz="1800" b="1" dirty="0"/>
            <a:t>-Давыдов      НИШ      «Гармония»      Школа России»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C7FC1-EBA9-4D8C-8F27-1AEB7FA9CAD0}" type="datetimeFigureOut">
              <a:rPr lang="ru-RU" smtClean="0"/>
              <a:t>27.08.2017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438BA58-0DF2-41F0-BFCA-4E0542C104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C7FC1-EBA9-4D8C-8F27-1AEB7FA9CAD0}" type="datetimeFigureOut">
              <a:rPr lang="ru-RU" smtClean="0"/>
              <a:t>27.08.2017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8BA58-0DF2-41F0-BFCA-4E0542C104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C7FC1-EBA9-4D8C-8F27-1AEB7FA9CAD0}" type="datetimeFigureOut">
              <a:rPr lang="ru-RU" smtClean="0"/>
              <a:t>27.08.2017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8BA58-0DF2-41F0-BFCA-4E0542C104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C7FC1-EBA9-4D8C-8F27-1AEB7FA9CAD0}" type="datetimeFigureOut">
              <a:rPr lang="ru-RU" smtClean="0"/>
              <a:t>27.08.2017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438BA58-0DF2-41F0-BFCA-4E0542C104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C7FC1-EBA9-4D8C-8F27-1AEB7FA9CAD0}" type="datetimeFigureOut">
              <a:rPr lang="ru-RU" smtClean="0"/>
              <a:t>27.08.2017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8BA58-0DF2-41F0-BFCA-4E0542C104B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C7FC1-EBA9-4D8C-8F27-1AEB7FA9CAD0}" type="datetimeFigureOut">
              <a:rPr lang="ru-RU" smtClean="0"/>
              <a:t>27.08.2017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8BA58-0DF2-41F0-BFCA-4E0542C104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C7FC1-EBA9-4D8C-8F27-1AEB7FA9CAD0}" type="datetimeFigureOut">
              <a:rPr lang="ru-RU" smtClean="0"/>
              <a:t>27.08.2017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438BA58-0DF2-41F0-BFCA-4E0542C104B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C7FC1-EBA9-4D8C-8F27-1AEB7FA9CAD0}" type="datetimeFigureOut">
              <a:rPr lang="ru-RU" smtClean="0"/>
              <a:t>27.08.2017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8BA58-0DF2-41F0-BFCA-4E0542C104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C7FC1-EBA9-4D8C-8F27-1AEB7FA9CAD0}" type="datetimeFigureOut">
              <a:rPr lang="ru-RU" smtClean="0"/>
              <a:t>27.08.2017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8BA58-0DF2-41F0-BFCA-4E0542C104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C7FC1-EBA9-4D8C-8F27-1AEB7FA9CAD0}" type="datetimeFigureOut">
              <a:rPr lang="ru-RU" smtClean="0"/>
              <a:t>27.08.2017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8BA58-0DF2-41F0-BFCA-4E0542C104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C7FC1-EBA9-4D8C-8F27-1AEB7FA9CAD0}" type="datetimeFigureOut">
              <a:rPr lang="ru-RU" smtClean="0"/>
              <a:t>27.08.2017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8BA58-0DF2-41F0-BFCA-4E0542C104B8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CEC7FC1-EBA9-4D8C-8F27-1AEB7FA9CAD0}" type="datetimeFigureOut">
              <a:rPr lang="ru-RU" smtClean="0"/>
              <a:t>27.08.2017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438BA58-0DF2-41F0-BFCA-4E0542C104B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ABDA05B3-1575-4533-8727-84FAABE788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08485" y="4941168"/>
            <a:ext cx="4767064" cy="1222375"/>
          </a:xfrm>
        </p:spPr>
        <p:txBody>
          <a:bodyPr>
            <a:normAutofit/>
          </a:bodyPr>
          <a:lstStyle/>
          <a:p>
            <a:pPr algn="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Гракова любовь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анатольевна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начальных классов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мбоу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«СШ №7» г.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рославль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0EC7EDB9-BBDE-4B79-9B14-FE552B7A77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1000" y="692696"/>
            <a:ext cx="8458200" cy="4107904"/>
          </a:xfrm>
        </p:spPr>
        <p:txBody>
          <a:bodyPr>
            <a:normAutofit/>
          </a:bodyPr>
          <a:lstStyle/>
          <a:p>
            <a:pPr algn="ctr">
              <a:spcAft>
                <a:spcPct val="0"/>
              </a:spcAft>
            </a:pPr>
            <a:r>
              <a:rPr lang="ru-RU" altLang="ru-RU" sz="2800" dirty="0">
                <a:latin typeface="Times New Roman" panose="02020603050405020304" pitchFamily="18" charset="0"/>
                <a:ea typeface="Andale Sans UI"/>
                <a:cs typeface="Andale Sans UI"/>
              </a:rPr>
              <a:t>УМК «НАЧАЛЬНАЯ ИННОВАЦИОННАЯ ШКОЛА» </a:t>
            </a:r>
          </a:p>
          <a:p>
            <a:pPr algn="ctr">
              <a:spcAft>
                <a:spcPct val="0"/>
              </a:spcAft>
            </a:pPr>
            <a:r>
              <a:rPr lang="ru-RU" altLang="ru-RU" sz="2800" dirty="0">
                <a:latin typeface="Times New Roman" panose="02020603050405020304" pitchFamily="18" charset="0"/>
                <a:ea typeface="Andale Sans UI"/>
                <a:cs typeface="Andale Sans UI"/>
              </a:rPr>
              <a:t>КАК СРЕДСТВО ДОСТИЖЕНИЯ </a:t>
            </a:r>
          </a:p>
          <a:p>
            <a:pPr algn="ctr">
              <a:spcAft>
                <a:spcPct val="0"/>
              </a:spcAft>
            </a:pPr>
            <a:r>
              <a:rPr lang="ru-RU" altLang="ru-RU" sz="2800" dirty="0">
                <a:latin typeface="Times New Roman" panose="02020603050405020304" pitchFamily="18" charset="0"/>
                <a:ea typeface="Andale Sans UI"/>
                <a:cs typeface="Andale Sans UI"/>
              </a:rPr>
              <a:t>ВЫСОКИХ РЕЗУЛЬТАТОВ </a:t>
            </a:r>
          </a:p>
          <a:p>
            <a:pPr algn="ctr">
              <a:spcAft>
                <a:spcPct val="0"/>
              </a:spcAft>
            </a:pPr>
            <a:r>
              <a:rPr lang="ru-RU" altLang="ru-RU" sz="2800" dirty="0">
                <a:latin typeface="Times New Roman" panose="02020603050405020304" pitchFamily="18" charset="0"/>
                <a:ea typeface="Andale Sans UI"/>
                <a:cs typeface="Andale Sans UI"/>
              </a:rPr>
              <a:t>КАЧЕСТВА ОБРАЗОВАНИЯ </a:t>
            </a:r>
          </a:p>
          <a:p>
            <a:pPr algn="ctr">
              <a:spcAft>
                <a:spcPct val="0"/>
              </a:spcAft>
            </a:pPr>
            <a:r>
              <a:rPr lang="ru-RU" altLang="ru-RU" sz="2800" dirty="0">
                <a:latin typeface="Times New Roman" panose="02020603050405020304" pitchFamily="18" charset="0"/>
                <a:ea typeface="Andale Sans UI"/>
                <a:cs typeface="Andale Sans UI"/>
              </a:rPr>
              <a:t>В НАЧАЛЬНОЙ ШКОЛЕ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3398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60648"/>
            <a:ext cx="7848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Итоги входного контроля 2-4класс -математика </a:t>
            </a: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5220750"/>
              </p:ext>
            </p:extLst>
          </p:nvPr>
        </p:nvGraphicFramePr>
        <p:xfrm>
          <a:off x="225655" y="908720"/>
          <a:ext cx="8620681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39196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2136523"/>
              </p:ext>
            </p:extLst>
          </p:nvPr>
        </p:nvGraphicFramePr>
        <p:xfrm>
          <a:off x="755576" y="836712"/>
          <a:ext cx="828092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115616" y="229218"/>
            <a:ext cx="75608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Итоги входного контроля 2-4класс – русский язык</a:t>
            </a:r>
          </a:p>
        </p:txBody>
      </p:sp>
    </p:spTree>
    <p:extLst>
      <p:ext uri="{BB962C8B-B14F-4D97-AF65-F5344CB8AC3E}">
        <p14:creationId xmlns:p14="http://schemas.microsoft.com/office/powerpoint/2010/main" val="3508521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2321679"/>
              </p:ext>
            </p:extLst>
          </p:nvPr>
        </p:nvGraphicFramePr>
        <p:xfrm>
          <a:off x="467544" y="1010345"/>
          <a:ext cx="8280920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755576" y="548680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Итоговые контрольные работы 2-4класс – математика</a:t>
            </a:r>
          </a:p>
        </p:txBody>
      </p:sp>
    </p:spTree>
    <p:extLst>
      <p:ext uri="{BB962C8B-B14F-4D97-AF65-F5344CB8AC3E}">
        <p14:creationId xmlns:p14="http://schemas.microsoft.com/office/powerpoint/2010/main" val="433427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8905513"/>
              </p:ext>
            </p:extLst>
          </p:nvPr>
        </p:nvGraphicFramePr>
        <p:xfrm>
          <a:off x="323528" y="940282"/>
          <a:ext cx="8496944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611560" y="133181"/>
            <a:ext cx="8136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Итоговые контрольные работы 2-4класс – русский язык</a:t>
            </a:r>
          </a:p>
        </p:txBody>
      </p:sp>
    </p:spTree>
    <p:extLst>
      <p:ext uri="{BB962C8B-B14F-4D97-AF65-F5344CB8AC3E}">
        <p14:creationId xmlns:p14="http://schemas.microsoft.com/office/powerpoint/2010/main" val="39415019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111</TotalTime>
  <Words>82</Words>
  <Application>Microsoft Office PowerPoint</Application>
  <PresentationFormat>Экран (4:3)</PresentationFormat>
  <Paragraphs>14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Andale Sans UI</vt:lpstr>
      <vt:lpstr>Franklin Gothic Book</vt:lpstr>
      <vt:lpstr>Franklin Gothic Medium</vt:lpstr>
      <vt:lpstr>Times New Roman</vt:lpstr>
      <vt:lpstr>Wingdings 2</vt:lpstr>
      <vt:lpstr>Трек</vt:lpstr>
      <vt:lpstr>Гракова любовь анатольевна, учитель начальных классов мбоу «СШ №7» г. рославль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пк-8</dc:creator>
  <cp:lastModifiedBy>Tatyana Jushchenko</cp:lastModifiedBy>
  <cp:revision>12</cp:revision>
  <dcterms:created xsi:type="dcterms:W3CDTF">2017-07-26T12:52:27Z</dcterms:created>
  <dcterms:modified xsi:type="dcterms:W3CDTF">2017-08-27T19:04:18Z</dcterms:modified>
</cp:coreProperties>
</file>