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337" r:id="rId3"/>
    <p:sldId id="320" r:id="rId4"/>
    <p:sldId id="324" r:id="rId5"/>
    <p:sldId id="323" r:id="rId6"/>
    <p:sldId id="321" r:id="rId7"/>
    <p:sldId id="328" r:id="rId8"/>
    <p:sldId id="330" r:id="rId9"/>
    <p:sldId id="331" r:id="rId10"/>
    <p:sldId id="326" r:id="rId11"/>
    <p:sldId id="332" r:id="rId12"/>
    <p:sldId id="297" r:id="rId13"/>
    <p:sldId id="329" r:id="rId14"/>
    <p:sldId id="325" r:id="rId15"/>
    <p:sldId id="303" r:id="rId16"/>
    <p:sldId id="298" r:id="rId17"/>
    <p:sldId id="304" r:id="rId18"/>
    <p:sldId id="280" r:id="rId19"/>
    <p:sldId id="283" r:id="rId20"/>
    <p:sldId id="289" r:id="rId21"/>
    <p:sldId id="290" r:id="rId22"/>
    <p:sldId id="291" r:id="rId23"/>
    <p:sldId id="334" r:id="rId24"/>
    <p:sldId id="335" r:id="rId25"/>
    <p:sldId id="267" r:id="rId26"/>
    <p:sldId id="268" r:id="rId27"/>
    <p:sldId id="294" r:id="rId28"/>
    <p:sldId id="33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676"/>
    <a:srgbClr val="53747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6684" autoAdjust="0"/>
  </p:normalViewPr>
  <p:slideViewPr>
    <p:cSldViewPr>
      <p:cViewPr>
        <p:scale>
          <a:sx n="81" d="100"/>
          <a:sy n="81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A625B-2CBB-4FED-8885-13DC0D36A6F5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46C4F-6B00-4870-802E-9A009B5DF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285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61D9-E07A-4A1B-9016-F283440EB906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2F35-56DC-45FF-B2CA-04A4AF88B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8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61D9-E07A-4A1B-9016-F283440EB906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2F35-56DC-45FF-B2CA-04A4AF88B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97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61D9-E07A-4A1B-9016-F283440EB906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2F35-56DC-45FF-B2CA-04A4AF88B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091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8BF0-1028-479E-8EB9-D55696FA79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C949-4C22-4A1A-94FB-8257224FDB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51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8BF0-1028-479E-8EB9-D55696FA79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C949-4C22-4A1A-94FB-8257224FDB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52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8BF0-1028-479E-8EB9-D55696FA79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C949-4C22-4A1A-94FB-8257224FDB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6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8BF0-1028-479E-8EB9-D55696FA79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C949-4C22-4A1A-94FB-8257224FDB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71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8BF0-1028-479E-8EB9-D55696FA79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C949-4C22-4A1A-94FB-8257224FDB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50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8BF0-1028-479E-8EB9-D55696FA79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C949-4C22-4A1A-94FB-8257224FDB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81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8BF0-1028-479E-8EB9-D55696FA79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C949-4C22-4A1A-94FB-8257224FDB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17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8BF0-1028-479E-8EB9-D55696FA79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C949-4C22-4A1A-94FB-8257224FDB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61D9-E07A-4A1B-9016-F283440EB906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2F35-56DC-45FF-B2CA-04A4AF88B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991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8BF0-1028-479E-8EB9-D55696FA79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C949-4C22-4A1A-94FB-8257224FDB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42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8BF0-1028-479E-8EB9-D55696FA79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C949-4C22-4A1A-94FB-8257224FDB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609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8BF0-1028-479E-8EB9-D55696FA79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C949-4C22-4A1A-94FB-8257224FDB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2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61D9-E07A-4A1B-9016-F283440EB906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2F35-56DC-45FF-B2CA-04A4AF88B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78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61D9-E07A-4A1B-9016-F283440EB906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2F35-56DC-45FF-B2CA-04A4AF88B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431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61D9-E07A-4A1B-9016-F283440EB906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2F35-56DC-45FF-B2CA-04A4AF88B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88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61D9-E07A-4A1B-9016-F283440EB906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2F35-56DC-45FF-B2CA-04A4AF88B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85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61D9-E07A-4A1B-9016-F283440EB906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2F35-56DC-45FF-B2CA-04A4AF88B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39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61D9-E07A-4A1B-9016-F283440EB906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2F35-56DC-45FF-B2CA-04A4AF88B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02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61D9-E07A-4A1B-9016-F283440EB906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2F35-56DC-45FF-B2CA-04A4AF88B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74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F61D9-E07A-4A1B-9016-F283440EB906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52F35-56DC-45FF-B2CA-04A4AF88B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51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38BF0-1028-479E-8EB9-D55696FA79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9C949-4C22-4A1A-94FB-8257224FDB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55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ziatkov@mail.r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partner-unitwin.net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093604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545676"/>
                </a:solidFill>
              </a:rPr>
              <a:t>НОВАЯ КОНЦЕПЦИЯ </a:t>
            </a:r>
            <a:r>
              <a:rPr lang="ru-RU" sz="2800" b="1" dirty="0" smtClean="0">
                <a:solidFill>
                  <a:srgbClr val="545676"/>
                </a:solidFill>
              </a:rPr>
              <a:t>ЭКОЛОГИЧЕСКОГО </a:t>
            </a:r>
            <a:endParaRPr lang="ru-RU" sz="2800" b="1" dirty="0">
              <a:solidFill>
                <a:srgbClr val="545676"/>
              </a:solidFill>
            </a:endParaRPr>
          </a:p>
          <a:p>
            <a:pPr lvl="0" algn="ctr"/>
            <a:r>
              <a:rPr lang="ru-RU" sz="2800" b="1" dirty="0">
                <a:solidFill>
                  <a:srgbClr val="545676"/>
                </a:solidFill>
              </a:rPr>
              <a:t>      ОБРАЗОВАНИЯ </a:t>
            </a:r>
            <a:endParaRPr lang="ru-RU" sz="2400" dirty="0">
              <a:solidFill>
                <a:srgbClr val="54567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31704" y="37295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Е.Н. </a:t>
            </a:r>
            <a:r>
              <a:rPr lang="ru-RU" b="1" dirty="0" err="1">
                <a:solidFill>
                  <a:prstClr val="black"/>
                </a:solidFill>
              </a:rPr>
              <a:t>Дзятковская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д.б.н., профессор,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ведущий научный сотрудник ФГБНУ «Институт стратегии развития образования Российской академии образования»</a:t>
            </a:r>
          </a:p>
          <a:p>
            <a:pPr lvl="0"/>
            <a:r>
              <a:rPr lang="en-US" dirty="0">
                <a:solidFill>
                  <a:prstClr val="black"/>
                </a:solidFill>
                <a:hlinkClick r:id="rId3"/>
              </a:rPr>
              <a:t>dziatkov@mail.ru</a:t>
            </a:r>
            <a:r>
              <a:rPr lang="en-US" dirty="0">
                <a:solidFill>
                  <a:prstClr val="black"/>
                </a:solidFill>
              </a:rPr>
              <a:t>       </a:t>
            </a:r>
            <a:r>
              <a:rPr lang="en-US" dirty="0">
                <a:solidFill>
                  <a:prstClr val="black"/>
                </a:solidFill>
                <a:hlinkClick r:id="rId4"/>
              </a:rPr>
              <a:t>http://partner-unitwin.net/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16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548680"/>
            <a:ext cx="7686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ОБЩЕКУЛЬТУРНОЕ ЯДРО </a:t>
            </a:r>
            <a:r>
              <a:rPr lang="ru-RU" sz="3200" dirty="0"/>
              <a:t>содержания экологического образования призвано выполнить для человека </a:t>
            </a:r>
            <a:r>
              <a:rPr lang="ru-RU" sz="3200" dirty="0" smtClean="0"/>
              <a:t>функции:</a:t>
            </a:r>
          </a:p>
          <a:p>
            <a:pPr algn="just"/>
            <a:r>
              <a:rPr lang="ru-RU" sz="3200" b="1" i="1" dirty="0" smtClean="0"/>
              <a:t>онтологическую</a:t>
            </a:r>
            <a:r>
              <a:rPr lang="ru-RU" sz="3200" dirty="0" smtClean="0"/>
              <a:t> </a:t>
            </a:r>
            <a:r>
              <a:rPr lang="ru-RU" sz="3200" dirty="0"/>
              <a:t>(что такое окружающий меня мир взаимоотношений Природы и Общества?),</a:t>
            </a:r>
          </a:p>
          <a:p>
            <a:pPr algn="just"/>
            <a:r>
              <a:rPr lang="ru-RU" sz="3200" b="1" i="1" dirty="0"/>
              <a:t>ориентационную</a:t>
            </a:r>
            <a:r>
              <a:rPr lang="ru-RU" sz="3200" dirty="0"/>
              <a:t> (как в нем жить</a:t>
            </a:r>
            <a:r>
              <a:rPr lang="ru-RU" sz="3200" dirty="0" smtClean="0"/>
              <a:t>?), </a:t>
            </a:r>
            <a:endParaRPr lang="ru-RU" sz="3200" dirty="0"/>
          </a:p>
          <a:p>
            <a:pPr algn="just"/>
            <a:r>
              <a:rPr lang="ru-RU" sz="3200" b="1" i="1" dirty="0"/>
              <a:t>ценностную</a:t>
            </a:r>
            <a:r>
              <a:rPr lang="ru-RU" sz="3200" dirty="0"/>
              <a:t> (что в нем ценно?) 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4953942"/>
            <a:ext cx="6030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chemeClr val="accent1">
                    <a:lumMod val="50000"/>
                  </a:schemeClr>
                </a:solidFill>
              </a:rPr>
              <a:t>«Экологическая арифметика» и </a:t>
            </a:r>
          </a:p>
          <a:p>
            <a:pPr algn="ctr"/>
            <a:r>
              <a:rPr lang="ru-RU" sz="2400" i="1" dirty="0">
                <a:solidFill>
                  <a:schemeClr val="accent1">
                    <a:lumMod val="50000"/>
                  </a:schemeClr>
                </a:solidFill>
              </a:rPr>
              <a:t>«Этика планетарного масштаба» </a:t>
            </a:r>
          </a:p>
          <a:p>
            <a:pPr algn="ctr"/>
            <a:r>
              <a:rPr lang="ru-RU" sz="2400" i="1" dirty="0">
                <a:solidFill>
                  <a:schemeClr val="accent1">
                    <a:lumMod val="50000"/>
                  </a:schemeClr>
                </a:solidFill>
              </a:rPr>
              <a:t>(академик Н.Н. Моисеев)</a:t>
            </a:r>
          </a:p>
        </p:txBody>
      </p:sp>
    </p:spTree>
    <p:extLst>
      <p:ext uri="{BB962C8B-B14F-4D97-AF65-F5344CB8AC3E}">
        <p14:creationId xmlns:p14="http://schemas.microsoft.com/office/powerpoint/2010/main" val="1943807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11971"/>
            <a:ext cx="87129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ИНТЕГРИРОВАННЫЕ ПРЕДМЕТЫ</a:t>
            </a:r>
            <a:r>
              <a:rPr lang="ru-RU" sz="2800" dirty="0" smtClean="0"/>
              <a:t> </a:t>
            </a:r>
            <a:r>
              <a:rPr lang="ru-RU" sz="2800" dirty="0"/>
              <a:t>определяют </a:t>
            </a:r>
            <a:endParaRPr lang="ru-RU" sz="2800" dirty="0" smtClean="0"/>
          </a:p>
          <a:p>
            <a:pPr algn="just"/>
            <a:r>
              <a:rPr lang="ru-RU" sz="2800" dirty="0" smtClean="0"/>
              <a:t>ключевые </a:t>
            </a:r>
            <a:r>
              <a:rPr lang="ru-RU" sz="2800" dirty="0"/>
              <a:t>смыслы современного экологического образования, отражающие </a:t>
            </a:r>
            <a:endParaRPr lang="ru-RU" sz="2800" dirty="0" smtClean="0"/>
          </a:p>
          <a:p>
            <a:pPr algn="just"/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 smtClean="0"/>
              <a:t>целостность </a:t>
            </a:r>
            <a:r>
              <a:rPr lang="ru-RU" sz="2800" dirty="0"/>
              <a:t>мира, </a:t>
            </a:r>
            <a:endParaRPr lang="ru-RU" sz="2800" dirty="0" smtClean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 smtClean="0"/>
              <a:t>экологическое мышление,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 smtClean="0"/>
              <a:t>ориентировочную </a:t>
            </a:r>
            <a:r>
              <a:rPr lang="ru-RU" sz="2800" dirty="0"/>
              <a:t>основу действий для устойчивого </a:t>
            </a:r>
            <a:r>
              <a:rPr lang="ru-RU" sz="2800" dirty="0" smtClean="0"/>
              <a:t>развития – понимание </a:t>
            </a:r>
            <a:r>
              <a:rPr lang="ru-RU" sz="2800" b="1" dirty="0" smtClean="0"/>
              <a:t>ограничений в любой деятельности со стороны природы и </a:t>
            </a:r>
            <a:r>
              <a:rPr lang="ru-RU" sz="2800" b="1" i="1" dirty="0" smtClean="0"/>
              <a:t>принципов деятельности</a:t>
            </a:r>
            <a:r>
              <a:rPr lang="ru-RU" sz="2800" dirty="0" smtClean="0"/>
              <a:t> в рамках экологического императива.</a:t>
            </a:r>
          </a:p>
          <a:p>
            <a:pPr algn="just"/>
            <a:r>
              <a:rPr lang="ru-RU" sz="2800" dirty="0" smtClean="0"/>
              <a:t> </a:t>
            </a:r>
          </a:p>
          <a:p>
            <a:pPr algn="just"/>
            <a:r>
              <a:rPr lang="ru-RU" sz="2800" dirty="0" smtClean="0"/>
              <a:t>Формируют </a:t>
            </a:r>
            <a:r>
              <a:rPr lang="ru-RU" sz="2800" b="1" i="1" dirty="0" smtClean="0"/>
              <a:t>смыслообразующий мотив </a:t>
            </a:r>
            <a:r>
              <a:rPr lang="ru-RU" sz="2800" b="1" i="1" dirty="0"/>
              <a:t>деятельности</a:t>
            </a:r>
            <a:r>
              <a:rPr lang="ru-RU" sz="2800" dirty="0"/>
              <a:t> для устойчивого развития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31311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9856" y="476672"/>
            <a:ext cx="76866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ФГОС, </a:t>
            </a:r>
            <a:r>
              <a:rPr lang="ru-RU" sz="3600" b="1" dirty="0"/>
              <a:t>интегрированные курсы: </a:t>
            </a:r>
            <a:endParaRPr lang="ru-RU" sz="3600" b="1" dirty="0" smtClean="0"/>
          </a:p>
          <a:p>
            <a:r>
              <a:rPr lang="ru-RU" sz="3200" dirty="0" smtClean="0"/>
              <a:t>Окружающий </a:t>
            </a:r>
            <a:r>
              <a:rPr lang="ru-RU" sz="3200" dirty="0"/>
              <a:t>мир, </a:t>
            </a:r>
            <a:endParaRPr lang="ru-RU" sz="3200" dirty="0" smtClean="0"/>
          </a:p>
          <a:p>
            <a:r>
              <a:rPr lang="ru-RU" sz="3200" dirty="0" smtClean="0"/>
              <a:t>Естествознание</a:t>
            </a:r>
            <a:r>
              <a:rPr lang="ru-RU" sz="3200" dirty="0"/>
              <a:t>, </a:t>
            </a:r>
            <a:endParaRPr lang="ru-RU" sz="3200" dirty="0" smtClean="0"/>
          </a:p>
          <a:p>
            <a:r>
              <a:rPr lang="ru-RU" sz="3200" dirty="0" smtClean="0"/>
              <a:t>Обществознание</a:t>
            </a:r>
            <a:r>
              <a:rPr lang="ru-RU" sz="3200" dirty="0"/>
              <a:t>, </a:t>
            </a:r>
            <a:endParaRPr lang="ru-RU" sz="3200" dirty="0" smtClean="0"/>
          </a:p>
          <a:p>
            <a:r>
              <a:rPr lang="ru-RU" sz="3200" dirty="0"/>
              <a:t>Экономика, </a:t>
            </a:r>
          </a:p>
          <a:p>
            <a:r>
              <a:rPr lang="ru-RU" sz="3200" dirty="0" smtClean="0"/>
              <a:t>География</a:t>
            </a:r>
            <a:r>
              <a:rPr lang="ru-RU" sz="3200" dirty="0"/>
              <a:t>, </a:t>
            </a:r>
            <a:endParaRPr lang="ru-RU" sz="3200" dirty="0" smtClean="0"/>
          </a:p>
          <a:p>
            <a:r>
              <a:rPr lang="ru-RU" sz="3200" dirty="0" smtClean="0"/>
              <a:t>Технология</a:t>
            </a:r>
            <a:r>
              <a:rPr lang="ru-RU" sz="3200" dirty="0"/>
              <a:t>, </a:t>
            </a:r>
            <a:endParaRPr lang="ru-RU" sz="3200" dirty="0" smtClean="0"/>
          </a:p>
          <a:p>
            <a:r>
              <a:rPr lang="ru-RU" sz="3200" dirty="0" smtClean="0"/>
              <a:t>ОБЖ</a:t>
            </a:r>
            <a:r>
              <a:rPr lang="ru-RU" sz="3200" dirty="0"/>
              <a:t>, </a:t>
            </a:r>
            <a:endParaRPr lang="ru-RU" sz="3200" dirty="0" smtClean="0"/>
          </a:p>
          <a:p>
            <a:r>
              <a:rPr lang="ru-RU" sz="3200" dirty="0" smtClean="0"/>
              <a:t>Россия </a:t>
            </a:r>
            <a:r>
              <a:rPr lang="ru-RU" sz="3200" dirty="0"/>
              <a:t>в мире, </a:t>
            </a:r>
            <a:endParaRPr lang="ru-RU" sz="3200" dirty="0" smtClean="0"/>
          </a:p>
          <a:p>
            <a:r>
              <a:rPr lang="ru-RU" sz="3200" dirty="0" smtClean="0"/>
              <a:t>Информатика</a:t>
            </a:r>
            <a:r>
              <a:rPr lang="ru-RU" sz="3200" dirty="0"/>
              <a:t>, </a:t>
            </a:r>
            <a:endParaRPr lang="ru-RU" sz="3200" dirty="0" smtClean="0"/>
          </a:p>
          <a:p>
            <a:r>
              <a:rPr lang="ru-RU" sz="3200" dirty="0" smtClean="0"/>
              <a:t>Экология,</a:t>
            </a:r>
          </a:p>
          <a:p>
            <a:r>
              <a:rPr lang="ru-RU" sz="3200" dirty="0"/>
              <a:t>р</a:t>
            </a:r>
            <a:r>
              <a:rPr lang="ru-RU" sz="3200" dirty="0" smtClean="0"/>
              <a:t>аздел Биологии – Человек.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55577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5499" y="332656"/>
            <a:ext cx="4275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«ЗЕЛЕНЫЕ АКСИОМЫ»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14661" y="836712"/>
            <a:ext cx="3729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образной метафорической форме</a:t>
            </a:r>
            <a:endParaRPr lang="ru-RU" dirty="0"/>
          </a:p>
        </p:txBody>
      </p:sp>
      <p:pic>
        <p:nvPicPr>
          <p:cNvPr id="6" name="Рисунок 5" descr="C:\Users\Elena\Pictures\2017-03-21\Image (9)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44"/>
          <a:stretch/>
        </p:blipFill>
        <p:spPr bwMode="auto">
          <a:xfrm rot="5400000">
            <a:off x="-252537" y="1988842"/>
            <a:ext cx="5112569" cy="3816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0" name="Picture 2" descr="C:\Users\Elena\Downloads\Экопривычки ОБЛОЖКА_20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597737" y="1340769"/>
            <a:ext cx="4194212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222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2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4.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ПРОГРАММА ФОРМИРОВАНИЯ УУД(У)</a:t>
            </a:r>
            <a:r>
              <a:rPr lang="ru-RU" sz="3200" dirty="0" smtClean="0"/>
              <a:t> </a:t>
            </a:r>
            <a:r>
              <a:rPr lang="ru-RU" sz="3200" dirty="0"/>
              <a:t>создает инструментальную основу  для формирования и реализации </a:t>
            </a:r>
            <a:r>
              <a:rPr lang="ru-RU" sz="3200" b="1" i="1" dirty="0"/>
              <a:t>смыслообразующего мотива деятельности</a:t>
            </a:r>
            <a:r>
              <a:rPr lang="ru-RU" sz="3200" dirty="0"/>
              <a:t> </a:t>
            </a:r>
          </a:p>
          <a:p>
            <a:r>
              <a:rPr lang="ru-RU" sz="3200" dirty="0"/>
              <a:t>для устойчивого развития.</a:t>
            </a:r>
          </a:p>
          <a:p>
            <a:endParaRPr lang="ru-RU" sz="3200" dirty="0"/>
          </a:p>
          <a:p>
            <a:r>
              <a:rPr lang="ru-RU" sz="3200" b="1" dirty="0" smtClean="0"/>
              <a:t>5.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ПРОГРАММА ВОСПИТАНИЯ</a:t>
            </a:r>
            <a:r>
              <a:rPr lang="ru-RU" sz="3200" dirty="0" smtClean="0"/>
              <a:t> </a:t>
            </a:r>
            <a:r>
              <a:rPr lang="ru-RU" sz="3200" dirty="0"/>
              <a:t>ориентирует на формирование личностных ценностей и </a:t>
            </a:r>
            <a:r>
              <a:rPr lang="ru-RU" sz="3200" b="1" i="1" dirty="0"/>
              <a:t>смысловой установки деятельности</a:t>
            </a:r>
            <a:r>
              <a:rPr lang="ru-RU" sz="3200" dirty="0"/>
              <a:t> при выборе (создании) образа желаемого результата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022970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94786"/>
            <a:ext cx="840668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6.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МЕТОДИКА ВЫЯВЛЕНИЯ ОБЩИХ АСПЕКТНЫХ ПРОБЛЕМ И ИХ ЭКОЛОГИЧЕСКИХ СМЫСЛОВ В СОДЕРЖАНИИ НЕ ИНТЕГРИРОВАННЫХ ПРЕДМЕТОВ     </a:t>
            </a:r>
          </a:p>
          <a:p>
            <a:pPr algn="just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3200" b="1" i="1" dirty="0"/>
              <a:t>Программы не интегрированных</a:t>
            </a:r>
            <a:r>
              <a:rPr lang="ru-RU" sz="2800" dirty="0"/>
              <a:t> учебных предметов направлены на осмысление предметного материала с точки зрения современной картины мира, </a:t>
            </a:r>
            <a:r>
              <a:rPr lang="ru-RU" sz="2800" dirty="0" smtClean="0"/>
              <a:t>смысловых отношений, </a:t>
            </a:r>
            <a:r>
              <a:rPr lang="ru-RU" sz="2800" dirty="0"/>
              <a:t>мотивов и установок </a:t>
            </a:r>
            <a:r>
              <a:rPr lang="ru-RU" sz="2800" dirty="0" smtClean="0"/>
              <a:t>деятельности для УР, </a:t>
            </a:r>
            <a:r>
              <a:rPr lang="ru-RU" sz="2800" dirty="0"/>
              <a:t>как средство конкретизации картины мира, развития экологической грамотности, экологической культуры. </a:t>
            </a:r>
            <a:endParaRPr lang="ru-RU" sz="2800" dirty="0" smtClean="0"/>
          </a:p>
          <a:p>
            <a:pPr algn="just"/>
            <a:r>
              <a:rPr lang="ru-RU" sz="2800" b="1" i="1" dirty="0" smtClean="0"/>
              <a:t>Примерные задания</a:t>
            </a: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77590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1824" y="764704"/>
            <a:ext cx="790262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7.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ТИПОВЫЕ творческие поисковые задания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по переносу и применению</a:t>
            </a:r>
            <a:r>
              <a:rPr lang="ru-RU" sz="2800" dirty="0"/>
              <a:t> освоенных знаний, умений, отношений общекультурного ядра ЭОУР в новые ситуации учебно-проектного и социально-проектного типа. На этом этапе завершается формирование смысловой установки деятельности, накапливается опыт ее практического воплощения. </a:t>
            </a:r>
            <a:endParaRPr lang="ru-RU" sz="2800" dirty="0" smtClean="0"/>
          </a:p>
          <a:p>
            <a:pPr algn="just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КРИТЕРИИ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выполнения и оценки </a:t>
            </a:r>
            <a:r>
              <a:rPr lang="ru-RU" sz="2800" b="1" dirty="0" smtClean="0"/>
              <a:t>учебно-исследовательских </a:t>
            </a:r>
            <a:r>
              <a:rPr lang="ru-RU" sz="2800" b="1" dirty="0"/>
              <a:t>и проектных заданий</a:t>
            </a:r>
            <a:r>
              <a:rPr lang="ru-RU" sz="2800" dirty="0"/>
              <a:t> интегрированного, </a:t>
            </a:r>
            <a:r>
              <a:rPr lang="ru-RU" sz="2800" smtClean="0"/>
              <a:t>естесственонаучно</a:t>
            </a:r>
            <a:r>
              <a:rPr lang="ru-RU" sz="2800" dirty="0" smtClean="0"/>
              <a:t>-гуманитарно-технологического </a:t>
            </a:r>
            <a:r>
              <a:rPr lang="ru-RU" sz="2800" dirty="0"/>
              <a:t>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1319871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8680"/>
            <a:ext cx="8496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8. ЦЕЛОСТНОСТЬ СОСТАВА РЕЗУЛЬТАТОВ ЭО</a:t>
            </a:r>
          </a:p>
          <a:p>
            <a:endParaRPr lang="ru-RU" sz="3200" b="1" i="1" dirty="0" smtClean="0">
              <a:solidFill>
                <a:srgbClr val="C00000"/>
              </a:solidFill>
            </a:endParaRPr>
          </a:p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Экологическая 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</a:rPr>
              <a:t>культура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личности является 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</a:rPr>
              <a:t>результирующей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endParaRPr lang="ru-RU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i="1" dirty="0" smtClean="0"/>
              <a:t>ее картины мира</a:t>
            </a:r>
            <a:r>
              <a:rPr lang="ru-RU" sz="2800" i="1" dirty="0"/>
              <a:t> </a:t>
            </a:r>
            <a:r>
              <a:rPr lang="ru-RU" sz="2800" i="1" dirty="0" smtClean="0"/>
              <a:t>(опыт знаний);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i="1" dirty="0"/>
              <a:t>экологической направленностью </a:t>
            </a:r>
            <a:r>
              <a:rPr lang="ru-RU" sz="2800" i="1" dirty="0" smtClean="0"/>
              <a:t>личности (опыт отношений); </a:t>
            </a:r>
            <a:endParaRPr lang="ru-RU" sz="2800" i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i="1" dirty="0" smtClean="0"/>
              <a:t>функциональной </a:t>
            </a:r>
            <a:r>
              <a:rPr lang="ru-RU" sz="2800" i="1" dirty="0"/>
              <a:t>экологической </a:t>
            </a:r>
            <a:r>
              <a:rPr lang="ru-RU" sz="2800" i="1" dirty="0" smtClean="0"/>
              <a:t>грамотности (опыт деятельности) 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39403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ая фигурная скобка 4"/>
          <p:cNvSpPr/>
          <p:nvPr/>
        </p:nvSpPr>
        <p:spPr>
          <a:xfrm>
            <a:off x="5580112" y="1196752"/>
            <a:ext cx="288032" cy="1800200"/>
          </a:xfrm>
          <a:prstGeom prst="rightBrace">
            <a:avLst>
              <a:gd name="adj1" fmla="val 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012160" y="19168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КУЛЬТУРА ДЛЯ ЛИЧНОСТИ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764704"/>
            <a:ext cx="2792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ЛИЧНОСТЬ ДЛЯ КУЛЬТУРЫ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7222" y="5877272"/>
            <a:ext cx="565622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СФЕРЫ ЭКОЛОГИЧЕСКОЙ КУЛЬТУРЫ</a:t>
            </a:r>
            <a:endParaRPr lang="ru-RU" sz="28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633481"/>
            <a:ext cx="5364088" cy="481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6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88640"/>
            <a:ext cx="8852488" cy="6647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СФЕРА МИРОВОЗЗРЕНЧЕСКАЯ </a:t>
            </a:r>
            <a:r>
              <a:rPr lang="ru-RU" sz="2400" b="1" dirty="0" smtClean="0">
                <a:solidFill>
                  <a:srgbClr val="C00000"/>
                </a:solidFill>
              </a:rPr>
              <a:t>(опыт познания мира)</a:t>
            </a:r>
          </a:p>
          <a:p>
            <a:endParaRPr lang="ru-RU" dirty="0"/>
          </a:p>
          <a:p>
            <a:r>
              <a:rPr lang="ru-RU" dirty="0" smtClean="0"/>
              <a:t>НАУЧНАЯ КАРТИНА МИРА (ГЛОБАЛЬНЫЙ ЭВОЛЮЦИОНИЗМ)</a:t>
            </a:r>
          </a:p>
          <a:p>
            <a:endParaRPr lang="ru-RU" dirty="0"/>
          </a:p>
          <a:p>
            <a:r>
              <a:rPr lang="ru-RU" dirty="0" smtClean="0"/>
              <a:t>ЭКОЛОГИЧЕСКИЙ И НРАВСТВЕННЫЕ ИМПЕРАТИВЫ</a:t>
            </a:r>
          </a:p>
          <a:p>
            <a:endParaRPr lang="ru-RU" dirty="0"/>
          </a:p>
          <a:p>
            <a:r>
              <a:rPr lang="ru-RU" dirty="0" smtClean="0"/>
              <a:t>ЭКОЛОГИЧЕСКОЕ МЫШЛЕНИЕ</a:t>
            </a:r>
          </a:p>
          <a:p>
            <a:endParaRPr lang="ru-RU" dirty="0"/>
          </a:p>
          <a:p>
            <a:r>
              <a:rPr lang="ru-RU" dirty="0" smtClean="0"/>
              <a:t>ПРИНЦИПЫ ДЕЙСТВИЙ ДЛЯ УСТОЙЧИВОГО РАЗВИТИЯ, ИХ  ЦЕННОСТИ И СМЫСЛЫ</a:t>
            </a:r>
          </a:p>
          <a:p>
            <a:endParaRPr lang="ru-RU" sz="2800" dirty="0"/>
          </a:p>
          <a:p>
            <a:r>
              <a:rPr lang="ru-RU" sz="2800" b="1" dirty="0" smtClean="0">
                <a:solidFill>
                  <a:srgbClr val="C00000"/>
                </a:solidFill>
              </a:rPr>
              <a:t>СФЕРА ЛИЧНОСТНАЯ </a:t>
            </a:r>
            <a:r>
              <a:rPr lang="ru-RU" sz="2400" b="1" dirty="0" smtClean="0">
                <a:solidFill>
                  <a:srgbClr val="C00000"/>
                </a:solidFill>
              </a:rPr>
              <a:t>(опыт самопознания и </a:t>
            </a:r>
            <a:r>
              <a:rPr lang="ru-RU" sz="2400" b="1" dirty="0" err="1" smtClean="0">
                <a:solidFill>
                  <a:srgbClr val="C00000"/>
                </a:solidFill>
              </a:rPr>
              <a:t>самоизменения</a:t>
            </a:r>
            <a:r>
              <a:rPr lang="ru-RU" sz="2400" b="1" dirty="0" smtClean="0">
                <a:solidFill>
                  <a:srgbClr val="C00000"/>
                </a:solidFill>
              </a:rPr>
              <a:t>)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  <a:p>
            <a:r>
              <a:rPr lang="ru-RU" dirty="0" smtClean="0"/>
              <a:t>ЦЕННОСТНО-СМЫСЛОВОЕ ОТНОШЕНИЕ К ЭКОЛОГИЧЕСКОМУ ИМПЕРАТИВУ</a:t>
            </a:r>
          </a:p>
          <a:p>
            <a:endParaRPr lang="ru-RU" dirty="0"/>
          </a:p>
          <a:p>
            <a:r>
              <a:rPr lang="ru-RU" dirty="0" smtClean="0"/>
              <a:t>ЭТИЧЕСКИЕ ПРИНЦИПЫ  ПОВЕДЕНИЯ</a:t>
            </a:r>
          </a:p>
          <a:p>
            <a:endParaRPr lang="ru-RU" dirty="0"/>
          </a:p>
          <a:p>
            <a:r>
              <a:rPr lang="ru-RU" dirty="0" smtClean="0"/>
              <a:t>ИЕРАРХИЯ ЦЕННОСТЕЙ</a:t>
            </a:r>
          </a:p>
          <a:p>
            <a:endParaRPr lang="ru-RU" dirty="0"/>
          </a:p>
          <a:p>
            <a:r>
              <a:rPr lang="ru-RU" dirty="0" smtClean="0"/>
              <a:t>ЭКОЛОГИЧЕСКОЕ СОЗНАНИЕ (ПРИРОДОЦЕНТРИРОВАННОЕ)</a:t>
            </a:r>
          </a:p>
          <a:p>
            <a:endParaRPr lang="ru-RU" dirty="0"/>
          </a:p>
          <a:p>
            <a:r>
              <a:rPr lang="ru-RU" dirty="0" smtClean="0"/>
              <a:t>САМОИДЕНТИФИКАЦИЯ  и САМООПРЕДЕЛЕНИЕ В КУЛЬТУРЕ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794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794" y="226383"/>
            <a:ext cx="897072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Образование для устойчивого развития </a:t>
            </a:r>
            <a:r>
              <a:rPr lang="ru-RU" sz="2000" dirty="0" smtClean="0"/>
              <a:t>– </a:t>
            </a:r>
            <a:r>
              <a:rPr lang="ru-RU" sz="2400" dirty="0" smtClean="0"/>
              <a:t>международный </a:t>
            </a:r>
          </a:p>
          <a:p>
            <a:r>
              <a:rPr lang="ru-RU" sz="2400" dirty="0" smtClean="0"/>
              <a:t>вектор мирового образовательного процесса,  реализующийся в </a:t>
            </a:r>
          </a:p>
          <a:p>
            <a:r>
              <a:rPr lang="ru-RU" sz="2400" dirty="0" smtClean="0"/>
              <a:t>193 странах мира :  КАК ЖИТЬ, повышая качество жизни людей, </a:t>
            </a:r>
          </a:p>
          <a:p>
            <a:r>
              <a:rPr lang="ru-RU" sz="2400" dirty="0" smtClean="0"/>
              <a:t>не нанося ущерба экологическому качеству окружающей среды </a:t>
            </a:r>
          </a:p>
          <a:p>
            <a:r>
              <a:rPr lang="ru-RU" sz="2400" dirty="0" smtClean="0"/>
              <a:t>в настоящем и будущем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3872" y="2492896"/>
            <a:ext cx="8882624" cy="2308324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ДЕКАДА ООН ОУР:</a:t>
            </a:r>
          </a:p>
          <a:p>
            <a:r>
              <a:rPr lang="ru-RU" sz="2400" dirty="0" smtClean="0"/>
              <a:t>Задача не решается путем воспитании новых правил поведения.</a:t>
            </a:r>
          </a:p>
          <a:p>
            <a:endParaRPr lang="ru-RU" sz="1200" dirty="0" smtClean="0"/>
          </a:p>
          <a:p>
            <a:r>
              <a:rPr lang="ru-RU" sz="2400" dirty="0" smtClean="0"/>
              <a:t>Другой тип отношений ПРИРОДЫ – ЛЮДЕЙ – ЭКОНОМИКИ!</a:t>
            </a:r>
          </a:p>
          <a:p>
            <a:endParaRPr lang="ru-RU" sz="1200" dirty="0" smtClean="0"/>
          </a:p>
          <a:p>
            <a:r>
              <a:rPr lang="ru-RU" sz="2400" dirty="0" smtClean="0"/>
              <a:t>Изменение системы координат оценки происходящего,</a:t>
            </a:r>
          </a:p>
          <a:p>
            <a:r>
              <a:rPr lang="ru-RU" sz="2400" dirty="0" smtClean="0"/>
              <a:t>КАРТИНЫ МИРА, ПСИХОЛОГИИ!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3872" y="5164333"/>
            <a:ext cx="8882624" cy="1577035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Не отдельный предмет, а цель и смысл всего общего образования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                                           (Г.А. Ягодин)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Нужно не одно поколение людей, чтобы люди освоили</a:t>
            </a:r>
          </a:p>
          <a:p>
            <a:pPr>
              <a:lnSpc>
                <a:spcPct val="80000"/>
              </a:lnSpc>
            </a:pPr>
            <a:r>
              <a:rPr lang="ru-RU" sz="2400" b="1" i="1" dirty="0">
                <a:solidFill>
                  <a:schemeClr val="tx1"/>
                </a:solidFill>
              </a:rPr>
              <a:t>э</a:t>
            </a:r>
            <a:r>
              <a:rPr lang="ru-RU" sz="2400" b="1" i="1" dirty="0" smtClean="0">
                <a:solidFill>
                  <a:schemeClr val="tx1"/>
                </a:solidFill>
              </a:rPr>
              <a:t>кологическую арифметику</a:t>
            </a:r>
            <a:r>
              <a:rPr lang="ru-RU" sz="2400" dirty="0" smtClean="0">
                <a:solidFill>
                  <a:schemeClr val="tx1"/>
                </a:solidFill>
              </a:rPr>
              <a:t> и </a:t>
            </a:r>
            <a:r>
              <a:rPr lang="ru-RU" sz="2400" b="1" i="1" dirty="0" smtClean="0">
                <a:solidFill>
                  <a:schemeClr val="tx1"/>
                </a:solidFill>
              </a:rPr>
              <a:t>этику планетарного масштаба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Нужна новая  Система УЧИТЕЛЬ  (Н.Н. Моисеев)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63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16632"/>
            <a:ext cx="857305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spc="-70" dirty="0" smtClean="0">
                <a:solidFill>
                  <a:srgbClr val="C00000"/>
                </a:solidFill>
              </a:rPr>
              <a:t>СФЕРА СУБЪЕКТНАЯ  </a:t>
            </a:r>
            <a:r>
              <a:rPr lang="ru-RU" sz="2400" b="1" i="1" spc="-70" dirty="0" smtClean="0">
                <a:solidFill>
                  <a:srgbClr val="C00000"/>
                </a:solidFill>
              </a:rPr>
              <a:t>(</a:t>
            </a:r>
            <a:r>
              <a:rPr lang="ru-RU" sz="2400" b="1" spc="-70" dirty="0" smtClean="0">
                <a:solidFill>
                  <a:srgbClr val="C00000"/>
                </a:solidFill>
              </a:rPr>
              <a:t>опыт формирования субъекта  культуры</a:t>
            </a:r>
            <a:r>
              <a:rPr lang="ru-RU" sz="2400" b="1" i="1" spc="-70" dirty="0" smtClean="0">
                <a:solidFill>
                  <a:srgbClr val="C00000"/>
                </a:solidFill>
              </a:rPr>
              <a:t>)</a:t>
            </a:r>
            <a:endParaRPr lang="ru-RU" sz="2800" b="1" i="1" spc="-70" dirty="0" smtClean="0">
              <a:solidFill>
                <a:srgbClr val="C00000"/>
              </a:solidFill>
            </a:endParaRPr>
          </a:p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20688"/>
            <a:ext cx="8712968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</a:rPr>
              <a:t>Общепредметная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 (общекультурная)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функциональ-ная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экологическая грамотность обучающегося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sz="1400" dirty="0"/>
          </a:p>
          <a:p>
            <a:pPr algn="just">
              <a:lnSpc>
                <a:spcPct val="80000"/>
              </a:lnSpc>
            </a:pPr>
            <a:r>
              <a:rPr lang="ru-RU" sz="2800" dirty="0" smtClean="0"/>
              <a:t>базовая </a:t>
            </a:r>
            <a:r>
              <a:rPr lang="ru-RU" sz="2800" dirty="0"/>
              <a:t>функциональная характеристика экологической культуры, </a:t>
            </a:r>
            <a:endParaRPr lang="ru-RU" sz="2800" dirty="0" smtClean="0"/>
          </a:p>
          <a:p>
            <a:pPr algn="just">
              <a:lnSpc>
                <a:spcPct val="80000"/>
              </a:lnSpc>
            </a:pPr>
            <a:endParaRPr lang="ru-RU" sz="2800" dirty="0"/>
          </a:p>
          <a:p>
            <a:pPr algn="just">
              <a:lnSpc>
                <a:spcPct val="80000"/>
              </a:lnSpc>
            </a:pPr>
            <a:r>
              <a:rPr lang="ru-RU" sz="2800" b="1" i="1" dirty="0" smtClean="0"/>
              <a:t>проявляющаяся </a:t>
            </a:r>
            <a:r>
              <a:rPr lang="ru-RU" sz="2800" dirty="0" smtClean="0"/>
              <a:t>в</a:t>
            </a:r>
            <a:r>
              <a:rPr lang="ru-RU" sz="2800" b="1" i="1" dirty="0" smtClean="0"/>
              <a:t> </a:t>
            </a:r>
            <a:r>
              <a:rPr lang="ru-RU" sz="2800" dirty="0" smtClean="0"/>
              <a:t>активной </a:t>
            </a:r>
            <a:r>
              <a:rPr lang="ru-RU" sz="2800" b="1" dirty="0" err="1" smtClean="0"/>
              <a:t>деятельностной</a:t>
            </a:r>
            <a:r>
              <a:rPr lang="ru-RU" sz="2800" b="1" dirty="0" smtClean="0"/>
              <a:t> позиции</a:t>
            </a:r>
            <a:r>
              <a:rPr lang="ru-RU" sz="2800" dirty="0" smtClean="0"/>
              <a:t> </a:t>
            </a:r>
            <a:r>
              <a:rPr lang="ru-RU" sz="2800" dirty="0"/>
              <a:t>по </a:t>
            </a:r>
            <a:r>
              <a:rPr lang="ru-RU" sz="2800" b="1" dirty="0" smtClean="0"/>
              <a:t>переносу и применению </a:t>
            </a:r>
            <a:r>
              <a:rPr lang="ru-RU" sz="2800" dirty="0"/>
              <a:t>полученных экологических знаний, умений, </a:t>
            </a:r>
            <a:r>
              <a:rPr lang="ru-RU" sz="2800" dirty="0" smtClean="0"/>
              <a:t>отношений </a:t>
            </a:r>
          </a:p>
          <a:p>
            <a:pPr algn="just">
              <a:lnSpc>
                <a:spcPct val="80000"/>
              </a:lnSpc>
            </a:pPr>
            <a:endParaRPr lang="ru-RU" sz="2800" dirty="0"/>
          </a:p>
          <a:p>
            <a:pPr algn="just">
              <a:lnSpc>
                <a:spcPct val="80000"/>
              </a:lnSpc>
            </a:pPr>
            <a:r>
              <a:rPr lang="ru-RU" sz="2800" dirty="0" smtClean="0"/>
              <a:t>из учебных в учебно-проектные и социально-проектные ситуации </a:t>
            </a:r>
          </a:p>
          <a:p>
            <a:pPr algn="just">
              <a:lnSpc>
                <a:spcPct val="80000"/>
              </a:lnSpc>
            </a:pPr>
            <a:endParaRPr lang="ru-RU" sz="2800" dirty="0"/>
          </a:p>
          <a:p>
            <a:pPr algn="just">
              <a:lnSpc>
                <a:spcPct val="80000"/>
              </a:lnSpc>
            </a:pPr>
            <a:r>
              <a:rPr lang="ru-RU" sz="2800" dirty="0" smtClean="0"/>
              <a:t>потребления</a:t>
            </a:r>
            <a:r>
              <a:rPr lang="ru-RU" sz="2800" dirty="0"/>
              <a:t>, созидания, организации уклада / образа жизни, выступая, тем самым, </a:t>
            </a:r>
            <a:r>
              <a:rPr lang="ru-RU" sz="2800" b="1" i="1" dirty="0"/>
              <a:t>основой</a:t>
            </a:r>
            <a:r>
              <a:rPr lang="ru-RU" sz="2800" dirty="0"/>
              <a:t> для формирования </a:t>
            </a:r>
            <a:r>
              <a:rPr lang="ru-RU" sz="2800" b="1" dirty="0"/>
              <a:t>жизненного опыта</a:t>
            </a:r>
            <a:r>
              <a:rPr lang="ru-RU" sz="2800" dirty="0"/>
              <a:t>  </a:t>
            </a:r>
            <a:r>
              <a:rPr lang="ru-RU" sz="2800" dirty="0" smtClean="0"/>
              <a:t>экологического </a:t>
            </a:r>
            <a:r>
              <a:rPr lang="ru-RU" sz="2800" dirty="0" err="1" smtClean="0"/>
              <a:t>культуротворчества</a:t>
            </a:r>
            <a:r>
              <a:rPr lang="ru-RU" sz="2800" dirty="0" smtClean="0"/>
              <a:t> </a:t>
            </a:r>
            <a:r>
              <a:rPr lang="ru-RU" sz="2800" dirty="0"/>
              <a:t>в окружающей </a:t>
            </a:r>
            <a:r>
              <a:rPr lang="ru-RU" sz="2800" dirty="0" err="1"/>
              <a:t>социоприродной</a:t>
            </a:r>
            <a:r>
              <a:rPr lang="ru-RU" sz="2800" dirty="0"/>
              <a:t> среде. </a:t>
            </a:r>
          </a:p>
        </p:txBody>
      </p:sp>
    </p:spTree>
    <p:extLst>
      <p:ext uri="{BB962C8B-B14F-4D97-AF65-F5344CB8AC3E}">
        <p14:creationId xmlns:p14="http://schemas.microsoft.com/office/powerpoint/2010/main" val="721435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524287"/>
            <a:ext cx="7133812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СФЕРА  КУЛЬТУРОТВОРЧЕСКАЯ 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(опыт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культуротворчества</a:t>
            </a:r>
            <a:r>
              <a:rPr lang="ru-RU" sz="3200" b="1" i="1" dirty="0" smtClean="0">
                <a:solidFill>
                  <a:srgbClr val="FF0000"/>
                </a:solidFill>
              </a:rPr>
              <a:t>)</a:t>
            </a:r>
          </a:p>
          <a:p>
            <a:endParaRPr lang="ru-RU" dirty="0"/>
          </a:p>
          <a:p>
            <a:r>
              <a:rPr lang="ru-RU" sz="2000" dirty="0" smtClean="0"/>
              <a:t>ЖИЗНЕННЫЙ  ОПЫТ СОЗИДАТЕЛЬНОЙ  И ПРОСВЕТИТЕЛЬСКОЙ </a:t>
            </a:r>
          </a:p>
          <a:p>
            <a:r>
              <a:rPr lang="ru-RU" sz="2000" dirty="0" smtClean="0"/>
              <a:t>ДЕЯТЕЛЬНОСТИ</a:t>
            </a:r>
          </a:p>
          <a:p>
            <a:r>
              <a:rPr lang="ru-RU" sz="2000" dirty="0" smtClean="0"/>
              <a:t>(В РАЗНЫХ СОЦИАЛЬНЫХ РОЛЯХ – ТРУЖЕНИКА, СПЕЦИАЛИСТА,</a:t>
            </a:r>
          </a:p>
          <a:p>
            <a:r>
              <a:rPr lang="ru-RU" sz="2000" dirty="0" smtClean="0"/>
              <a:t>СЕМЬЯНИНА)  </a:t>
            </a:r>
          </a:p>
          <a:p>
            <a:endParaRPr lang="ru-RU" sz="2000" dirty="0"/>
          </a:p>
          <a:p>
            <a:r>
              <a:rPr lang="ru-RU" sz="2000" dirty="0" smtClean="0"/>
              <a:t>АКТИВНАЯ ЖИЗНЕННАЯ ПОЗИЦИЯ В ОБЛАСТИ УР И ОУР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3792" y="4410978"/>
            <a:ext cx="8406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Цель </a:t>
            </a:r>
            <a:r>
              <a:rPr lang="ru-RU" sz="3200" b="1" dirty="0">
                <a:solidFill>
                  <a:srgbClr val="FF0000"/>
                </a:solidFill>
              </a:rPr>
              <a:t>общего ЭОУР </a:t>
            </a:r>
            <a:r>
              <a:rPr lang="ru-RU" sz="3200" b="1" dirty="0" smtClean="0">
                <a:solidFill>
                  <a:srgbClr val="FF0000"/>
                </a:solidFill>
              </a:rPr>
              <a:t>:</a:t>
            </a:r>
          </a:p>
          <a:p>
            <a:endParaRPr lang="ru-RU" sz="2000" dirty="0"/>
          </a:p>
          <a:p>
            <a:pPr algn="just"/>
            <a:r>
              <a:rPr lang="ru-RU" sz="2800" dirty="0" smtClean="0"/>
              <a:t>       формирование </a:t>
            </a:r>
            <a:r>
              <a:rPr lang="ru-RU" sz="2800" i="1" dirty="0"/>
              <a:t>субъекта</a:t>
            </a:r>
            <a:r>
              <a:rPr lang="ru-RU" sz="2800" dirty="0"/>
              <a:t> </a:t>
            </a:r>
            <a:r>
              <a:rPr lang="ru-RU" sz="2800" i="1" dirty="0" smtClean="0"/>
              <a:t>современной </a:t>
            </a:r>
          </a:p>
          <a:p>
            <a:pPr algn="just"/>
            <a:r>
              <a:rPr lang="ru-RU" sz="2800" i="1" dirty="0"/>
              <a:t> </a:t>
            </a:r>
            <a:r>
              <a:rPr lang="ru-RU" sz="2800" i="1" dirty="0" smtClean="0"/>
              <a:t>      экологической культуры и ее развития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75777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48680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/>
              <a:t>Преемственность и непрерывность</a:t>
            </a:r>
            <a:r>
              <a:rPr lang="ru-RU" sz="2800" i="1" dirty="0"/>
              <a:t> </a:t>
            </a:r>
            <a:r>
              <a:rPr lang="ru-RU" sz="2800" dirty="0" smtClean="0"/>
              <a:t>экологического </a:t>
            </a:r>
            <a:r>
              <a:rPr lang="ru-RU" sz="2800" dirty="0"/>
              <a:t>образования во всем разнообразии его фрагментов в Основной образовательной программе образовательной организации обеспечивается </a:t>
            </a:r>
            <a:endParaRPr lang="ru-RU" sz="2800" b="1" dirty="0"/>
          </a:p>
          <a:p>
            <a:pPr marL="457200" indent="-457200" algn="just">
              <a:buFontTx/>
              <a:buChar char="-"/>
            </a:pPr>
            <a:r>
              <a:rPr lang="ru-RU" sz="2800" b="1" dirty="0" smtClean="0"/>
              <a:t>выделением </a:t>
            </a:r>
            <a:r>
              <a:rPr lang="ru-RU" sz="2800" b="1" dirty="0"/>
              <a:t>настоящей Концепцией инвариантного общекультурного ядра содержания </a:t>
            </a:r>
            <a:r>
              <a:rPr lang="ru-RU" sz="2800" b="1" dirty="0" smtClean="0"/>
              <a:t>ЭОУР и </a:t>
            </a:r>
            <a:r>
              <a:rPr lang="ru-RU" sz="2800" b="1" dirty="0" err="1" smtClean="0"/>
              <a:t>общепредметной</a:t>
            </a:r>
            <a:r>
              <a:rPr lang="ru-RU" sz="2800" b="1" dirty="0" smtClean="0"/>
              <a:t> экологической грамотности;</a:t>
            </a:r>
          </a:p>
          <a:p>
            <a:pPr marL="457200" indent="-457200" algn="just">
              <a:buFontTx/>
              <a:buChar char="-"/>
            </a:pPr>
            <a:r>
              <a:rPr lang="ru-RU" sz="2800" b="1" dirty="0" smtClean="0"/>
              <a:t>моделью конструирования и мониторинга содержания ЭО; </a:t>
            </a:r>
          </a:p>
          <a:p>
            <a:pPr marL="457200" indent="-457200" algn="just">
              <a:buFontTx/>
              <a:buChar char="-"/>
            </a:pPr>
            <a:r>
              <a:rPr lang="ru-RU" sz="2800" b="1" dirty="0"/>
              <a:t>м</a:t>
            </a:r>
            <a:r>
              <a:rPr lang="ru-RU" sz="2800" b="1" dirty="0" smtClean="0"/>
              <a:t>етодикой взаимодействия учебных предметов между собой и с </a:t>
            </a:r>
            <a:r>
              <a:rPr lang="ru-RU" sz="2800" b="1" dirty="0"/>
              <a:t>внеурочной </a:t>
            </a:r>
            <a:r>
              <a:rPr lang="ru-RU" sz="2800" b="1" dirty="0" smtClean="0"/>
              <a:t>деятельностью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56337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КРЫШИ В картинах худож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71" y="342618"/>
            <a:ext cx="8850725" cy="553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98650" y="6309320"/>
            <a:ext cx="459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ЛОГИКА ЗАСТРОЙКИ И СТИЛЕВОЕ ЕДИНСТВО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467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690818"/>
              </p:ext>
            </p:extLst>
          </p:nvPr>
        </p:nvGraphicFramePr>
        <p:xfrm>
          <a:off x="107504" y="1052736"/>
          <a:ext cx="8856985" cy="402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4445"/>
                <a:gridCol w="2634695"/>
                <a:gridCol w="3957845"/>
              </a:tblGrid>
              <a:tr h="26584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Мировоззрен</a:t>
                      </a:r>
                      <a:r>
                        <a:rPr lang="ru-RU" sz="24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ческая</a:t>
                      </a:r>
                      <a:endParaRPr lang="ru-RU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Научная картина мира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(глобальный эволюционизм), 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культурные концепты,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экологический императив, </a:t>
                      </a:r>
                      <a:r>
                        <a:rPr lang="ru-RU" sz="2400" dirty="0" err="1">
                          <a:effectLst/>
                        </a:rPr>
                        <a:t>экосистемная</a:t>
                      </a:r>
                      <a:r>
                        <a:rPr lang="ru-RU" sz="2400" dirty="0">
                          <a:effectLst/>
                        </a:rPr>
                        <a:t> познавательная модель</a:t>
                      </a:r>
                      <a:endParaRPr lang="ru-RU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Система ценностно-онтологических представлений о целостности мира, экологическом императиве,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нравственные принципы действий в соответствии с экологическим императивом, 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экологическое мышление</a:t>
                      </a:r>
                      <a:endParaRPr lang="ru-RU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95736" y="188640"/>
            <a:ext cx="4563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МОНИТОРИНГ  РЕЗУЛЬТАТОВ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53457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88640"/>
            <a:ext cx="4563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МОНИТОРИНГ  РЕЗУЛЬТАТОВ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402237"/>
              </p:ext>
            </p:extLst>
          </p:nvPr>
        </p:nvGraphicFramePr>
        <p:xfrm>
          <a:off x="539552" y="990347"/>
          <a:ext cx="8049195" cy="5030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919"/>
                <a:gridCol w="2982641"/>
                <a:gridCol w="3008635"/>
              </a:tblGrid>
              <a:tr h="5030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Личностная</a:t>
                      </a:r>
                      <a:endParaRPr lang="ru-RU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Экологическая направленность личности</a:t>
                      </a:r>
                      <a:endParaRPr lang="ru-RU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Экологическое сознание (</a:t>
                      </a:r>
                      <a:r>
                        <a:rPr lang="ru-RU" sz="2800" dirty="0" err="1" smtClean="0">
                          <a:effectLst/>
                        </a:rPr>
                        <a:t>природоцентри-рованное</a:t>
                      </a:r>
                      <a:r>
                        <a:rPr lang="ru-RU" sz="2800" dirty="0">
                          <a:effectLst/>
                        </a:rPr>
                        <a:t>), иерархия ценностей,</a:t>
                      </a:r>
                      <a:endParaRPr lang="ru-RU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 err="1" smtClean="0">
                          <a:effectLst/>
                        </a:rPr>
                        <a:t>самоидентифика-ция</a:t>
                      </a:r>
                      <a:r>
                        <a:rPr lang="ru-RU" sz="2800" dirty="0" smtClean="0">
                          <a:effectLst/>
                        </a:rPr>
                        <a:t> </a:t>
                      </a:r>
                      <a:r>
                        <a:rPr lang="ru-RU" sz="2800" dirty="0">
                          <a:effectLst/>
                        </a:rPr>
                        <a:t>себя как части культуры, социума, природы</a:t>
                      </a:r>
                      <a:endParaRPr lang="ru-RU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908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188640"/>
            <a:ext cx="4563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МОНИТОРИНГ  РЕЗУЛЬТАТОВ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54682"/>
              </p:ext>
            </p:extLst>
          </p:nvPr>
        </p:nvGraphicFramePr>
        <p:xfrm>
          <a:off x="267221" y="764704"/>
          <a:ext cx="8625259" cy="5852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4499"/>
                <a:gridCol w="2592288"/>
                <a:gridCol w="4248472"/>
              </a:tblGrid>
              <a:tr h="3528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Субъектная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(</a:t>
                      </a:r>
                      <a:r>
                        <a:rPr lang="ru-RU" sz="2400" dirty="0" err="1">
                          <a:effectLst/>
                        </a:rPr>
                        <a:t>деятельностная</a:t>
                      </a:r>
                      <a:r>
                        <a:rPr lang="ru-RU" sz="24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Общепредметная функциональная экологическая грамотность</a:t>
                      </a:r>
                      <a:endParaRPr lang="ru-RU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опирающаяся на понимание связей социальных и природных явлений между собой, принципов  поведения в интересах экологически устойчивого развития общества, ценностно-смысловые установки поведения для гармонизации природы и общества, </a:t>
                      </a:r>
                    </a:p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</a:endParaRPr>
                    </a:p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способность переноса полученных экологических знаний, умений, отношений из учебных в учебно-проектные и социально-проектные ситуации потребления, созидания, организации уклада / образа жизни и их применение. </a:t>
                      </a:r>
                      <a:endParaRPr lang="ru-RU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AutoShape 2" descr="Картинки по запросу КРЫШИ КАРТИНЫ ХУДОЖ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Картинки по запросу КРЫШИ КАРТИНЫ ХУДОЖНИКОВ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Картинки по запросу КРЫШИ КАРТИНЫ ХУДОЖНИКОВ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33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3454" y="2967335"/>
            <a:ext cx="7677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9343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213009"/>
            <a:ext cx="4248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</a:t>
            </a:r>
            <a:r>
              <a:rPr lang="ru-RU" b="1" dirty="0" smtClean="0"/>
              <a:t>Основы </a:t>
            </a:r>
            <a:r>
              <a:rPr lang="ru-RU" b="1" dirty="0"/>
              <a:t>государственной политики в области экологического развития России </a:t>
            </a:r>
            <a:endParaRPr lang="ru-RU" b="1" dirty="0" smtClean="0"/>
          </a:p>
          <a:p>
            <a:r>
              <a:rPr lang="ru-RU" b="1" dirty="0" smtClean="0"/>
              <a:t>до </a:t>
            </a:r>
            <a:r>
              <a:rPr lang="ru-RU" b="1" dirty="0"/>
              <a:t>2030 года</a:t>
            </a:r>
            <a:r>
              <a:rPr lang="ru-RU" b="1" dirty="0" smtClean="0"/>
              <a:t>»</a:t>
            </a:r>
          </a:p>
          <a:p>
            <a:endParaRPr lang="ru-RU" b="1" dirty="0" smtClean="0"/>
          </a:p>
          <a:p>
            <a:r>
              <a:rPr lang="ru-RU" b="1" dirty="0" smtClean="0"/>
              <a:t>Перечень поручений Президента РФ по</a:t>
            </a:r>
          </a:p>
          <a:p>
            <a:r>
              <a:rPr lang="ru-RU" b="1" dirty="0" smtClean="0"/>
              <a:t>итогам Госсовета от 27.12.17 , №140ГС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48064" y="1214750"/>
            <a:ext cx="376507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Новые требования к экологической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культуре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Включение в требования ФГОС</a:t>
            </a:r>
          </a:p>
          <a:p>
            <a:r>
              <a:rPr lang="ru-RU" b="1" dirty="0">
                <a:solidFill>
                  <a:srgbClr val="C00000"/>
                </a:solidFill>
              </a:rPr>
              <a:t>б</a:t>
            </a:r>
            <a:r>
              <a:rPr lang="ru-RU" b="1" dirty="0" smtClean="0">
                <a:solidFill>
                  <a:srgbClr val="C00000"/>
                </a:solidFill>
              </a:rPr>
              <a:t>азовых знаний об устойчивом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развитии 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Обновление методологических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оснований экологического </a:t>
            </a:r>
          </a:p>
          <a:p>
            <a:r>
              <a:rPr lang="ru-RU" b="1" dirty="0">
                <a:solidFill>
                  <a:srgbClr val="C00000"/>
                </a:solidFill>
              </a:rPr>
              <a:t>о</a:t>
            </a:r>
            <a:r>
              <a:rPr lang="ru-RU" b="1" dirty="0" smtClean="0">
                <a:solidFill>
                  <a:srgbClr val="C00000"/>
                </a:solidFill>
              </a:rPr>
              <a:t>бразования (ЭО)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3699029"/>
            <a:ext cx="3644780" cy="95410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/>
              <a:t>ДЕКАДА ООН по ОУР:</a:t>
            </a:r>
          </a:p>
          <a:p>
            <a:r>
              <a:rPr lang="ru-RU" sz="2800" b="1" dirty="0" smtClean="0"/>
              <a:t>решенные проблемы 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687976"/>
            <a:ext cx="4248472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Стратегия ОУР,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Глобальная программа действий по ОУР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Темы ОУР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Подходы к их обсуждения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Ключевые компетенции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756" y="4534088"/>
            <a:ext cx="438774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Нерешенные проблемы:</a:t>
            </a:r>
          </a:p>
          <a:p>
            <a:r>
              <a:rPr lang="ru-RU" sz="2400" dirty="0" smtClean="0"/>
              <a:t>целостность ЭО (ее основания </a:t>
            </a:r>
          </a:p>
          <a:p>
            <a:pPr algn="ctr"/>
            <a:r>
              <a:rPr lang="ru-RU" sz="2400" dirty="0" smtClean="0"/>
              <a:t>и способы реализации) – </a:t>
            </a:r>
          </a:p>
          <a:p>
            <a:pPr algn="ctr"/>
            <a:r>
              <a:rPr lang="ru-RU" sz="2400" dirty="0"/>
              <a:t>к</a:t>
            </a:r>
            <a:r>
              <a:rPr lang="ru-RU" sz="2400" dirty="0" smtClean="0"/>
              <a:t>ак платформы ОУР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170637"/>
            <a:ext cx="8299260" cy="95410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НОВЫЕ ВЫЗОВЫ </a:t>
            </a:r>
          </a:p>
          <a:p>
            <a:r>
              <a:rPr lang="ru-RU" sz="2800" b="1" dirty="0" smtClean="0"/>
              <a:t>ГОСУДАРСТВЕННОЙ ОБРАЗОВАТЕЛЬНОЙ ПОЛИТИКИ</a:t>
            </a:r>
          </a:p>
        </p:txBody>
      </p:sp>
    </p:spTree>
    <p:extLst>
      <p:ext uri="{BB962C8B-B14F-4D97-AF65-F5344CB8AC3E}">
        <p14:creationId xmlns:p14="http://schemas.microsoft.com/office/powerpoint/2010/main" val="1473418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5719" y="116632"/>
            <a:ext cx="51505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ЦЕЛОСТНОСТЬ ЭО </a:t>
            </a:r>
          </a:p>
          <a:p>
            <a:pPr algn="ctr"/>
            <a:r>
              <a:rPr lang="ru-RU" sz="2400" dirty="0" smtClean="0"/>
              <a:t>во всем разнообразии его элементов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4293096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ru-RU" sz="2800" b="1" dirty="0" smtClean="0"/>
              <a:t>ХАРАКТЕР  ПРОЕКТИРОВАНИЯ</a:t>
            </a:r>
            <a:r>
              <a:rPr lang="ru-RU" sz="2800" dirty="0" smtClean="0"/>
              <a:t> (</a:t>
            </a:r>
            <a:r>
              <a:rPr lang="ru-RU" sz="2800" b="1" dirty="0" smtClean="0"/>
              <a:t>все больше о меньшем – </a:t>
            </a:r>
            <a:r>
              <a:rPr lang="ru-RU" sz="2800" b="1" dirty="0" err="1" smtClean="0"/>
              <a:t>редукционизм</a:t>
            </a:r>
            <a:r>
              <a:rPr lang="ru-RU" sz="2800" b="1" dirty="0" smtClean="0"/>
              <a:t> или общий взгляд)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5271591"/>
            <a:ext cx="7166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ЭКОЛОГИЗАЦИЯ  «СНИЗУ»   -  предметные результаты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5775647"/>
            <a:ext cx="7334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ЭКОЛОГИЗАЦИЯ  «СВЕРХУ»  -  личностные и </a:t>
            </a:r>
            <a:r>
              <a:rPr lang="ru-RU" sz="2400" dirty="0" err="1" smtClean="0"/>
              <a:t>метапред</a:t>
            </a:r>
            <a:r>
              <a:rPr lang="ru-RU" sz="2400" dirty="0" smtClean="0"/>
              <a:t>-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</a:t>
            </a:r>
            <a:r>
              <a:rPr lang="ru-RU" sz="2400" dirty="0" err="1" smtClean="0"/>
              <a:t>метные</a:t>
            </a:r>
            <a:r>
              <a:rPr lang="ru-RU" sz="2400" dirty="0" smtClean="0"/>
              <a:t> результаты</a:t>
            </a:r>
            <a:endParaRPr lang="ru-RU" sz="24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79512" y="1268760"/>
            <a:ext cx="9251572" cy="2947685"/>
            <a:chOff x="467544" y="3861048"/>
            <a:chExt cx="9251572" cy="2947685"/>
          </a:xfrm>
        </p:grpSpPr>
        <p:sp>
          <p:nvSpPr>
            <p:cNvPr id="6" name="TextBox 5"/>
            <p:cNvSpPr txBox="1"/>
            <p:nvPr/>
          </p:nvSpPr>
          <p:spPr>
            <a:xfrm>
              <a:off x="467544" y="3861048"/>
              <a:ext cx="92515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/>
                <a:t>1.  </a:t>
              </a:r>
              <a:r>
                <a:rPr lang="ru-RU" sz="2800" b="1" dirty="0" smtClean="0"/>
                <a:t>ИСТОЧНИКИ ОТБОРА СОДЕРЖАНИЯ </a:t>
              </a:r>
              <a:r>
                <a:rPr lang="ru-RU" sz="2400" b="1" dirty="0" smtClean="0"/>
                <a:t>(уровень обобщения)</a:t>
              </a:r>
              <a:r>
                <a:rPr lang="ru-RU" sz="2800" dirty="0" smtClean="0"/>
                <a:t> </a:t>
              </a:r>
              <a:endParaRPr lang="ru-RU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64904" y="4642683"/>
              <a:ext cx="3779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КЛАССИЧЕСКАЯ  ЭКОЛОГИЯ</a:t>
              </a:r>
              <a:endParaRPr lang="ru-RU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60286" y="5104348"/>
              <a:ext cx="2635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ОХРАНА ПРИРОДЫ</a:t>
              </a:r>
              <a:endParaRPr lang="ru-RU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9552" y="5608404"/>
              <a:ext cx="84969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/>
                <a:t>КОНЦЕПЦИЯ УСТОЙЧИВОГО </a:t>
              </a:r>
              <a:r>
                <a:rPr lang="ru-RU" sz="2400" dirty="0" smtClean="0"/>
                <a:t>РАЗВИТИЯ, ТЕОРИЯ ГЛОБАЛЬНОГО ЭВОЛЮЦИОНИЗМА, СОЦИАЛЬНАЯ ЭКОЛОГИЯ, ЭКОЛОГИЯ ЧЕЛОВЕКА, ЭКОЛОГИЧЕСКАЯ ПСИХОЛОГИЯ … =  </a:t>
              </a:r>
              <a:r>
                <a:rPr lang="ru-RU" sz="2400" b="1" dirty="0" smtClean="0"/>
                <a:t>ЭОУР</a:t>
              </a:r>
            </a:p>
          </p:txBody>
        </p:sp>
      </p:grpSp>
      <p:sp>
        <p:nvSpPr>
          <p:cNvPr id="12" name="Скругленная прямоугольная выноска 11"/>
          <p:cNvSpPr/>
          <p:nvPr/>
        </p:nvSpPr>
        <p:spPr>
          <a:xfrm>
            <a:off x="6516216" y="1935996"/>
            <a:ext cx="2329123" cy="103772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Интегрированное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Философское 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Концептуальное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Мировоззренческое 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99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40207" y="-99392"/>
            <a:ext cx="5939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Уровни проектирования содержания ЭО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36391"/>
              </p:ext>
            </p:extLst>
          </p:nvPr>
        </p:nvGraphicFramePr>
        <p:xfrm>
          <a:off x="0" y="453813"/>
          <a:ext cx="9036495" cy="61987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2880"/>
                <a:gridCol w="3531036"/>
                <a:gridCol w="2162579"/>
              </a:tblGrid>
              <a:tr h="883735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Уровень </a:t>
                      </a:r>
                      <a:endParaRPr lang="ru-RU" sz="2000" dirty="0" smtClean="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концептуализации </a:t>
                      </a:r>
                      <a:r>
                        <a:rPr lang="ru-RU" sz="2000" dirty="0">
                          <a:effectLst/>
                        </a:rPr>
                        <a:t>/ </a:t>
                      </a:r>
                      <a:endParaRPr lang="ru-RU" sz="2000" dirty="0" smtClean="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конкретизации  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содержания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Уровень </a:t>
                      </a:r>
                      <a:r>
                        <a:rPr lang="ru-RU" sz="2000" dirty="0" smtClean="0">
                          <a:effectLst/>
                        </a:rPr>
                        <a:t>проектирования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 </a:t>
                      </a:r>
                      <a:r>
                        <a:rPr lang="ru-RU" sz="2000" dirty="0">
                          <a:effectLst/>
                        </a:rPr>
                        <a:t>содержания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Субъекты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26" marR="66126" marT="0" marB="0"/>
                </a:tc>
              </a:tr>
              <a:tr h="137308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Общетеоретический </a:t>
                      </a:r>
                      <a:endParaRPr lang="ru-RU" sz="1800" dirty="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</a:t>
                      </a:r>
                      <a:r>
                        <a:rPr lang="ru-RU" sz="2000" dirty="0" err="1" smtClean="0">
                          <a:effectLst/>
                        </a:rPr>
                        <a:t>философско</a:t>
                      </a:r>
                      <a:endParaRPr lang="ru-RU" sz="2000" dirty="0" smtClean="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-</a:t>
                      </a:r>
                      <a:r>
                        <a:rPr lang="ru-RU" sz="2000" dirty="0">
                          <a:effectLst/>
                        </a:rPr>
                        <a:t>методологический)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Допредметный</a:t>
                      </a:r>
                      <a:r>
                        <a:rPr lang="ru-RU" sz="2000" dirty="0">
                          <a:effectLst/>
                        </a:rPr>
                        <a:t> 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Разработчики </a:t>
                      </a:r>
                      <a:r>
                        <a:rPr lang="ru-RU" sz="2000" dirty="0" smtClean="0">
                          <a:effectLst/>
                        </a:rPr>
                        <a:t>ФГОС</a:t>
                      </a:r>
                      <a:r>
                        <a:rPr lang="ru-RU" sz="2000" dirty="0">
                          <a:effectLst/>
                        </a:rPr>
                        <a:t>, </a:t>
                      </a:r>
                      <a:r>
                        <a:rPr lang="ru-RU" sz="2000" dirty="0" smtClean="0">
                          <a:effectLst/>
                        </a:rPr>
                        <a:t>ООП </a:t>
                      </a:r>
                      <a:r>
                        <a:rPr lang="ru-RU" sz="2000" dirty="0">
                          <a:effectLst/>
                        </a:rPr>
                        <a:t>образовательной организации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26" marR="66126" marT="0" marB="0"/>
                </a:tc>
              </a:tr>
              <a:tr h="883735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Концептуализация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Интегрированные предметы, Программа формирования УУД(У), Программа воспитания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Авторы учебников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26" marR="66126" marT="0" marB="0"/>
                </a:tc>
              </a:tr>
              <a:tr h="1472891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Конкретизация </a:t>
                      </a:r>
                      <a:endParaRPr lang="ru-RU" sz="2000" dirty="0" smtClean="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(</a:t>
                      </a:r>
                      <a:r>
                        <a:rPr lang="ru-RU" sz="2000" dirty="0" err="1">
                          <a:effectLst/>
                        </a:rPr>
                        <a:t>опредмечивание</a:t>
                      </a:r>
                      <a:r>
                        <a:rPr lang="ru-RU" sz="2000" dirty="0">
                          <a:effectLst/>
                        </a:rPr>
                        <a:t>)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Другие учебные предметы, учебный материал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Авторы учебников, учителя разных предметов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26" marR="66126" marT="0" marB="0"/>
                </a:tc>
              </a:tr>
              <a:tr h="1178312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Перенос </a:t>
                      </a:r>
                      <a:r>
                        <a:rPr lang="ru-RU" sz="2000" dirty="0" smtClean="0">
                          <a:effectLst/>
                        </a:rPr>
                        <a:t>и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применение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Учебный процесс на уроках, внеурочная деятельность, поисковые, творческие задания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Учителя,</a:t>
                      </a:r>
                      <a:endParaRPr lang="ru-RU" sz="1800" dirty="0">
                        <a:effectLst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обучающиеся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26" marR="6612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607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pload.wikimedia.org/wikipedia/commons/3/34/Gustave_Caillebotte_-_Toits_sous_la_neige%2C_Par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944"/>
            <a:ext cx="4317914" cy="364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ртинки по запросу крыши в картинах художн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608512" cy="317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339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8316416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ДОПОЛНЕНО ДОПРЕДМЕТНОЕ СОДЕРЖАНИЕ</a:t>
            </a:r>
          </a:p>
          <a:p>
            <a:pPr algn="just">
              <a:lnSpc>
                <a:spcPct val="90000"/>
              </a:lnSpc>
            </a:pPr>
            <a:r>
              <a:rPr lang="ru-RU" sz="2800" b="1" dirty="0" smtClean="0"/>
              <a:t>На </a:t>
            </a:r>
            <a:r>
              <a:rPr lang="ru-RU" sz="2800" b="1" dirty="0"/>
              <a:t>философском уровне – </a:t>
            </a:r>
            <a:endParaRPr lang="ru-RU" sz="2800" b="1" dirty="0" smtClean="0"/>
          </a:p>
          <a:p>
            <a:pPr algn="just">
              <a:lnSpc>
                <a:spcPct val="90000"/>
              </a:lnSpc>
            </a:pPr>
            <a:r>
              <a:rPr lang="ru-RU" sz="2800" dirty="0" smtClean="0"/>
              <a:t>это </a:t>
            </a:r>
            <a:r>
              <a:rPr lang="ru-RU" sz="2800" dirty="0"/>
              <a:t>идеи  всеобщности развития мира в сторону повышения его организации; единства эволюции неживой, живой природы и общества; самоорганизации материи как способности ее </a:t>
            </a:r>
            <a:r>
              <a:rPr lang="ru-RU" sz="2800" dirty="0" err="1"/>
              <a:t>самоусложнения</a:t>
            </a:r>
            <a:r>
              <a:rPr lang="ru-RU" sz="2800" dirty="0"/>
              <a:t>; </a:t>
            </a:r>
          </a:p>
          <a:p>
            <a:pPr algn="just">
              <a:lnSpc>
                <a:spcPct val="90000"/>
              </a:lnSpc>
            </a:pPr>
            <a:r>
              <a:rPr lang="ru-RU" sz="2800" b="1" dirty="0"/>
              <a:t>на методологическом уровне – </a:t>
            </a:r>
            <a:endParaRPr lang="ru-RU" sz="2800" b="1" dirty="0" smtClean="0"/>
          </a:p>
          <a:p>
            <a:pPr algn="just">
              <a:lnSpc>
                <a:spcPct val="90000"/>
              </a:lnSpc>
            </a:pPr>
            <a:r>
              <a:rPr lang="ru-RU" sz="2800" dirty="0" smtClean="0"/>
              <a:t>это </a:t>
            </a:r>
            <a:r>
              <a:rPr lang="ru-RU" sz="2800" dirty="0"/>
              <a:t>идеи общенаучной </a:t>
            </a:r>
            <a:r>
              <a:rPr lang="ru-RU" sz="2800" dirty="0" err="1"/>
              <a:t>экосистемной</a:t>
            </a:r>
            <a:r>
              <a:rPr lang="ru-RU" sz="2800" dirty="0"/>
              <a:t> модели познания, экологического императива, «мягкого» управления самоорганизующимися системами, историчности (принципиальной незавершенности) любой научной картины мира; </a:t>
            </a:r>
          </a:p>
          <a:p>
            <a:pPr algn="just">
              <a:lnSpc>
                <a:spcPct val="90000"/>
              </a:lnSpc>
            </a:pPr>
            <a:r>
              <a:rPr lang="ru-RU" sz="2800" b="1" dirty="0"/>
              <a:t>на уровне фундаментальных научных идей</a:t>
            </a:r>
            <a:r>
              <a:rPr lang="ru-RU" sz="2800" dirty="0"/>
              <a:t> – </a:t>
            </a:r>
            <a:endParaRPr lang="ru-RU" sz="2800" dirty="0" smtClean="0"/>
          </a:p>
          <a:p>
            <a:pPr algn="just">
              <a:lnSpc>
                <a:spcPct val="90000"/>
              </a:lnSpc>
            </a:pPr>
            <a:r>
              <a:rPr lang="ru-RU" sz="2800" dirty="0" smtClean="0"/>
              <a:t>это </a:t>
            </a:r>
            <a:r>
              <a:rPr lang="ru-RU" sz="2800" dirty="0"/>
              <a:t>идеи преемственности и взаимосвязи </a:t>
            </a:r>
            <a:r>
              <a:rPr lang="ru-RU" sz="2800" dirty="0" err="1"/>
              <a:t>космогенеза</a:t>
            </a:r>
            <a:r>
              <a:rPr lang="ru-RU" sz="2800" dirty="0"/>
              <a:t>, </a:t>
            </a:r>
            <a:r>
              <a:rPr lang="ru-RU" sz="2800" dirty="0" err="1"/>
              <a:t>геогенеза</a:t>
            </a:r>
            <a:r>
              <a:rPr lang="ru-RU" sz="2800" dirty="0"/>
              <a:t>, биогенеза и </a:t>
            </a:r>
            <a:r>
              <a:rPr lang="ru-RU" sz="2800" dirty="0" err="1"/>
              <a:t>социогенеза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0388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332656"/>
            <a:ext cx="76866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Ключевая компетенция, необходимая </a:t>
            </a:r>
            <a:r>
              <a:rPr lang="ru-RU" sz="2800" b="1" dirty="0"/>
              <a:t>для УР </a:t>
            </a:r>
            <a:r>
              <a:rPr lang="ru-RU" sz="2800" b="1" dirty="0" smtClean="0"/>
              <a:t>–</a:t>
            </a:r>
          </a:p>
          <a:p>
            <a:pPr algn="just"/>
            <a:endParaRPr lang="ru-RU" sz="1600" dirty="0"/>
          </a:p>
          <a:p>
            <a:pPr algn="just"/>
            <a:r>
              <a:rPr lang="ru-RU" sz="2800" dirty="0" smtClean="0"/>
              <a:t>компетенция </a:t>
            </a:r>
            <a:r>
              <a:rPr lang="ru-RU" sz="2800" dirty="0"/>
              <a:t>управления деятельностью в окружающей среде на основе ее общесистемных запретов (экологического императива). 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b="1" dirty="0" smtClean="0"/>
              <a:t>Ценности </a:t>
            </a:r>
            <a:r>
              <a:rPr lang="ru-RU" sz="2800" b="1" dirty="0" err="1" smtClean="0"/>
              <a:t>допредметного</a:t>
            </a:r>
            <a:r>
              <a:rPr lang="ru-RU" sz="2800" b="1" dirty="0" smtClean="0"/>
              <a:t> уровня: 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sz="2800" dirty="0" smtClean="0"/>
              <a:t>ценности </a:t>
            </a:r>
            <a:r>
              <a:rPr lang="ru-RU" sz="2800" dirty="0"/>
              <a:t>всех форм жизни на Земле; гармонизации общества и природы; </a:t>
            </a:r>
            <a:endParaRPr lang="ru-RU" sz="2800" dirty="0" smtClean="0"/>
          </a:p>
          <a:p>
            <a:pPr algn="just"/>
            <a:r>
              <a:rPr lang="ru-RU" sz="2800" dirty="0" smtClean="0"/>
              <a:t>сохранения </a:t>
            </a:r>
            <a:r>
              <a:rPr lang="ru-RU" sz="2800" dirty="0"/>
              <a:t>природного и культурного наследия человечества, </a:t>
            </a:r>
            <a:endParaRPr lang="ru-RU" sz="2800" dirty="0" smtClean="0"/>
          </a:p>
          <a:p>
            <a:pPr algn="just"/>
            <a:r>
              <a:rPr lang="ru-RU" sz="2800" dirty="0" smtClean="0"/>
              <a:t>отношений </a:t>
            </a:r>
            <a:r>
              <a:rPr lang="ru-RU" sz="2800" dirty="0"/>
              <a:t>к природе не как товару, а как источнику мудрости, духовного развития человека, красоты и здоровья.  </a:t>
            </a:r>
          </a:p>
        </p:txBody>
      </p:sp>
    </p:spTree>
    <p:extLst>
      <p:ext uri="{BB962C8B-B14F-4D97-AF65-F5344CB8AC3E}">
        <p14:creationId xmlns:p14="http://schemas.microsoft.com/office/powerpoint/2010/main" val="761978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76672"/>
            <a:ext cx="86908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3.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ОБЩЕКУЛЬТУРНОЕ  (МИРОВОЗЗРЕНЧЕСКОЕ)  ЯДРО 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СОДЕРЖАНИЯ (смысловая «сшивка») 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5880" y="1894180"/>
            <a:ext cx="69665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dirty="0"/>
              <a:t>современная научная картина мира на основе глобального эволюционизма, </a:t>
            </a:r>
            <a:endParaRPr lang="ru-RU" sz="32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dirty="0" smtClean="0"/>
              <a:t>общенаучная </a:t>
            </a:r>
            <a:r>
              <a:rPr lang="ru-RU" sz="3200" dirty="0"/>
              <a:t>экологическая методология, </a:t>
            </a:r>
            <a:endParaRPr lang="ru-RU" sz="32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dirty="0" smtClean="0"/>
              <a:t>экологический </a:t>
            </a:r>
            <a:r>
              <a:rPr lang="ru-RU" sz="3200" dirty="0"/>
              <a:t>детерминизм этики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96144" y="5325015"/>
            <a:ext cx="6876256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ценностно-онтологическая </a:t>
            </a:r>
            <a:r>
              <a:rPr lang="ru-RU" sz="2400" i="1" dirty="0"/>
              <a:t>и </a:t>
            </a:r>
            <a:r>
              <a:rPr lang="ru-RU" sz="2400" i="1" dirty="0" smtClean="0"/>
              <a:t>методологическая целостность </a:t>
            </a:r>
            <a:r>
              <a:rPr lang="ru-RU" sz="2400" i="1" dirty="0"/>
              <a:t>всех элементов экологического содержания</a:t>
            </a:r>
          </a:p>
        </p:txBody>
      </p:sp>
    </p:spTree>
    <p:extLst>
      <p:ext uri="{BB962C8B-B14F-4D97-AF65-F5344CB8AC3E}">
        <p14:creationId xmlns:p14="http://schemas.microsoft.com/office/powerpoint/2010/main" val="8943457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1274</Words>
  <Application>Microsoft Office PowerPoint</Application>
  <PresentationFormat>Экран (4:3)</PresentationFormat>
  <Paragraphs>233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Пользователь</cp:lastModifiedBy>
  <cp:revision>57</cp:revision>
  <dcterms:created xsi:type="dcterms:W3CDTF">2017-10-26T19:10:02Z</dcterms:created>
  <dcterms:modified xsi:type="dcterms:W3CDTF">2017-11-20T04:41:18Z</dcterms:modified>
</cp:coreProperties>
</file>