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5C93-836F-4BCF-ABEA-8FF5D5EDCF6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4571A-1320-4A3B-9F7F-5E1F1C76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571A-1320-4A3B-9F7F-5E1F1C7665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C10AD5-205E-4D67-A4EB-0763134840C1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2E74-ED06-4400-BB6E-935E76920662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7201-B5F2-4052-8318-37D215EAC278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CF51-1632-4B9D-9491-C4F96AD8BB3E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DDDD-DE7F-4E08-8D34-6CA8D15AC61D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4AA0-F92F-43DB-A0E7-05F53F98808C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9EA84F-EEDE-4BF1-A79C-52C2CED2C2CF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2F64C2-EFFC-4A67-8E2B-F91FCF6FE752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A540-74FC-4886-8D89-7BAB4CDD8703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3DCA-402C-4FB2-BC38-F17B5DC8BDFC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C665-9F3E-429B-B6D9-4657ED0045D6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2B78A1-ED1B-4E9D-9AD3-54D269D3B9CB}" type="datetime1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08912" cy="259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«Источники продвижения и рекламы услуг образовательной организации в сети интернет»</a:t>
            </a:r>
            <a:endParaRPr lang="ru-RU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8772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Тапцов</a:t>
            </a:r>
            <a:r>
              <a:rPr lang="ru-RU" dirty="0" smtClean="0"/>
              <a:t> Михаил Александрович</a:t>
            </a:r>
          </a:p>
          <a:p>
            <a:r>
              <a:rPr lang="ru-RU" dirty="0" smtClean="0"/>
              <a:t>директор </a:t>
            </a:r>
            <a:r>
              <a:rPr lang="ru-RU" dirty="0" smtClean="0"/>
              <a:t>ООО «</a:t>
            </a:r>
            <a:r>
              <a:rPr lang="ru-RU" dirty="0" err="1" smtClean="0"/>
              <a:t>Айти</a:t>
            </a:r>
            <a:r>
              <a:rPr lang="ru-RU" dirty="0" smtClean="0"/>
              <a:t> </a:t>
            </a:r>
            <a:r>
              <a:rPr lang="ru-RU" dirty="0" err="1" smtClean="0"/>
              <a:t>Грэйд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 descr="лого_IT2"/>
          <p:cNvPicPr/>
          <p:nvPr/>
        </p:nvPicPr>
        <p:blipFill>
          <a:blip r:embed="rId2" cstate="print"/>
          <a:srcRect l="54790" t="28859" r="12068" b="30202"/>
          <a:stretch>
            <a:fillRect/>
          </a:stretch>
        </p:blipFill>
        <p:spPr bwMode="auto">
          <a:xfrm>
            <a:off x="3203848" y="4293096"/>
            <a:ext cx="2736304" cy="9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5. Сарафанное радио</a:t>
            </a:r>
            <a:endParaRPr lang="ru-RU" sz="2400" dirty="0"/>
          </a:p>
        </p:txBody>
      </p:sp>
      <p:pic>
        <p:nvPicPr>
          <p:cNvPr id="4" name="Содержимое 3" descr="innovative_communication_trends_viral_communication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88832" cy="492004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6. </a:t>
            </a:r>
            <a:r>
              <a:rPr lang="ru-RU" sz="2400" dirty="0" err="1" smtClean="0"/>
              <a:t>Тизерная</a:t>
            </a:r>
            <a:r>
              <a:rPr lang="ru-RU" sz="2400" dirty="0" smtClean="0"/>
              <a:t> реклама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Содержимое 7" descr="extiz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922445" cy="1512168"/>
          </a:xfrm>
        </p:spPr>
      </p:pic>
      <p:pic>
        <p:nvPicPr>
          <p:cNvPr id="9" name="Рисунок 8" descr="2011-04-29_1419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669674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7. </a:t>
            </a:r>
            <a:r>
              <a:rPr lang="ru-RU" sz="2400" dirty="0" err="1" smtClean="0"/>
              <a:t>Таргетированная</a:t>
            </a:r>
            <a:r>
              <a:rPr lang="ru-RU" sz="2400" dirty="0" smtClean="0"/>
              <a:t> реклама</a:t>
            </a:r>
            <a:endParaRPr lang="ru-RU" sz="2400" dirty="0"/>
          </a:p>
        </p:txBody>
      </p:sp>
      <p:pic>
        <p:nvPicPr>
          <p:cNvPr id="4" name="Содержимое 3" descr="b81f6a_fac732c79a994b998e562d0eee892d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20880" cy="443417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94" t="8959" r="32967" b="17773"/>
          <a:stretch>
            <a:fillRect/>
          </a:stretch>
        </p:blipFill>
        <p:spPr bwMode="auto">
          <a:xfrm>
            <a:off x="179512" y="692696"/>
            <a:ext cx="4356992" cy="49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495" t="15452" r="33042" b="7323"/>
          <a:stretch>
            <a:fillRect/>
          </a:stretch>
        </p:blipFill>
        <p:spPr bwMode="auto">
          <a:xfrm>
            <a:off x="4572000" y="692696"/>
            <a:ext cx="43569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vk_reklama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40" r="14151" b="974"/>
          <a:stretch>
            <a:fillRect/>
          </a:stretch>
        </p:blipFill>
        <p:spPr>
          <a:xfrm>
            <a:off x="323528" y="2420888"/>
            <a:ext cx="3999686" cy="4104456"/>
          </a:xfrm>
        </p:spPr>
      </p:pic>
      <p:pic>
        <p:nvPicPr>
          <p:cNvPr id="13" name="Рисунок 12" descr="reklama-na-fb-2.jpg"/>
          <p:cNvPicPr>
            <a:picLocks noChangeAspect="1"/>
          </p:cNvPicPr>
          <p:nvPr/>
        </p:nvPicPr>
        <p:blipFill>
          <a:blip r:embed="rId3" cstate="print"/>
          <a:srcRect l="15602"/>
          <a:stretch>
            <a:fillRect/>
          </a:stretch>
        </p:blipFill>
        <p:spPr>
          <a:xfrm>
            <a:off x="4469904" y="2420888"/>
            <a:ext cx="4674096" cy="4153644"/>
          </a:xfrm>
          <a:prstGeom prst="rect">
            <a:avLst/>
          </a:prstGeom>
        </p:spPr>
      </p:pic>
      <p:pic>
        <p:nvPicPr>
          <p:cNvPr id="14" name="Рисунок 13" descr="image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24744"/>
            <a:ext cx="3096344" cy="810686"/>
          </a:xfrm>
          <a:prstGeom prst="rect">
            <a:avLst/>
          </a:prstGeom>
        </p:spPr>
      </p:pic>
      <p:pic>
        <p:nvPicPr>
          <p:cNvPr id="15" name="Рисунок 14" descr="facebook_a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692696"/>
            <a:ext cx="3489374" cy="1584176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8.Ретаргетинг</a:t>
            </a:r>
            <a:endParaRPr lang="ru-RU" sz="2400" dirty="0"/>
          </a:p>
        </p:txBody>
      </p:sp>
      <p:pic>
        <p:nvPicPr>
          <p:cNvPr id="4" name="Содержимое 3" descr="1418112527_15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923"/>
          <a:stretch>
            <a:fillRect/>
          </a:stretch>
        </p:blipFill>
        <p:spPr>
          <a:xfrm>
            <a:off x="457200" y="1484784"/>
            <a:ext cx="8229600" cy="453650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9. </a:t>
            </a:r>
            <a:r>
              <a:rPr lang="en-US" sz="2400" dirty="0" smtClean="0"/>
              <a:t>Offline</a:t>
            </a:r>
            <a:r>
              <a:rPr lang="ru-RU" sz="2400" dirty="0" smtClean="0"/>
              <a:t> реклама</a:t>
            </a:r>
            <a:endParaRPr lang="ru-RU" sz="2400" dirty="0"/>
          </a:p>
        </p:txBody>
      </p:sp>
      <p:pic>
        <p:nvPicPr>
          <p:cNvPr id="4" name="Содержимое 3" descr="6332648864172087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251375" cy="2618226"/>
          </a:xfrm>
        </p:spPr>
      </p:pic>
      <p:pic>
        <p:nvPicPr>
          <p:cNvPr id="5" name="Рисунок 4" descr="738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3960440" cy="2592288"/>
          </a:xfrm>
          <a:prstGeom prst="rect">
            <a:avLst/>
          </a:prstGeom>
        </p:spPr>
      </p:pic>
      <p:pic>
        <p:nvPicPr>
          <p:cNvPr id="6" name="Рисунок 5" descr="in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49905"/>
            <a:ext cx="3960440" cy="2347447"/>
          </a:xfrm>
          <a:prstGeom prst="rect">
            <a:avLst/>
          </a:prstGeom>
        </p:spPr>
      </p:pic>
      <p:pic>
        <p:nvPicPr>
          <p:cNvPr id="7" name="Рисунок 6" descr="14910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221088"/>
            <a:ext cx="4248472" cy="237626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10. </a:t>
            </a:r>
            <a:r>
              <a:rPr lang="ru-RU" sz="2400" dirty="0" smtClean="0"/>
              <a:t>Форумы и </a:t>
            </a:r>
            <a:r>
              <a:rPr lang="ru-RU" sz="2400" dirty="0" err="1" smtClean="0"/>
              <a:t>блоги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76" t="15326" r="8001" b="1783"/>
          <a:stretch>
            <a:fillRect/>
          </a:stretch>
        </p:blipFill>
        <p:spPr bwMode="auto">
          <a:xfrm>
            <a:off x="539552" y="1556792"/>
            <a:ext cx="824703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11. </a:t>
            </a:r>
            <a:r>
              <a:rPr lang="ru-RU" sz="2400" dirty="0" smtClean="0"/>
              <a:t>Медийная реклама</a:t>
            </a:r>
            <a:endParaRPr lang="ru-RU" sz="2400" dirty="0"/>
          </a:p>
        </p:txBody>
      </p:sp>
      <p:pic>
        <p:nvPicPr>
          <p:cNvPr id="5" name="Рисунок 4" descr="medijnaja_reklam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768752" cy="528808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12. Канал </a:t>
            </a:r>
            <a:r>
              <a:rPr lang="en-US" sz="2400" dirty="0" smtClean="0"/>
              <a:t>YouTube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82" t="9991" r="6768" b="1755"/>
          <a:stretch>
            <a:fillRect/>
          </a:stretch>
        </p:blipFill>
        <p:spPr bwMode="auto">
          <a:xfrm>
            <a:off x="683568" y="1628800"/>
            <a:ext cx="7920880" cy="42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 </a:t>
            </a:r>
            <a:r>
              <a:rPr lang="ru-RU" dirty="0" smtClean="0"/>
              <a:t>источников продвижения и </a:t>
            </a:r>
            <a:r>
              <a:rPr lang="ru-RU" dirty="0" smtClean="0"/>
              <a:t>рекламы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729712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AutoNum type="arabicPeriod"/>
            </a:pPr>
            <a:r>
              <a:rPr lang="en-US" dirty="0" smtClean="0"/>
              <a:t>SEO</a:t>
            </a:r>
          </a:p>
          <a:p>
            <a:pPr marL="624078" indent="-514350">
              <a:buAutoNum type="arabicPeriod"/>
            </a:pPr>
            <a:r>
              <a:rPr lang="ru-RU" dirty="0" smtClean="0"/>
              <a:t>Контекстная реклама </a:t>
            </a:r>
          </a:p>
          <a:p>
            <a:pPr marL="624078" indent="-514350">
              <a:buAutoNum type="arabicPeriod"/>
            </a:pPr>
            <a:r>
              <a:rPr lang="en-US" dirty="0" smtClean="0"/>
              <a:t>SMM</a:t>
            </a:r>
          </a:p>
          <a:p>
            <a:pPr marL="624078" indent="-514350">
              <a:buAutoNum type="arabicPeriod"/>
            </a:pPr>
            <a:r>
              <a:rPr lang="en-US" dirty="0" smtClean="0"/>
              <a:t>E-mail</a:t>
            </a:r>
            <a:r>
              <a:rPr lang="ru-RU" dirty="0" smtClean="0"/>
              <a:t> рассылки</a:t>
            </a:r>
          </a:p>
          <a:p>
            <a:pPr marL="624078" indent="-514350">
              <a:buAutoNum type="arabicPeriod"/>
            </a:pPr>
            <a:r>
              <a:rPr lang="ru-RU" dirty="0" smtClean="0"/>
              <a:t>Сарафанное радио </a:t>
            </a:r>
          </a:p>
          <a:p>
            <a:pPr marL="624078" indent="-514350">
              <a:buAutoNum type="arabicPeriod"/>
            </a:pPr>
            <a:r>
              <a:rPr lang="ru-RU" dirty="0" err="1" smtClean="0"/>
              <a:t>Тизерная</a:t>
            </a:r>
            <a:r>
              <a:rPr lang="ru-RU" dirty="0" smtClean="0"/>
              <a:t> реклама</a:t>
            </a:r>
          </a:p>
          <a:p>
            <a:pPr marL="624078" indent="-514350">
              <a:buAutoNum type="arabicPeriod"/>
            </a:pPr>
            <a:r>
              <a:rPr lang="ru-RU" dirty="0" err="1" smtClean="0"/>
              <a:t>Таргетированная</a:t>
            </a:r>
            <a:r>
              <a:rPr lang="ru-RU" dirty="0" smtClean="0"/>
              <a:t> реклама</a:t>
            </a:r>
          </a:p>
          <a:p>
            <a:pPr marL="624078" indent="-514350">
              <a:buAutoNum type="arabicPeriod"/>
            </a:pPr>
            <a:r>
              <a:rPr lang="ru-RU" dirty="0" err="1" smtClean="0"/>
              <a:t>Ретаргетинг</a:t>
            </a:r>
            <a:r>
              <a:rPr lang="ru-RU" dirty="0" smtClean="0"/>
              <a:t> реклама</a:t>
            </a:r>
          </a:p>
          <a:p>
            <a:pPr marL="624078" indent="-514350">
              <a:buAutoNum type="arabicPeriod"/>
            </a:pPr>
            <a:r>
              <a:rPr lang="en-US" dirty="0" smtClean="0"/>
              <a:t>Off-</a:t>
            </a:r>
            <a:r>
              <a:rPr lang="ru-RU" dirty="0" err="1" smtClean="0"/>
              <a:t>лайновая</a:t>
            </a:r>
            <a:r>
              <a:rPr lang="ru-RU" dirty="0" smtClean="0"/>
              <a:t> реклама</a:t>
            </a:r>
          </a:p>
          <a:p>
            <a:pPr marL="624078" indent="-514350">
              <a:buAutoNum type="arabicPeriod"/>
            </a:pPr>
            <a:r>
              <a:rPr lang="ru-RU" dirty="0" smtClean="0"/>
              <a:t>Форумы и </a:t>
            </a:r>
            <a:r>
              <a:rPr lang="ru-RU" dirty="0" err="1" smtClean="0"/>
              <a:t>блоги</a:t>
            </a:r>
            <a:endParaRPr lang="ru-RU" dirty="0" smtClean="0"/>
          </a:p>
          <a:p>
            <a:pPr marL="624078" indent="-514350">
              <a:buAutoNum type="arabicPeriod"/>
            </a:pPr>
            <a:r>
              <a:rPr lang="ru-RU" dirty="0" smtClean="0"/>
              <a:t>Медийная реклама</a:t>
            </a:r>
          </a:p>
          <a:p>
            <a:pPr marL="624078" indent="-514350">
              <a:buAutoNum type="arabicPeriod"/>
            </a:pPr>
            <a:r>
              <a:rPr lang="ru-RU" dirty="0" smtClean="0"/>
              <a:t>Канал </a:t>
            </a:r>
            <a:r>
              <a:rPr lang="en-US" dirty="0" smtClean="0"/>
              <a:t>YouTube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 descr="55110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222104"/>
            <a:ext cx="3635896" cy="36358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</a:t>
            </a:r>
            <a:r>
              <a:rPr lang="en-US" sz="2400" dirty="0" smtClean="0"/>
              <a:t>SEO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754" t="47259" r="2445" b="26035"/>
          <a:stretch>
            <a:fillRect/>
          </a:stretch>
        </p:blipFill>
        <p:spPr bwMode="auto">
          <a:xfrm>
            <a:off x="5796136" y="2708920"/>
            <a:ext cx="301325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858" t="34693" r="33540" b="16003"/>
          <a:stretch>
            <a:fillRect/>
          </a:stretch>
        </p:blipFill>
        <p:spPr bwMode="auto">
          <a:xfrm>
            <a:off x="323528" y="1772816"/>
            <a:ext cx="5640627" cy="398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59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38" r="5979" b="6797"/>
          <a:stretch>
            <a:fillRect/>
          </a:stretch>
        </p:blipFill>
        <p:spPr>
          <a:xfrm>
            <a:off x="1115616" y="692696"/>
            <a:ext cx="7200800" cy="554848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548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Контекстная реклама</a:t>
            </a:r>
            <a:endParaRPr lang="ru-RU" sz="2400" dirty="0"/>
          </a:p>
        </p:txBody>
      </p:sp>
      <p:pic>
        <p:nvPicPr>
          <p:cNvPr id="4" name="Содержимое 3" descr="konteks_r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7"/>
            <a:ext cx="7344816" cy="457664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xample-context-goog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634025" cy="461238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РСЯ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171" t="10624" r="15360" b="17773"/>
          <a:stretch>
            <a:fillRect/>
          </a:stretch>
        </p:blipFill>
        <p:spPr bwMode="auto">
          <a:xfrm>
            <a:off x="467544" y="1844824"/>
            <a:ext cx="2520280" cy="451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yandex-contex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92696"/>
            <a:ext cx="5616624" cy="2808312"/>
          </a:xfrm>
          <a:prstGeom prst="rect">
            <a:avLst/>
          </a:prstGeom>
        </p:spPr>
      </p:pic>
      <p:pic>
        <p:nvPicPr>
          <p:cNvPr id="10" name="Рисунок 9" descr="yandex1.png"/>
          <p:cNvPicPr>
            <a:picLocks noChangeAspect="1"/>
          </p:cNvPicPr>
          <p:nvPr/>
        </p:nvPicPr>
        <p:blipFill>
          <a:blip r:embed="rId4" cstate="print"/>
          <a:srcRect t="21212" r="22046"/>
          <a:stretch>
            <a:fillRect/>
          </a:stretch>
        </p:blipFill>
        <p:spPr>
          <a:xfrm>
            <a:off x="3275856" y="3717032"/>
            <a:ext cx="5472608" cy="270892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3.SMM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381" t="37210" r="18224" b="23162"/>
          <a:stretch>
            <a:fillRect/>
          </a:stretch>
        </p:blipFill>
        <p:spPr bwMode="auto">
          <a:xfrm>
            <a:off x="251521" y="1772816"/>
            <a:ext cx="8552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4293096"/>
            <a:ext cx="598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Статистика популярности социальных сетей в России</a:t>
            </a:r>
            <a:endParaRPr lang="ru-RU" dirty="0"/>
          </a:p>
        </p:txBody>
      </p:sp>
      <p:pic>
        <p:nvPicPr>
          <p:cNvPr id="8" name="Рисунок 7" descr="social-media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157192"/>
            <a:ext cx="5040560" cy="126014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4. </a:t>
            </a:r>
            <a:r>
              <a:rPr lang="en-US" sz="2400" dirty="0" smtClean="0"/>
              <a:t>E-mail </a:t>
            </a:r>
            <a:r>
              <a:rPr lang="ru-RU" sz="2400" dirty="0" smtClean="0"/>
              <a:t>рассылка</a:t>
            </a:r>
            <a:endParaRPr lang="ru-RU" sz="2400" dirty="0"/>
          </a:p>
        </p:txBody>
      </p:sp>
      <p:pic>
        <p:nvPicPr>
          <p:cNvPr id="4" name="Содержимое 3" descr="врем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075" r="1617"/>
          <a:stretch>
            <a:fillRect/>
          </a:stretch>
        </p:blipFill>
        <p:spPr>
          <a:xfrm>
            <a:off x="1187624" y="1268760"/>
            <a:ext cx="7056784" cy="518457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629</TotalTime>
  <Words>119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«Источники продвижения и рекламы услуг образовательной организации в сети интернет»</vt:lpstr>
      <vt:lpstr>12 источников продвижения и рекламы</vt:lpstr>
      <vt:lpstr>1. SEO</vt:lpstr>
      <vt:lpstr>Слайд 4</vt:lpstr>
      <vt:lpstr>2. Контекстная реклама</vt:lpstr>
      <vt:lpstr>Слайд 6</vt:lpstr>
      <vt:lpstr>РСЯ</vt:lpstr>
      <vt:lpstr>3.SMM</vt:lpstr>
      <vt:lpstr> 4. E-mail рассылка</vt:lpstr>
      <vt:lpstr>5. Сарафанное радио</vt:lpstr>
      <vt:lpstr>6. Тизерная реклама</vt:lpstr>
      <vt:lpstr>7. Таргетированная реклама</vt:lpstr>
      <vt:lpstr>Слайд 13</vt:lpstr>
      <vt:lpstr>Слайд 14</vt:lpstr>
      <vt:lpstr>8.Ретаргетинг</vt:lpstr>
      <vt:lpstr>9. Offline реклама</vt:lpstr>
      <vt:lpstr>10. Форумы и блоги</vt:lpstr>
      <vt:lpstr>11. Медийная реклама</vt:lpstr>
      <vt:lpstr>12. Канал YouTube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«Источники продвижения и рекламы услуг образовательной организации в сети интернет»</dc:title>
  <dc:creator>Татьяна Толстенкова</dc:creator>
  <cp:lastModifiedBy>Татьяна Толстенкова</cp:lastModifiedBy>
  <cp:revision>56</cp:revision>
  <dcterms:created xsi:type="dcterms:W3CDTF">2016-04-05T07:38:44Z</dcterms:created>
  <dcterms:modified xsi:type="dcterms:W3CDTF">2016-04-06T09:54:35Z</dcterms:modified>
</cp:coreProperties>
</file>