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9" r:id="rId3"/>
    <p:sldId id="274" r:id="rId4"/>
    <p:sldId id="270" r:id="rId5"/>
    <p:sldId id="276" r:id="rId6"/>
    <p:sldId id="277" r:id="rId7"/>
    <p:sldId id="275" r:id="rId8"/>
    <p:sldId id="271" r:id="rId9"/>
    <p:sldId id="281" r:id="rId10"/>
    <p:sldId id="280" r:id="rId11"/>
    <p:sldId id="279" r:id="rId12"/>
    <p:sldId id="266" r:id="rId13"/>
    <p:sldId id="278" r:id="rId14"/>
    <p:sldId id="28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929"/>
    <a:srgbClr val="CC3300"/>
    <a:srgbClr val="D1F771"/>
    <a:srgbClr val="DFF8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9" autoAdjust="0"/>
    <p:restoredTop sz="93144" autoAdjust="0"/>
  </p:normalViewPr>
  <p:slideViewPr>
    <p:cSldViewPr>
      <p:cViewPr varScale="1">
        <p:scale>
          <a:sx n="85" d="100"/>
          <a:sy n="8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C5FC7-7DCF-44E8-A788-5BA4B19D569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A49B-74FA-40D5-AD3B-F5D73DFEB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2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A49B-74FA-40D5-AD3B-F5D73DFEB40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A49B-74FA-40D5-AD3B-F5D73DFEB4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A49B-74FA-40D5-AD3B-F5D73DFEB40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A49B-74FA-40D5-AD3B-F5D73DFEB4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72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771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microsoft.com/office/2007/relationships/hdphoto" Target="../media/hdphoto6.wdp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yar-sun@mail.ru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3" cstate="print"/>
          <a:srcRect r="81250"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 rot="20678576">
            <a:off x="2072586" y="250576"/>
            <a:ext cx="6351049" cy="6199315"/>
          </a:xfrm>
          <a:prstGeom prst="rect">
            <a:avLst/>
          </a:prstGeom>
          <a:solidFill>
            <a:schemeClr val="bg1"/>
          </a:solidFill>
          <a:ln w="38100" cmpd="dbl">
            <a:noFill/>
            <a:prstDash val="solid"/>
            <a:beve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Комитет по образованию и молодежной политике Администрации муниципального образования «</a:t>
            </a:r>
            <a:r>
              <a:rPr lang="ru-RU" sz="10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Ярцевский</a:t>
            </a:r>
            <a:r>
              <a:rPr lang="ru-RU" sz="1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  <a:endParaRPr lang="ru-RU" sz="1000" dirty="0" smtClean="0"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endParaRPr lang="ru-RU" sz="1000" dirty="0" smtClean="0"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«Станция юных натуралистов» г. Ярцева Смоленской 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60000"/>
            <a:r>
              <a:rPr lang="ru-RU" sz="1200" i="1" dirty="0" smtClean="0">
                <a:latin typeface="Arial Black" pitchFamily="34" charset="0"/>
                <a:ea typeface="Calibri"/>
                <a:cs typeface="Times New Roman"/>
              </a:rPr>
              <a:t>Принято на заседании                    </a:t>
            </a:r>
            <a:r>
              <a:rPr lang="ru-RU" sz="1200" b="1" i="1" dirty="0" smtClean="0">
                <a:latin typeface="Arial Black" pitchFamily="34" charset="0"/>
                <a:ea typeface="Calibri"/>
                <a:cs typeface="Times New Roman"/>
              </a:rPr>
              <a:t>Утверждаю</a:t>
            </a:r>
          </a:p>
          <a:p>
            <a:pPr marL="360000"/>
            <a:r>
              <a:rPr lang="ru-RU" sz="1200" i="1" dirty="0" smtClean="0">
                <a:latin typeface="Arial Black" pitchFamily="34" charset="0"/>
                <a:ea typeface="Calibri"/>
                <a:cs typeface="Times New Roman"/>
              </a:rPr>
              <a:t>педагогического совета                  </a:t>
            </a:r>
            <a:r>
              <a:rPr lang="ru-RU" sz="1200" b="1" i="1" dirty="0" smtClean="0">
                <a:latin typeface="Arial Black" pitchFamily="34" charset="0"/>
                <a:ea typeface="Calibri"/>
                <a:cs typeface="Times New Roman"/>
              </a:rPr>
              <a:t>Директор МБУДО СЮН</a:t>
            </a:r>
            <a:endParaRPr lang="ru-RU" sz="1200" i="1" dirty="0" smtClean="0">
              <a:latin typeface="Arial Black" pitchFamily="34" charset="0"/>
              <a:ea typeface="Calibri"/>
              <a:cs typeface="Times New Roman"/>
            </a:endParaRPr>
          </a:p>
          <a:p>
            <a:pPr marL="360000"/>
            <a:r>
              <a:rPr lang="ru-RU" sz="1200" i="1" dirty="0" smtClean="0">
                <a:latin typeface="Arial Black" pitchFamily="34" charset="0"/>
                <a:ea typeface="Calibri"/>
                <a:cs typeface="Times New Roman"/>
              </a:rPr>
              <a:t> Протокол № 2 .                                </a:t>
            </a:r>
            <a:r>
              <a:rPr lang="ru-RU" sz="1200" b="1" i="1" dirty="0" smtClean="0">
                <a:latin typeface="Arial Black" pitchFamily="34" charset="0"/>
                <a:ea typeface="Calibri"/>
                <a:cs typeface="Times New Roman"/>
              </a:rPr>
              <a:t>Приказ от 31 августа 2016 г.</a:t>
            </a:r>
          </a:p>
          <a:p>
            <a:pPr marL="360000"/>
            <a:r>
              <a:rPr lang="ru-RU" sz="1200" i="1" dirty="0" smtClean="0">
                <a:latin typeface="Arial Black" pitchFamily="34" charset="0"/>
                <a:ea typeface="Calibri"/>
                <a:cs typeface="Times New Roman"/>
              </a:rPr>
              <a:t>от 30 мая 2016 г                                </a:t>
            </a:r>
            <a:r>
              <a:rPr lang="ru-RU" sz="1200" b="1" i="1" dirty="0" smtClean="0">
                <a:latin typeface="Arial Black" pitchFamily="34" charset="0"/>
                <a:ea typeface="Calibri"/>
                <a:cs typeface="Times New Roman"/>
              </a:rPr>
              <a:t>№ 49</a:t>
            </a:r>
          </a:p>
          <a:p>
            <a:pPr marL="360000">
              <a:spcAft>
                <a:spcPts val="0"/>
              </a:spcAft>
            </a:pPr>
            <a:endParaRPr lang="ru-RU" sz="1200" b="1" i="1" dirty="0" smtClean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i="1" dirty="0" smtClean="0">
              <a:latin typeface="Arial Black" pitchFamily="34" charset="0"/>
              <a:ea typeface="Calibri"/>
              <a:cs typeface="Times New Roman"/>
            </a:endParaRPr>
          </a:p>
          <a:p>
            <a:pPr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Дополнительная общеобразовательная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общеразвивающая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программа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«Экологи-исследователи»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Возраст обучающихся: 13 – 17 лет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Срок реализации: 3 года</a:t>
            </a: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Автор - составитель: Апраксина Валентина Ивановна,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2016 год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3" cstate="print"/>
          <a:srcRect r="81250"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solidFill>
            <a:srgbClr val="DFF890"/>
          </a:solidFill>
        </p:spPr>
      </p:pic>
      <p:pic>
        <p:nvPicPr>
          <p:cNvPr id="2" name="Picture 2" descr="F:\Защита программы Экологи-исследователи\Фото  программы Экологи-исслед\6. Ярцевчане - победители и призеры областного слета юных эколог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2129">
            <a:off x="1709648" y="1316851"/>
            <a:ext cx="3116852" cy="23379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16632"/>
            <a:ext cx="654067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Наши 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достижения в муниципальных и региональных конкурсах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123" name="Picture 3" descr="F:\Защита программы Экологи-исследователи\Фото  программы Экологи-исслед\P10007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0075">
            <a:off x="5564469" y="1454957"/>
            <a:ext cx="3124449" cy="23434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Защита программы Экологи-исследователи\Фото  программы Экологи-исслед\Фото1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1854403" cy="27809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Фото скинутые\Фото13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81" b="16804"/>
          <a:stretch/>
        </p:blipFill>
        <p:spPr bwMode="auto">
          <a:xfrm>
            <a:off x="4716016" y="4437112"/>
            <a:ext cx="4222625" cy="22200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5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-447" y="0"/>
            <a:ext cx="1476103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924864" y="188640"/>
            <a:ext cx="66967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Наши 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достижения во всероссийских и международных конкурсах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146" name="Picture 2" descr="F:\Защита программы Экологи-исследователи\Фото  программы Экологи-исслед\фОТО\IMG_40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11"/>
          <a:stretch/>
        </p:blipFill>
        <p:spPr bwMode="auto">
          <a:xfrm>
            <a:off x="1636183" y="4653136"/>
            <a:ext cx="2362471" cy="1800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Защита программы Экологи-исследователи\Фото  программы Экологи-исслед\Дидоренко М. Соколовская Е. с награда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251" y="1340768"/>
            <a:ext cx="2917350" cy="20882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8138">
            <a:off x="7012939" y="1172277"/>
            <a:ext cx="1747205" cy="27925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7340">
            <a:off x="1762543" y="1211641"/>
            <a:ext cx="1754825" cy="27363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50" name="Picture 6" descr="Копия 100_29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2685"/>
            <a:ext cx="1308822" cy="21517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:\Защита программы Экологи-исследователи\Фото  программы Экологи-исслед\Перед началом теоретического тур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70" r="20281"/>
          <a:stretch/>
        </p:blipFill>
        <p:spPr bwMode="auto">
          <a:xfrm>
            <a:off x="5868144" y="4653136"/>
            <a:ext cx="3002201" cy="17967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5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solidFill>
            <a:srgbClr val="DFF890"/>
          </a:solidFill>
        </p:spPr>
      </p:pic>
      <p:pic>
        <p:nvPicPr>
          <p:cNvPr id="5126" name="Picture 6" descr="http://www.informio.ru/imgs/fotos/Smol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836712"/>
            <a:ext cx="2784309" cy="2088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924864" y="188640"/>
            <a:ext cx="6696743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Взаимодействие 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с учеными </a:t>
            </a:r>
            <a:r>
              <a:rPr lang="ru-RU" sz="2000" dirty="0" err="1" smtClean="0">
                <a:solidFill>
                  <a:prstClr val="black"/>
                </a:solidFill>
                <a:latin typeface="Arial Black" pitchFamily="34" charset="0"/>
              </a:rPr>
              <a:t>СмолГУ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7173" name="Picture 5" descr="F:\Защита программы Экологи-исследователи\Фото  программы Экологи-исслед\DSC07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109">
            <a:off x="5620352" y="905375"/>
            <a:ext cx="2999342" cy="2000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Защита программы Экологи-исследователи\Фото  программы Экологи-исслед\DSC08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6921">
            <a:off x="5408334" y="3490422"/>
            <a:ext cx="3370749" cy="25280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Мама\Рабочие фото\Областной слет\DSC057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04" r="20722" b="14099"/>
          <a:stretch/>
        </p:blipFill>
        <p:spPr bwMode="auto">
          <a:xfrm>
            <a:off x="2283718" y="3386301"/>
            <a:ext cx="2413993" cy="27363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-26573" y="0"/>
            <a:ext cx="1574237" cy="6858000"/>
          </a:xfrm>
          <a:prstGeom prst="rect">
            <a:avLst/>
          </a:prstGeom>
          <a:solidFill>
            <a:srgbClr val="DFF890"/>
          </a:solidFill>
        </p:spPr>
      </p:pic>
      <p:pic>
        <p:nvPicPr>
          <p:cNvPr id="8194" name="Picture 2" descr="F:\Защита программы Экологи-исследователи\Фото  программы Экологи-исслед\P1050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0141">
            <a:off x="1861692" y="2012088"/>
            <a:ext cx="3043569" cy="22827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5838" y="188639"/>
            <a:ext cx="6696743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Быть 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педагогом дополнительного 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образования на СЮН 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– это не только  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 любить 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свою профессию, любить детей, любить природу. 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Этим надо жить.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196" name="Picture 4" descr="F:\Защита программы Экологи-исследователи\Фото  программы Экологи-исслед\фОТО\P10603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27"/>
          <a:stretch/>
        </p:blipFill>
        <p:spPr bwMode="auto">
          <a:xfrm>
            <a:off x="3562140" y="4365104"/>
            <a:ext cx="3539625" cy="23408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Защита программы Экологи-исследователи\Фото  программы Экологи-исслед\фОТО\P108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6136">
            <a:off x="5566636" y="1881547"/>
            <a:ext cx="3136060" cy="23521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20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solidFill>
            <a:srgbClr val="DFF890"/>
          </a:solidFill>
        </p:spPr>
      </p:pic>
      <p:pic>
        <p:nvPicPr>
          <p:cNvPr id="9220" name="Picture 4" descr="F:\Защита программы Экологи-исследователи\Фото  программы Экологи-исслед\фОТО\P10102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6" r="15896"/>
          <a:stretch/>
        </p:blipFill>
        <p:spPr bwMode="auto">
          <a:xfrm rot="20967122">
            <a:off x="6136101" y="950280"/>
            <a:ext cx="2244224" cy="2347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Защита программы Экологи-исследователи\Фото  программы Экологи-исслед\фОТО\DSCF4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1715">
            <a:off x="2120526" y="889953"/>
            <a:ext cx="3245868" cy="2434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5838" y="188639"/>
            <a:ext cx="6696743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Твоя жизнь продолжается в твоих учениках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9222" name="Picture 6" descr="F:\Защита программы Экологи-исследователи\Фото  программы Экологи-исслед\Романов Метелица 2015 год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53" t="10744" r="15200" b="20898"/>
          <a:stretch/>
        </p:blipFill>
        <p:spPr bwMode="auto">
          <a:xfrm rot="252351">
            <a:off x="2276320" y="3784433"/>
            <a:ext cx="2145590" cy="27884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Фото скинутые продолжение\Обл. слет 2012\DSC072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083809" cy="27237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5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96a/0002b501-aadaa514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7868" y="1124744"/>
            <a:ext cx="7056784" cy="157140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prstTxWarp prst="textPlain">
              <a:avLst>
                <a:gd name="adj" fmla="val 4960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924944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Муниципальное бюджетное учреждение дополнительного образования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Станция юных натуралистов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b="1" dirty="0" smtClean="0">
                <a:solidFill>
                  <a:srgbClr val="FF0000"/>
                </a:solidFill>
              </a:rPr>
              <a:t> г. Ярцево Смоленской области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215800, Смоленская обл., г. Ярцево,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ул.Красноармейская, д.67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hlinkClick r:id="rId3"/>
              </a:rPr>
              <a:t>yar-sun@mail.ru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0232" y="456247"/>
            <a:ext cx="68580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В Год экологии  стоит сказать:</a:t>
            </a:r>
          </a:p>
          <a:p>
            <a:r>
              <a:rPr lang="ru-RU" sz="2000" b="1" dirty="0" smtClean="0">
                <a:latin typeface="Arial Black" pitchFamily="34" charset="0"/>
              </a:rPr>
              <a:t>Каждому экологом нужно стать.</a:t>
            </a:r>
          </a:p>
          <a:p>
            <a:r>
              <a:rPr lang="ru-RU" sz="2000" b="1" dirty="0" smtClean="0">
                <a:latin typeface="Arial Black" pitchFamily="34" charset="0"/>
              </a:rPr>
              <a:t>В наше время – экологическое образование</a:t>
            </a:r>
          </a:p>
          <a:p>
            <a:r>
              <a:rPr lang="ru-RU" sz="2000" b="1" dirty="0" smtClean="0">
                <a:latin typeface="Arial Black" pitchFamily="34" charset="0"/>
              </a:rPr>
              <a:t>Для всех людей – основа выживания.</a:t>
            </a:r>
          </a:p>
          <a:p>
            <a:endParaRPr lang="ru-RU" sz="2000" b="1" dirty="0" smtClean="0">
              <a:latin typeface="Arial Black" pitchFamily="34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Ведь  кому хочется на помойке жить?</a:t>
            </a:r>
          </a:p>
          <a:p>
            <a:r>
              <a:rPr lang="ru-RU" sz="2000" b="1" dirty="0" smtClean="0">
                <a:latin typeface="Arial Black" pitchFamily="34" charset="0"/>
              </a:rPr>
              <a:t>Дышать гарью и пылью, грязную воду пить?</a:t>
            </a:r>
          </a:p>
          <a:p>
            <a:r>
              <a:rPr lang="ru-RU" sz="2000" b="1" dirty="0" smtClean="0">
                <a:latin typeface="Arial Black" pitchFamily="34" charset="0"/>
              </a:rPr>
              <a:t>В заросших бурьяном дворах гулять,</a:t>
            </a:r>
          </a:p>
          <a:p>
            <a:r>
              <a:rPr lang="ru-RU" sz="2000" b="1" dirty="0" smtClean="0">
                <a:latin typeface="Arial Black" pitchFamily="34" charset="0"/>
              </a:rPr>
              <a:t>В грязное озеро летом  нырять?</a:t>
            </a:r>
          </a:p>
          <a:p>
            <a:r>
              <a:rPr lang="ru-RU" sz="2000" b="1" dirty="0" smtClean="0">
                <a:latin typeface="Arial Black" pitchFamily="34" charset="0"/>
              </a:rPr>
              <a:t> </a:t>
            </a:r>
          </a:p>
          <a:p>
            <a:r>
              <a:rPr lang="ru-RU" sz="2000" b="1" dirty="0" smtClean="0">
                <a:latin typeface="Arial Black" pitchFamily="34" charset="0"/>
              </a:rPr>
              <a:t>На эти вопросы  простой ответ:</a:t>
            </a:r>
          </a:p>
          <a:p>
            <a:r>
              <a:rPr lang="ru-RU" sz="2000" b="1" dirty="0" smtClean="0">
                <a:latin typeface="Arial Black" pitchFamily="34" charset="0"/>
              </a:rPr>
              <a:t>Плохой экологии -  скажем «Нет!»,</a:t>
            </a:r>
          </a:p>
          <a:p>
            <a:r>
              <a:rPr lang="ru-RU" sz="2000" b="1" dirty="0" smtClean="0">
                <a:latin typeface="Arial Black" pitchFamily="34" charset="0"/>
              </a:rPr>
              <a:t>Заботе о природе скажем «Да!»</a:t>
            </a:r>
          </a:p>
          <a:p>
            <a:r>
              <a:rPr lang="ru-RU" sz="2000" b="1" dirty="0" smtClean="0">
                <a:latin typeface="Arial Black" pitchFamily="34" charset="0"/>
              </a:rPr>
              <a:t>На многие годы, навсегда!</a:t>
            </a:r>
          </a:p>
          <a:p>
            <a:r>
              <a:rPr lang="ru-RU" sz="2000" b="1" dirty="0" smtClean="0">
                <a:latin typeface="Arial Black" pitchFamily="34" charset="0"/>
              </a:rPr>
              <a:t> </a:t>
            </a:r>
          </a:p>
          <a:p>
            <a:r>
              <a:rPr lang="ru-RU" sz="2000" b="1" dirty="0" smtClean="0">
                <a:latin typeface="Arial Black" pitchFamily="34" charset="0"/>
              </a:rPr>
              <a:t>А чтобы эко проблемы решить,</a:t>
            </a:r>
          </a:p>
          <a:p>
            <a:r>
              <a:rPr lang="ru-RU" sz="2000" b="1" dirty="0" smtClean="0">
                <a:latin typeface="Arial Black" pitchFamily="34" charset="0"/>
              </a:rPr>
              <a:t>Науку – экологию нужно учить, </a:t>
            </a:r>
          </a:p>
          <a:p>
            <a:r>
              <a:rPr lang="ru-RU" sz="2000" b="1" dirty="0" smtClean="0">
                <a:latin typeface="Arial Black" pitchFamily="34" charset="0"/>
              </a:rPr>
              <a:t>С природой в согласье и дружбе жить,</a:t>
            </a:r>
          </a:p>
          <a:p>
            <a:r>
              <a:rPr lang="ru-RU" sz="2000" b="1" dirty="0" smtClean="0">
                <a:latin typeface="Arial Black" pitchFamily="34" charset="0"/>
              </a:rPr>
              <a:t>ЕЕ исследователем и защитником быть!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3" cstate="print"/>
          <a:srcRect r="81250"/>
          <a:stretch>
            <a:fillRect/>
          </a:stretch>
        </p:blipFill>
        <p:spPr bwMode="auto">
          <a:xfrm>
            <a:off x="0" y="0"/>
            <a:ext cx="1571604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28794" y="0"/>
            <a:ext cx="6572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</a:rPr>
              <a:t>Актуальность программы «Экологи-исследователи» в противоречии: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628800"/>
            <a:ext cx="2806602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Потребность  общества и государства в экологически компетентных </a:t>
            </a:r>
            <a:r>
              <a:rPr lang="ru-RU" dirty="0" smtClean="0">
                <a:latin typeface="Arial Black" pitchFamily="34" charset="0"/>
              </a:rPr>
              <a:t>людях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628800"/>
            <a:ext cx="3143240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Нереализованный потенциал  </a:t>
            </a:r>
            <a:r>
              <a:rPr lang="ru-RU" dirty="0" smtClean="0">
                <a:latin typeface="Arial Black" pitchFamily="34" charset="0"/>
              </a:rPr>
              <a:t> ОО в </a:t>
            </a:r>
            <a:r>
              <a:rPr lang="ru-RU" dirty="0" smtClean="0">
                <a:latin typeface="Arial Black" pitchFamily="34" charset="0"/>
              </a:rPr>
              <a:t>формировании экологически  грамотной и культурной личности учащихся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6536545" y="964389"/>
            <a:ext cx="571504" cy="35719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779912" y="836712"/>
            <a:ext cx="504056" cy="64123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www.baikal-media.ru/upload/iblock/b7c/r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14818"/>
            <a:ext cx="3271818" cy="2469297"/>
          </a:xfrm>
          <a:prstGeom prst="rect">
            <a:avLst/>
          </a:prstGeom>
          <a:noFill/>
        </p:spPr>
      </p:pic>
      <p:pic>
        <p:nvPicPr>
          <p:cNvPr id="12292" name="Picture 4" descr="http://xn--80aabdzfovjb7afahr.xn--p1ai/sites/default/files/styles/medium/public/images/news/urok-1024x682.jpg?itok=E2l5pC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14818"/>
            <a:ext cx="3238523" cy="2428892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4860032" y="2420888"/>
            <a:ext cx="928694" cy="1588"/>
          </a:xfrm>
          <a:prstGeom prst="straightConnector1">
            <a:avLst/>
          </a:prstGeom>
          <a:ln w="635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345175">
            <a:off x="5562869" y="2781059"/>
            <a:ext cx="3169065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Стать экологически компетентной личностью </a:t>
            </a:r>
            <a:r>
              <a:rPr lang="ru-RU" sz="1600" dirty="0" smtClean="0">
                <a:latin typeface="Arial Black" pitchFamily="34" charset="0"/>
              </a:rPr>
              <a:t>  </a:t>
            </a:r>
            <a:r>
              <a:rPr lang="ru-RU" sz="1600" dirty="0">
                <a:latin typeface="Arial Black" pitchFamily="34" charset="0"/>
              </a:rPr>
              <a:t>значит обладать экологическими знаниями, умениями, навыками, убеждениями, мотивами, ценностными представлениями, экологически значимыми личными качествами и практическим опытом экологической деятельности</a:t>
            </a:r>
            <a:r>
              <a:rPr lang="ru-RU" sz="1600" dirty="0" smtClean="0">
                <a:latin typeface="Arial Black" pitchFamily="34" charset="0"/>
              </a:rPr>
              <a:t>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14290"/>
            <a:ext cx="75608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Обучение в объединении дополнительного образования «Экологи – исследователи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 rot="21193650">
            <a:off x="1571635" y="2680012"/>
            <a:ext cx="3346165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Быть экологически компетентной личностью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это</a:t>
            </a:r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:   </a:t>
            </a:r>
            <a:r>
              <a:rPr lang="ru-RU" sz="1600" dirty="0">
                <a:latin typeface="Arial Black" pitchFamily="34" charset="0"/>
              </a:rPr>
              <a:t>потребность нашего  времени, забота о будущем, жизненно важная необходимость, заключающаяся в умении решать экологические проблемы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>
                <a:latin typeface="Arial Black" pitchFamily="34" charset="0"/>
              </a:rPr>
              <a:t>Экологически компетентная личность -  это становится модным.</a:t>
            </a:r>
            <a:endParaRPr lang="ru-RU" sz="1600" dirty="0" smtClean="0">
              <a:latin typeface="Arial Black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376830">
            <a:off x="3833664" y="1169893"/>
            <a:ext cx="662297" cy="1524673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23077">
            <a:off x="5991291" y="1453688"/>
            <a:ext cx="667714" cy="95708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173963"/>
            <a:ext cx="58080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 Black" pitchFamily="34" charset="0"/>
              </a:rPr>
              <a:t>Почему стоит здесь обучаться?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571604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1670" y="214290"/>
            <a:ext cx="6786610" cy="184665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формирование экологически компетентной личности,  способной находить оптимальные научно-обоснованные пути решения экологических проблем, используя свое экологическое мышление, исследовательское поведение  и практический опыт их применения.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IMG_1309.JPG"/>
          <p:cNvPicPr/>
          <p:nvPr/>
        </p:nvPicPr>
        <p:blipFill>
          <a:blip r:embed="rId3" cstate="print"/>
          <a:srcRect l="9624" r="8635"/>
          <a:stretch>
            <a:fillRect/>
          </a:stretch>
        </p:blipFill>
        <p:spPr bwMode="auto">
          <a:xfrm rot="21236358">
            <a:off x="2019366" y="2290441"/>
            <a:ext cx="2352436" cy="22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 rot="473435">
            <a:off x="6423949" y="2356140"/>
            <a:ext cx="2357717" cy="223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4" descr="E:\Фото Экология города сентябрь 2017 г\Фото2238.jpg"/>
          <p:cNvPicPr>
            <a:picLocks noChangeAspect="1" noChangeArrowheads="1"/>
          </p:cNvPicPr>
          <p:nvPr/>
        </p:nvPicPr>
        <p:blipFill>
          <a:blip r:embed="rId5" cstate="print"/>
          <a:srcRect l="13648"/>
          <a:stretch>
            <a:fillRect/>
          </a:stretch>
        </p:blipFill>
        <p:spPr bwMode="auto">
          <a:xfrm>
            <a:off x="3995936" y="4077072"/>
            <a:ext cx="3048477" cy="26471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3" cstate="print"/>
          <a:srcRect r="81250"/>
          <a:stretch>
            <a:fillRect/>
          </a:stretch>
        </p:blipFill>
        <p:spPr bwMode="auto">
          <a:xfrm>
            <a:off x="0" y="0"/>
            <a:ext cx="1571604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2357422" y="285728"/>
            <a:ext cx="557216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</a:rPr>
              <a:t>Новизна и </a:t>
            </a:r>
            <a:r>
              <a:rPr lang="ru-RU" sz="2400" b="1" dirty="0" err="1" smtClean="0">
                <a:solidFill>
                  <a:srgbClr val="CC3300"/>
                </a:solidFill>
                <a:latin typeface="Arial Black" pitchFamily="34" charset="0"/>
              </a:rPr>
              <a:t>инновационность</a:t>
            </a:r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</a:rPr>
              <a:t> программы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143116"/>
            <a:ext cx="328614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 </a:t>
            </a:r>
            <a:r>
              <a:rPr lang="ru-RU" dirty="0" smtClean="0">
                <a:latin typeface="Arial Black" pitchFamily="34" charset="0"/>
              </a:rPr>
              <a:t>учащихся формируется представление об экологии как </a:t>
            </a:r>
            <a:r>
              <a:rPr lang="ru-RU" dirty="0" err="1" smtClean="0">
                <a:latin typeface="Arial Black" pitchFamily="34" charset="0"/>
              </a:rPr>
              <a:t>надпредметной</a:t>
            </a:r>
            <a:r>
              <a:rPr lang="ru-RU" dirty="0" smtClean="0">
                <a:latin typeface="Arial Black" pitchFamily="34" charset="0"/>
              </a:rPr>
              <a:t> области знаний, проникающей во все сферы нашей жизни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2132856"/>
            <a:ext cx="3071802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70% программы реализуется с   применением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технологии исследовательской деятельности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5500702"/>
            <a:ext cx="5929354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«На ребенка надо смотреть не как на ученика, </a:t>
            </a:r>
          </a:p>
          <a:p>
            <a:pPr algn="ctr"/>
            <a:r>
              <a:rPr lang="ru-RU" sz="2000" b="1" i="1" dirty="0" smtClean="0"/>
              <a:t>а как на маленького искателя истины» </a:t>
            </a:r>
          </a:p>
          <a:p>
            <a:pPr algn="r"/>
            <a:r>
              <a:rPr lang="ru-RU" sz="1600" b="1" i="1" dirty="0" smtClean="0"/>
              <a:t>(К.И. </a:t>
            </a:r>
            <a:r>
              <a:rPr lang="ru-RU" sz="1600" b="1" i="1" dirty="0" err="1" smtClean="0"/>
              <a:t>Вентцель</a:t>
            </a:r>
            <a:r>
              <a:rPr lang="ru-RU" sz="1600" b="1" i="1" dirty="0" smtClean="0"/>
              <a:t>, 1993).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500435" y="1196752"/>
            <a:ext cx="495501" cy="829747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28184" y="1196752"/>
            <a:ext cx="707539" cy="80177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solidFill>
            <a:srgbClr val="DFF890"/>
          </a:solidFill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61577" y="6208382"/>
            <a:ext cx="5109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Природу изучаем в природе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1" name="Picture 3" descr="F:\Защита программы Экологи-исследователи\Фото  программы Экологи-исслед\DSC03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1794"/>
            <a:ext cx="2577439" cy="19330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72575" y="128993"/>
            <a:ext cx="664373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Arial Black" pitchFamily="34" charset="0"/>
              </a:rPr>
              <a:t>В основе реализации программы лежит  активная практико-ориентированная эколого-исследовательская деятельность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69" t="1726" b="18944"/>
          <a:stretch/>
        </p:blipFill>
        <p:spPr bwMode="auto">
          <a:xfrm rot="358805">
            <a:off x="5901966" y="1510833"/>
            <a:ext cx="2581010" cy="21664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5410">
            <a:off x="2539125" y="1419728"/>
            <a:ext cx="1728192" cy="230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2" descr="F:\Защита программы Экологи-исследователи\Фото  программы Экологи-исслед\DSC037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184" y="4080512"/>
            <a:ext cx="2577439" cy="19330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DFF890"/>
          </a:solidFill>
        </p:spPr>
      </p:pic>
      <p:pic>
        <p:nvPicPr>
          <p:cNvPr id="8" name="Picture 2" descr="D:\бабушка\К презентации программы Экологи-исслед\P1120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811" t="37754" r="27928" b="23996"/>
          <a:stretch/>
        </p:blipFill>
        <p:spPr bwMode="auto">
          <a:xfrm rot="1051930">
            <a:off x="6284316" y="1282682"/>
            <a:ext cx="2618249" cy="21796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Прямоугольник 11"/>
          <p:cNvSpPr/>
          <p:nvPr/>
        </p:nvSpPr>
        <p:spPr>
          <a:xfrm>
            <a:off x="2357422" y="116632"/>
            <a:ext cx="557216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Подготовка к экологическим конкурсам, слетам, конференциям</a:t>
            </a:r>
          </a:p>
        </p:txBody>
      </p:sp>
      <p:pic>
        <p:nvPicPr>
          <p:cNvPr id="3074" name="Picture 2" descr="F:\Защита программы Экологи-исследователи\Фото  программы Экологи-исслед\Самая юная участница конференци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64"/>
          <a:stretch/>
        </p:blipFill>
        <p:spPr bwMode="auto">
          <a:xfrm rot="1573490">
            <a:off x="1755724" y="4488206"/>
            <a:ext cx="2475203" cy="18959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Защита программы Экологи-исследователи\Фото  программы Экологи-исслед\фОТО\P10000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3264">
            <a:off x="1910612" y="1379763"/>
            <a:ext cx="2804686" cy="21035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Защита программы Экологи-исследователи\Фото  программы Экологи-исслед\фОТО\DSC036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9203">
            <a:off x="6113390" y="4329423"/>
            <a:ext cx="2649986" cy="19874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1615620" cy="21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geo.3dn.ru/NET/Priroda/PrirodaSlidePrew.jpg"/>
          <p:cNvPicPr>
            <a:picLocks noChangeAspect="1" noChangeArrowheads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solidFill>
            <a:srgbClr val="DFF890"/>
          </a:solidFill>
        </p:spPr>
      </p:pic>
      <p:pic>
        <p:nvPicPr>
          <p:cNvPr id="4" name="Picture 7" descr="F:\Защита программы Экологи-исследователи\Фото  программы Экологи-исслед\ouk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1" r="9453"/>
          <a:stretch/>
        </p:blipFill>
        <p:spPr bwMode="auto">
          <a:xfrm rot="20930516">
            <a:off x="1778531" y="1491652"/>
            <a:ext cx="3063302" cy="24781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:\Защита программы Экологи-исследователи\Фото  программы Экологи-исслед\фОТО\P1010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3433373" cy="25751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Защита программы Экологи-исследователи\Фото  программы Экологи-исслед\фОТО\P1030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0536">
            <a:off x="5563954" y="1552426"/>
            <a:ext cx="3202370" cy="24018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7422" y="116632"/>
            <a:ext cx="557216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Природа – мое увлечение, </a:t>
            </a:r>
            <a:endParaRPr lang="ru-RU" sz="20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моя 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любовь со студенческих лет, </a:t>
            </a:r>
            <a:endParaRPr lang="ru-RU" sz="20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и это я стараюсь передать детям </a:t>
            </a:r>
          </a:p>
        </p:txBody>
      </p:sp>
    </p:spTree>
    <p:extLst>
      <p:ext uri="{BB962C8B-B14F-4D97-AF65-F5344CB8AC3E}">
        <p14:creationId xmlns:p14="http://schemas.microsoft.com/office/powerpoint/2010/main" xmlns="" val="29395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1134</TotalTime>
  <Words>457</Words>
  <Application>Microsoft Office PowerPoint</Application>
  <PresentationFormat>Экран (4:3)</PresentationFormat>
  <Paragraphs>78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80</cp:revision>
  <dcterms:created xsi:type="dcterms:W3CDTF">2017-10-29T09:36:14Z</dcterms:created>
  <dcterms:modified xsi:type="dcterms:W3CDTF">2017-11-07T20:10:42Z</dcterms:modified>
</cp:coreProperties>
</file>