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BF2F9A-A12A-4F16-B576-F32CFA827FC2}" type="doc">
      <dgm:prSet loTypeId="urn:microsoft.com/office/officeart/2009/3/layout/PlusandMinus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DAC89A5-057B-47EE-A318-CCB2EBE7B05B}">
      <dgm:prSet phldrT="[Текст]" custT="1"/>
      <dgm:spPr/>
      <dgm:t>
        <a:bodyPr/>
        <a:lstStyle/>
        <a:p>
          <a:r>
            <a:rPr lang="ru-RU" sz="2000" dirty="0" smtClean="0"/>
            <a:t>- Учитель совершенствует профессиональную компетенцию</a:t>
          </a:r>
        </a:p>
        <a:p>
          <a:r>
            <a:rPr lang="ru-RU" sz="2000" dirty="0" smtClean="0"/>
            <a:t>- Использование дистанционных технологий</a:t>
          </a:r>
        </a:p>
        <a:p>
          <a:r>
            <a:rPr lang="ru-RU" sz="2000" dirty="0" smtClean="0"/>
            <a:t>- Нестандартный подход к заданию – высокая мотивация</a:t>
          </a:r>
        </a:p>
        <a:p>
          <a:r>
            <a:rPr lang="ru-RU" sz="2000" dirty="0" smtClean="0"/>
            <a:t>- Использование ролей</a:t>
          </a:r>
        </a:p>
        <a:p>
          <a:r>
            <a:rPr lang="ru-RU" sz="2000" dirty="0" smtClean="0"/>
            <a:t>- Развитие навыков аналитического и творческого мышления</a:t>
          </a:r>
          <a:endParaRPr lang="ru-RU" sz="2000" dirty="0"/>
        </a:p>
      </dgm:t>
    </dgm:pt>
    <dgm:pt modelId="{144919FD-A5D6-42EC-A9CB-DE752B400B80}" type="parTrans" cxnId="{43FF98E7-F7B4-44DD-AA7C-5D47256A91A0}">
      <dgm:prSet/>
      <dgm:spPr/>
      <dgm:t>
        <a:bodyPr/>
        <a:lstStyle/>
        <a:p>
          <a:endParaRPr lang="ru-RU"/>
        </a:p>
      </dgm:t>
    </dgm:pt>
    <dgm:pt modelId="{47D6EFBF-EF1E-4A0E-B6EC-7DF3C59AF3CC}" type="sibTrans" cxnId="{43FF98E7-F7B4-44DD-AA7C-5D47256A91A0}">
      <dgm:prSet/>
      <dgm:spPr/>
      <dgm:t>
        <a:bodyPr/>
        <a:lstStyle/>
        <a:p>
          <a:endParaRPr lang="ru-RU"/>
        </a:p>
      </dgm:t>
    </dgm:pt>
    <dgm:pt modelId="{D7E61590-D493-442D-BD15-1D825BB103A1}">
      <dgm:prSet phldrT="[Текст]" custT="1"/>
      <dgm:spPr/>
      <dgm:t>
        <a:bodyPr/>
        <a:lstStyle/>
        <a:p>
          <a:r>
            <a:rPr lang="ru-RU" sz="2000" dirty="0" smtClean="0"/>
            <a:t>- Высокая трудоемкость</a:t>
          </a:r>
        </a:p>
        <a:p>
          <a:r>
            <a:rPr lang="ru-RU" sz="2000" dirty="0" smtClean="0"/>
            <a:t>- Технические сбои</a:t>
          </a:r>
        </a:p>
        <a:p>
          <a:r>
            <a:rPr lang="ru-RU" sz="2000" dirty="0" smtClean="0"/>
            <a:t>- Сложно регламентировать время работы за компьютером</a:t>
          </a:r>
        </a:p>
        <a:p>
          <a:endParaRPr lang="ru-RU" sz="2000" dirty="0"/>
        </a:p>
      </dgm:t>
    </dgm:pt>
    <dgm:pt modelId="{EEA287BA-01C0-40E7-9758-5D63F9D4148B}" type="parTrans" cxnId="{5A3AC523-27BB-486A-B364-E3A3746243CC}">
      <dgm:prSet/>
      <dgm:spPr/>
      <dgm:t>
        <a:bodyPr/>
        <a:lstStyle/>
        <a:p>
          <a:endParaRPr lang="ru-RU"/>
        </a:p>
      </dgm:t>
    </dgm:pt>
    <dgm:pt modelId="{6026151F-F08A-405F-9AD6-E11884954754}" type="sibTrans" cxnId="{5A3AC523-27BB-486A-B364-E3A3746243CC}">
      <dgm:prSet/>
      <dgm:spPr/>
      <dgm:t>
        <a:bodyPr/>
        <a:lstStyle/>
        <a:p>
          <a:endParaRPr lang="ru-RU"/>
        </a:p>
      </dgm:t>
    </dgm:pt>
    <dgm:pt modelId="{DB20C9C0-5B00-4195-AFF9-C6F80AF85704}" type="pres">
      <dgm:prSet presAssocID="{D7BF2F9A-A12A-4F16-B576-F32CFA827FC2}" presName="Name0" presStyleCnt="0">
        <dgm:presLayoutVars>
          <dgm:chMax val="2"/>
          <dgm:chPref val="2"/>
          <dgm:dir/>
          <dgm:animOne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D0BB774-961C-4689-B11B-4E7448732C57}" type="pres">
      <dgm:prSet presAssocID="{D7BF2F9A-A12A-4F16-B576-F32CFA827FC2}" presName="Background" presStyleLbl="bgImgPlace1" presStyleIdx="0" presStyleCnt="1" custScaleX="112372" custLinFactNeighborY="815"/>
      <dgm:spPr/>
    </dgm:pt>
    <dgm:pt modelId="{648C3D45-901E-49E9-B7E4-CC690DF6A1E6}" type="pres">
      <dgm:prSet presAssocID="{D7BF2F9A-A12A-4F16-B576-F32CFA827FC2}" presName="ParentText1" presStyleLbl="revTx" presStyleIdx="0" presStyleCnt="2" custScaleX="116746" custScaleY="105763" custLinFactNeighborX="-4638" custLinFactNeighborY="-1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A6807F-B85C-48A6-9A37-08AB533E7706}" type="pres">
      <dgm:prSet presAssocID="{D7BF2F9A-A12A-4F16-B576-F32CFA827FC2}" presName="ParentText2" presStyleLbl="revTx" presStyleIdx="1" presStyleCnt="2" custScaleX="106764" custLinFactNeighborX="11353" custLinFactNeighborY="-1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CA7276-9FB6-4670-A020-9ACD0DFA83B1}" type="pres">
      <dgm:prSet presAssocID="{D7BF2F9A-A12A-4F16-B576-F32CFA827FC2}" presName="Plus" presStyleLbl="alignNode1" presStyleIdx="0" presStyleCnt="2" custScaleX="53603" custScaleY="53603" custLinFactNeighborX="-11397" custLinFactNeighborY="-3923"/>
      <dgm:spPr>
        <a:solidFill>
          <a:srgbClr val="00B050"/>
        </a:solidFill>
        <a:ln>
          <a:noFill/>
        </a:ln>
      </dgm:spPr>
    </dgm:pt>
    <dgm:pt modelId="{3B0A0083-D597-4492-87C1-13B05896513D}" type="pres">
      <dgm:prSet presAssocID="{D7BF2F9A-A12A-4F16-B576-F32CFA827FC2}" presName="Minus" presStyleLbl="alignNode1" presStyleIdx="1" presStyleCnt="2" custScaleX="50520" custScaleY="50520" custLinFactNeighborX="39450" custLinFactNeighborY="-12979"/>
      <dgm:spPr>
        <a:solidFill>
          <a:srgbClr val="FF0000"/>
        </a:solidFill>
        <a:ln>
          <a:noFill/>
        </a:ln>
      </dgm:spPr>
    </dgm:pt>
    <dgm:pt modelId="{5A5892F6-FE47-41EC-B49B-BCFBD7E3DC2F}" type="pres">
      <dgm:prSet presAssocID="{D7BF2F9A-A12A-4F16-B576-F32CFA827FC2}" presName="Divider" presStyleLbl="parChTrans1D1" presStyleIdx="0" presStyleCnt="1" custLinFactX="8600000" custLinFactNeighborX="8612516"/>
      <dgm:spPr/>
    </dgm:pt>
  </dgm:ptLst>
  <dgm:cxnLst>
    <dgm:cxn modelId="{5C59B1A2-3B18-4D48-AC2C-960B908839E6}" type="presOf" srcId="{D7E61590-D493-442D-BD15-1D825BB103A1}" destId="{7CA6807F-B85C-48A6-9A37-08AB533E7706}" srcOrd="0" destOrd="0" presId="urn:microsoft.com/office/officeart/2009/3/layout/PlusandMinus"/>
    <dgm:cxn modelId="{5A3AC523-27BB-486A-B364-E3A3746243CC}" srcId="{D7BF2F9A-A12A-4F16-B576-F32CFA827FC2}" destId="{D7E61590-D493-442D-BD15-1D825BB103A1}" srcOrd="1" destOrd="0" parTransId="{EEA287BA-01C0-40E7-9758-5D63F9D4148B}" sibTransId="{6026151F-F08A-405F-9AD6-E11884954754}"/>
    <dgm:cxn modelId="{B43D6282-EA2F-450F-A91C-322540DE4F9A}" type="presOf" srcId="{2DAC89A5-057B-47EE-A318-CCB2EBE7B05B}" destId="{648C3D45-901E-49E9-B7E4-CC690DF6A1E6}" srcOrd="0" destOrd="0" presId="urn:microsoft.com/office/officeart/2009/3/layout/PlusandMinus"/>
    <dgm:cxn modelId="{1B6ABC59-9768-477E-9A6C-2579D449437F}" type="presOf" srcId="{D7BF2F9A-A12A-4F16-B576-F32CFA827FC2}" destId="{DB20C9C0-5B00-4195-AFF9-C6F80AF85704}" srcOrd="0" destOrd="0" presId="urn:microsoft.com/office/officeart/2009/3/layout/PlusandMinus"/>
    <dgm:cxn modelId="{43FF98E7-F7B4-44DD-AA7C-5D47256A91A0}" srcId="{D7BF2F9A-A12A-4F16-B576-F32CFA827FC2}" destId="{2DAC89A5-057B-47EE-A318-CCB2EBE7B05B}" srcOrd="0" destOrd="0" parTransId="{144919FD-A5D6-42EC-A9CB-DE752B400B80}" sibTransId="{47D6EFBF-EF1E-4A0E-B6EC-7DF3C59AF3CC}"/>
    <dgm:cxn modelId="{7B95D88D-F923-45C0-8E8A-DB4068459354}" type="presParOf" srcId="{DB20C9C0-5B00-4195-AFF9-C6F80AF85704}" destId="{8D0BB774-961C-4689-B11B-4E7448732C57}" srcOrd="0" destOrd="0" presId="urn:microsoft.com/office/officeart/2009/3/layout/PlusandMinus"/>
    <dgm:cxn modelId="{1E5AAF98-2629-4115-A49F-B9E3A3C8D7FF}" type="presParOf" srcId="{DB20C9C0-5B00-4195-AFF9-C6F80AF85704}" destId="{648C3D45-901E-49E9-B7E4-CC690DF6A1E6}" srcOrd="1" destOrd="0" presId="urn:microsoft.com/office/officeart/2009/3/layout/PlusandMinus"/>
    <dgm:cxn modelId="{D33FEF9C-FA60-4BDB-9110-6A9160B52DA8}" type="presParOf" srcId="{DB20C9C0-5B00-4195-AFF9-C6F80AF85704}" destId="{7CA6807F-B85C-48A6-9A37-08AB533E7706}" srcOrd="2" destOrd="0" presId="urn:microsoft.com/office/officeart/2009/3/layout/PlusandMinus"/>
    <dgm:cxn modelId="{0C1816A7-794C-42C9-99BA-FA08641E28A7}" type="presParOf" srcId="{DB20C9C0-5B00-4195-AFF9-C6F80AF85704}" destId="{3ACA7276-9FB6-4670-A020-9ACD0DFA83B1}" srcOrd="3" destOrd="0" presId="urn:microsoft.com/office/officeart/2009/3/layout/PlusandMinus"/>
    <dgm:cxn modelId="{035C8338-FDDB-4F7E-919B-82E1F59BA06F}" type="presParOf" srcId="{DB20C9C0-5B00-4195-AFF9-C6F80AF85704}" destId="{3B0A0083-D597-4492-87C1-13B05896513D}" srcOrd="4" destOrd="0" presId="urn:microsoft.com/office/officeart/2009/3/layout/PlusandMinus"/>
    <dgm:cxn modelId="{9B22DCA8-97F4-4756-9352-1191FB1B0BDF}" type="presParOf" srcId="{DB20C9C0-5B00-4195-AFF9-C6F80AF85704}" destId="{5A5892F6-FE47-41EC-B49B-BCFBD7E3DC2F}" srcOrd="5" destOrd="0" presId="urn:microsoft.com/office/officeart/2009/3/layout/PlusandMinu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0BB774-961C-4689-B11B-4E7448732C57}">
      <dsp:nvSpPr>
        <dsp:cNvPr id="0" name=""/>
        <dsp:cNvSpPr/>
      </dsp:nvSpPr>
      <dsp:spPr>
        <a:xfrm>
          <a:off x="216028" y="647609"/>
          <a:ext cx="8087807" cy="3719547"/>
        </a:xfrm>
        <a:prstGeom prst="rect">
          <a:avLst/>
        </a:prstGeom>
        <a:gradFill rotWithShape="0">
          <a:gsLst>
            <a:gs pos="0">
              <a:schemeClr val="accent1">
                <a:tint val="50000"/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tint val="50000"/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648C3D45-901E-49E9-B7E4-CC690DF6A1E6}">
      <dsp:nvSpPr>
        <dsp:cNvPr id="0" name=""/>
        <dsp:cNvSpPr/>
      </dsp:nvSpPr>
      <dsp:spPr>
        <a:xfrm>
          <a:off x="441493" y="954596"/>
          <a:ext cx="3901905" cy="33654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 Учитель совершенствует профессиональную компетенцию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 Использование дистанционных технологий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 Нестандартный подход к заданию – высокая мотивация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 Использование ролей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 Развитие навыков аналитического и творческого мышления</a:t>
          </a:r>
          <a:endParaRPr lang="ru-RU" sz="2000" kern="1200" dirty="0"/>
        </a:p>
      </dsp:txBody>
      <dsp:txXfrm>
        <a:off x="441493" y="954596"/>
        <a:ext cx="3901905" cy="3365407"/>
      </dsp:txXfrm>
    </dsp:sp>
    <dsp:sp modelId="{7CA6807F-B85C-48A6-9A37-08AB533E7706}">
      <dsp:nvSpPr>
        <dsp:cNvPr id="0" name=""/>
        <dsp:cNvSpPr/>
      </dsp:nvSpPr>
      <dsp:spPr>
        <a:xfrm>
          <a:off x="4559431" y="1046286"/>
          <a:ext cx="3568285" cy="31820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 Высокая трудоемкость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 Технические сбои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 Сложно регламентировать время работы за компьютером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/>
        </a:p>
      </dsp:txBody>
      <dsp:txXfrm>
        <a:off x="4559431" y="1046286"/>
        <a:ext cx="3568285" cy="3182027"/>
      </dsp:txXfrm>
    </dsp:sp>
    <dsp:sp modelId="{3ACA7276-9FB6-4670-A020-9ACD0DFA83B1}">
      <dsp:nvSpPr>
        <dsp:cNvPr id="0" name=""/>
        <dsp:cNvSpPr/>
      </dsp:nvSpPr>
      <dsp:spPr>
        <a:xfrm>
          <a:off x="82676" y="144018"/>
          <a:ext cx="753861" cy="753861"/>
        </a:xfrm>
        <a:prstGeom prst="plus">
          <a:avLst>
            <a:gd name="adj" fmla="val 32810"/>
          </a:avLst>
        </a:prstGeom>
        <a:solidFill>
          <a:srgbClr val="00B050"/>
        </a:solidFill>
        <a:ln w="9525" cap="flat" cmpd="sng" algn="ctr">
          <a:noFill/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B0A0083-D597-4492-87C1-13B05896513D}">
      <dsp:nvSpPr>
        <dsp:cNvPr id="0" name=""/>
        <dsp:cNvSpPr/>
      </dsp:nvSpPr>
      <dsp:spPr>
        <a:xfrm>
          <a:off x="7715520" y="432048"/>
          <a:ext cx="668708" cy="229160"/>
        </a:xfrm>
        <a:prstGeom prst="rect">
          <a:avLst/>
        </a:prstGeom>
        <a:solidFill>
          <a:srgbClr val="FF0000"/>
        </a:solidFill>
        <a:ln w="9525" cap="flat" cmpd="sng" algn="ctr">
          <a:noFill/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A5892F6-FE47-41EC-B49B-BCFBD7E3DC2F}">
      <dsp:nvSpPr>
        <dsp:cNvPr id="0" name=""/>
        <dsp:cNvSpPr/>
      </dsp:nvSpPr>
      <dsp:spPr>
        <a:xfrm>
          <a:off x="4402327" y="1059104"/>
          <a:ext cx="827" cy="3039142"/>
        </a:xfrm>
        <a:prstGeom prst="line">
          <a:avLst/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PlusandMinus">
  <dgm:title val=""/>
  <dgm:desc val=""/>
  <dgm:catLst>
    <dgm:cat type="relationship" pri="36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2"/>
      <dgm:chPref val="2"/>
      <dgm:dir/>
      <dgm:animOne/>
      <dgm:resizeHandles val="exact"/>
    </dgm:varLst>
    <dgm:alg type="composite">
      <dgm:param type="ar" val="1.8238"/>
    </dgm:alg>
    <dgm:shape xmlns:r="http://schemas.openxmlformats.org/officeDocument/2006/relationships" r:blip="">
      <dgm:adjLst/>
    </dgm:shape>
    <dgm:choose name="Name1">
      <dgm:if name="Name2" func="var" arg="dir" op="equ" val="norm">
        <dgm:constrLst>
          <dgm:constr type="primFontSz" for="des" ptType="node" op="equ" val="65"/>
          <dgm:constr type="l" for="ch" forName="Background" refType="w" fact="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l" for="ch" forName="ParentText1" refType="w" fact="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l" for="ch" forName="ParentText2" refType="w" fact="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l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l" for="ch" forName="Minus" refType="w" fact="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l" for="ch" forName="Divider" refType="w" fact="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if>
      <dgm:else name="Name3">
        <dgm:constrLst>
          <dgm:constr type="primFontSz" for="des" ptType="node" op="equ" val="65"/>
          <dgm:constr type="r" for="ch" forName="Background" refType="w" fact="-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r" for="ch" forName="ParentText1" refType="w" fact="-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r" for="ch" forName="ParentText2" refType="w" fact="-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r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r" for="ch" forName="Minus" refType="w" fact="-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r" for="ch" forName="Divider" refType="w" fact="-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else>
    </dgm:choose>
    <dgm:layoutNode name="Background" styleLbl="bgImgPlace1">
      <dgm:alg type="sp"/>
      <dgm:shape xmlns:r="http://schemas.openxmlformats.org/officeDocument/2006/relationships" type="rect" r:blip="">
        <dgm:adjLst/>
      </dgm:shape>
      <dgm:presOf/>
    </dgm:layoutNode>
    <dgm:layoutNode name="ParentText1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1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arentText2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2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lus" styleLbl="alignNode1">
      <dgm:alg type="sp"/>
      <dgm:shape xmlns:r="http://schemas.openxmlformats.org/officeDocument/2006/relationships" type="plus" r:blip="">
        <dgm:adjLst>
          <dgm:adj idx="1" val="0.3281"/>
        </dgm:adjLst>
      </dgm:shape>
      <dgm:presOf/>
    </dgm:layoutNode>
    <dgm:layoutNode name="Minus" styleLbl="alignNode1">
      <dgm:alg type="sp"/>
      <dgm:shape xmlns:r="http://schemas.openxmlformats.org/officeDocument/2006/relationships" type="rect" r:blip="">
        <dgm:adjLst/>
      </dgm:shape>
      <dgm:presOf/>
    </dgm:layoutNode>
    <dgm:layoutNode name="Divider" styleLbl="parChTrans1D1">
      <dgm:alg type="sp"/>
      <dgm:shape xmlns:r="http://schemas.openxmlformats.org/officeDocument/2006/relationships" type="line" r:blip="">
        <dgm:adjLst/>
      </dgm:shape>
      <dgm:presOf/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20B96-1539-4FD6-8B9C-73547473377B}" type="datetimeFigureOut">
              <a:rPr lang="ru-RU" smtClean="0"/>
              <a:t>24.10.2016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9EA616-F355-4A2A-A977-CBEBE036A4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931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A97D3-211F-4165-AD66-5D6EB7A45E1F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5585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A97D3-211F-4165-AD66-5D6EB7A45E1F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8592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A97D3-211F-4165-AD66-5D6EB7A45E1F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008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A97D3-211F-4165-AD66-5D6EB7A45E1F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7470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A97D3-211F-4165-AD66-5D6EB7A45E1F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8226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A97D3-211F-4165-AD66-5D6EB7A45E1F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8878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A97D3-211F-4165-AD66-5D6EB7A45E1F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2096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A97D3-211F-4165-AD66-5D6EB7A45E1F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032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ru-RU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A97D3-211F-4165-AD66-5D6EB7A45E1F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8448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A97D3-211F-4165-AD66-5D6EB7A45E1F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2794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Сравним таксономию учебных целей Б. 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Блума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этапы технологии развития критического мышления (ТРКМ) и этапы методики использования Веб-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квестов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fontAlgn="base"/>
            <a:endParaRPr lang="ru-RU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Приведенная выше таблица наглядно подтверждает утверждение о возможности использования Веб-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квестов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для развития критического мышления учащихся, потому как наглядно видно соответствие этапов в логике развития подхода ТРКМ и Веб-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квеста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основе таксономии учебных целей Б.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Блума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рамках Веб-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квеста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возможно использование приемов ТРКМ: «кластер»,  «концептуальная таблица»,  «дневник», «сводная таблица», «толстые» и «тонкие» вопросы»,  «Верите ли Вы?», «верные-неверные утверждения» и другие. Данные приемы могут быть использованы на разных этапах, но отличительной особенностью Веб-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квеста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остается активная деятельность учащихся на основе ресурсов сети Интернет.</a:t>
            </a:r>
          </a:p>
          <a:p>
            <a:pPr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Таким образом, можно сделать выводы:</a:t>
            </a:r>
          </a:p>
          <a:p>
            <a:pPr marL="171450" indent="-171450" fontAlgn="base">
              <a:buFont typeface="Arial" pitchFamily="34" charset="0"/>
              <a:buChar char="•"/>
            </a:pP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Веб-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квест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может быть использован в рамках ТРКМ;</a:t>
            </a:r>
          </a:p>
          <a:p>
            <a:pPr marL="171450" indent="-171450" fontAlgn="base">
              <a:buFont typeface="Arial" pitchFamily="34" charset="0"/>
              <a:buChar char="•"/>
            </a:pP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Веб-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квест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бифункционален: его использование способствует развитию как предметных, так и ключевых компетенций учащихся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A97D3-211F-4165-AD66-5D6EB7A45E1F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2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 userDrawn="1"/>
        </p:nvGrpSpPr>
        <p:grpSpPr bwMode="hidden">
          <a:xfrm>
            <a:off x="211665" y="5949280"/>
            <a:ext cx="8723376" cy="736263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656800" cy="365125"/>
          </a:xfrm>
          <a:prstGeom prst="rect">
            <a:avLst/>
          </a:prstGeom>
        </p:spPr>
        <p:txBody>
          <a:bodyPr/>
          <a:lstStyle/>
          <a:p>
            <a:fld id="{29C49A7A-5D5B-470C-B9E4-725E3999B89B}" type="datetime1">
              <a:rPr lang="ru-RU">
                <a:solidFill>
                  <a:prstClr val="black"/>
                </a:solidFill>
              </a:rPr>
              <a:pPr/>
              <a:t>24.10.2016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04617B"/>
                </a:solidFill>
              </a:rPr>
              <a:t>Вебинар: Особенности организации и проведения сетевых мероприятий</a:t>
            </a:r>
            <a:endParaRPr lang="ru-RU">
              <a:solidFill>
                <a:srgbClr val="04617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D76-1218-48F5-AB49-13A89337D5EE}" type="slidenum">
              <a:rPr lang="ru-RU" smtClean="0">
                <a:solidFill>
                  <a:srgbClr val="04617B"/>
                </a:solidFill>
              </a:rPr>
              <a:pPr/>
              <a:t>‹#›</a:t>
            </a:fld>
            <a:endParaRPr lang="ru-RU">
              <a:solidFill>
                <a:srgbClr val="04617B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1691680" y="519063"/>
            <a:ext cx="684076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1200" b="1" dirty="0">
                <a:solidFill>
                  <a:prstClr val="white"/>
                </a:solidFill>
              </a:rPr>
              <a:t>ГОСУДАРСТВЕННОЕ АВТОНОМНОЕ УЧРЕЖДЕНИЕ ДОПОЛНИТЕЛЬНОГО ПРОФЕССИОНАЛЬНОГО ОБРАЗОВАНИЯ «СМОЛЕНСКИЙ ОБЛАСТНОЙ ИНСТИТУТ РАЗВИТИЯ ОБРАЗОВАНИЯ»</a:t>
            </a:r>
            <a:endParaRPr lang="ru-RU" sz="1200" b="1" dirty="0">
              <a:solidFill>
                <a:prstClr val="white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535"/>
          <a:stretch/>
        </p:blipFill>
        <p:spPr>
          <a:xfrm>
            <a:off x="403595" y="416273"/>
            <a:ext cx="1144069" cy="708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745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656800" cy="365125"/>
          </a:xfrm>
          <a:prstGeom prst="rect">
            <a:avLst/>
          </a:prstGeom>
        </p:spPr>
        <p:txBody>
          <a:bodyPr/>
          <a:lstStyle/>
          <a:p>
            <a:fld id="{67E06D74-B40A-40DC-9061-B182F9B27632}" type="datetime1">
              <a:rPr lang="ru-RU">
                <a:solidFill>
                  <a:prstClr val="black"/>
                </a:solidFill>
              </a:rPr>
              <a:pPr/>
              <a:t>24.10.2016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04617B"/>
                </a:solidFill>
              </a:rPr>
              <a:t>Вебинар: Особенности организации и проведения сетевых мероприятий</a:t>
            </a:r>
            <a:endParaRPr lang="ru-RU">
              <a:solidFill>
                <a:srgbClr val="04617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D76-1218-48F5-AB49-13A89337D5EE}" type="slidenum">
              <a:rPr lang="ru-RU" smtClean="0">
                <a:solidFill>
                  <a:srgbClr val="04617B"/>
                </a:solidFill>
              </a:rPr>
              <a:pPr/>
              <a:t>‹#›</a:t>
            </a:fld>
            <a:endParaRPr lang="ru-RU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921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656800" cy="365125"/>
          </a:xfrm>
          <a:prstGeom prst="rect">
            <a:avLst/>
          </a:prstGeom>
        </p:spPr>
        <p:txBody>
          <a:bodyPr/>
          <a:lstStyle/>
          <a:p>
            <a:fld id="{59459E7F-B059-4FC7-9278-803D661EE2E3}" type="datetime1">
              <a:rPr lang="ru-RU">
                <a:solidFill>
                  <a:prstClr val="black"/>
                </a:solidFill>
              </a:rPr>
              <a:pPr/>
              <a:t>24.10.2016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04617B"/>
                </a:solidFill>
              </a:rPr>
              <a:t>Вебинар: Особенности организации и проведения сетевых мероприятий</a:t>
            </a:r>
            <a:endParaRPr lang="ru-RU">
              <a:solidFill>
                <a:srgbClr val="04617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D76-1218-48F5-AB49-13A89337D5EE}" type="slidenum">
              <a:rPr lang="ru-RU" smtClean="0">
                <a:solidFill>
                  <a:srgbClr val="04617B"/>
                </a:solidFill>
              </a:rPr>
              <a:pPr/>
              <a:t>‹#›</a:t>
            </a:fld>
            <a:endParaRPr lang="ru-RU">
              <a:solidFill>
                <a:srgbClr val="04617B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198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2288648" cy="365125"/>
          </a:xfrm>
          <a:prstGeom prst="rect">
            <a:avLst/>
          </a:prstGeom>
        </p:spPr>
        <p:txBody>
          <a:bodyPr/>
          <a:lstStyle/>
          <a:p>
            <a:fld id="{1D8F9E05-0E4E-4A70-99DF-998A6719514E}" type="datetime1">
              <a:rPr lang="ru-RU">
                <a:solidFill>
                  <a:prstClr val="black"/>
                </a:solidFill>
              </a:rPr>
              <a:pPr/>
              <a:t>24.10.2016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04617B"/>
                </a:solidFill>
              </a:rPr>
              <a:t>Вебинар: Особенности организации и проведения сетевых мероприятий</a:t>
            </a:r>
            <a:endParaRPr lang="ru-RU">
              <a:solidFill>
                <a:srgbClr val="04617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D76-1218-48F5-AB49-13A89337D5EE}" type="slidenum">
              <a:rPr lang="ru-RU" smtClean="0">
                <a:solidFill>
                  <a:srgbClr val="04617B"/>
                </a:solidFill>
              </a:rPr>
              <a:pPr/>
              <a:t>‹#›</a:t>
            </a:fld>
            <a:endParaRPr lang="ru-RU">
              <a:solidFill>
                <a:srgbClr val="04617B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741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636875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Группа 6"/>
          <p:cNvGrpSpPr/>
          <p:nvPr userDrawn="1"/>
        </p:nvGrpSpPr>
        <p:grpSpPr>
          <a:xfrm>
            <a:off x="211665" y="5590354"/>
            <a:ext cx="8723376" cy="1006998"/>
            <a:chOff x="211665" y="5264580"/>
            <a:chExt cx="8723376" cy="1332772"/>
          </a:xfrm>
        </p:grpSpPr>
        <p:sp>
          <p:nvSpPr>
            <p:cNvPr id="9" name="Freeform 14"/>
            <p:cNvSpPr>
              <a:spLocks/>
            </p:cNvSpPr>
            <p:nvPr/>
          </p:nvSpPr>
          <p:spPr bwMode="hidden">
            <a:xfrm>
              <a:off x="6047438" y="5393998"/>
              <a:ext cx="2876429" cy="714026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18"/>
            <p:cNvSpPr>
              <a:spLocks/>
            </p:cNvSpPr>
            <p:nvPr/>
          </p:nvSpPr>
          <p:spPr bwMode="hidden">
            <a:xfrm>
              <a:off x="2619320" y="5265696"/>
              <a:ext cx="5544515" cy="850138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2828728" y="5277968"/>
              <a:ext cx="5467980" cy="77427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6"/>
            <p:cNvSpPr>
              <a:spLocks/>
            </p:cNvSpPr>
            <p:nvPr/>
          </p:nvSpPr>
          <p:spPr bwMode="hidden">
            <a:xfrm>
              <a:off x="5609489" y="5264580"/>
              <a:ext cx="3308000" cy="65154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3" name="Freeform 10"/>
            <p:cNvSpPr>
              <a:spLocks/>
            </p:cNvSpPr>
            <p:nvPr/>
          </p:nvSpPr>
          <p:spPr bwMode="hidden">
            <a:xfrm>
              <a:off x="211665" y="5267478"/>
              <a:ext cx="8723376" cy="1329874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564904"/>
            <a:ext cx="7772400" cy="1524000"/>
          </a:xfrm>
        </p:spPr>
        <p:txBody>
          <a:bodyPr anchor="ctr">
            <a:normAutofit/>
          </a:bodyPr>
          <a:lstStyle>
            <a:lvl1pPr algn="ctr">
              <a:defRPr sz="4400" b="0" cap="non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3568" y="4145383"/>
            <a:ext cx="6417734" cy="939801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897651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656800" cy="365125"/>
          </a:xfrm>
          <a:prstGeom prst="rect">
            <a:avLst/>
          </a:prstGeom>
        </p:spPr>
        <p:txBody>
          <a:bodyPr/>
          <a:lstStyle/>
          <a:p>
            <a:fld id="{ABA6684B-02A7-47D7-9F9D-92F9F65B36FC}" type="datetime1">
              <a:rPr lang="ru-RU">
                <a:solidFill>
                  <a:prstClr val="black"/>
                </a:solidFill>
              </a:rPr>
              <a:pPr/>
              <a:t>24.10.2016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04617B"/>
                </a:solidFill>
              </a:rPr>
              <a:t>Вебинар: Особенности организации и проведения сетевых мероприятий</a:t>
            </a:r>
            <a:endParaRPr lang="ru-RU">
              <a:solidFill>
                <a:srgbClr val="04617B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D76-1218-48F5-AB49-13A89337D5EE}" type="slidenum">
              <a:rPr lang="ru-RU" smtClean="0">
                <a:solidFill>
                  <a:srgbClr val="04617B"/>
                </a:solidFill>
              </a:rPr>
              <a:pPr/>
              <a:t>‹#›</a:t>
            </a:fld>
            <a:endParaRPr lang="ru-RU">
              <a:solidFill>
                <a:srgbClr val="04617B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049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656800" cy="365125"/>
          </a:xfrm>
          <a:prstGeom prst="rect">
            <a:avLst/>
          </a:prstGeom>
        </p:spPr>
        <p:txBody>
          <a:bodyPr/>
          <a:lstStyle/>
          <a:p>
            <a:fld id="{643C9EDB-8219-4C91-A683-849EE9101D33}" type="datetime1">
              <a:rPr lang="ru-RU">
                <a:solidFill>
                  <a:prstClr val="black"/>
                </a:solidFill>
              </a:rPr>
              <a:pPr/>
              <a:t>24.10.2016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04617B"/>
                </a:solidFill>
              </a:rPr>
              <a:t>Вебинар: Особенности организации и проведения сетевых мероприятий</a:t>
            </a:r>
            <a:endParaRPr lang="ru-RU">
              <a:solidFill>
                <a:srgbClr val="04617B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D76-1218-48F5-AB49-13A89337D5EE}" type="slidenum">
              <a:rPr lang="ru-RU" smtClean="0">
                <a:solidFill>
                  <a:srgbClr val="04617B"/>
                </a:solidFill>
              </a:rPr>
              <a:pPr/>
              <a:t>‹#›</a:t>
            </a:fld>
            <a:endParaRPr lang="ru-RU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441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656800" cy="365125"/>
          </a:xfrm>
          <a:prstGeom prst="rect">
            <a:avLst/>
          </a:prstGeom>
        </p:spPr>
        <p:txBody>
          <a:bodyPr/>
          <a:lstStyle/>
          <a:p>
            <a:fld id="{1C9D7054-81F6-43A0-BA0E-564620E65A87}" type="datetime1">
              <a:rPr lang="ru-RU">
                <a:solidFill>
                  <a:prstClr val="black"/>
                </a:solidFill>
              </a:rPr>
              <a:pPr/>
              <a:t>24.10.2016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04617B"/>
                </a:solidFill>
              </a:rPr>
              <a:t>Вебинар: Особенности организации и проведения сетевых мероприятий</a:t>
            </a:r>
            <a:endParaRPr lang="ru-RU">
              <a:solidFill>
                <a:srgbClr val="04617B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D76-1218-48F5-AB49-13A89337D5EE}" type="slidenum">
              <a:rPr lang="ru-RU" smtClean="0">
                <a:solidFill>
                  <a:srgbClr val="04617B"/>
                </a:solidFill>
              </a:rPr>
              <a:pPr/>
              <a:t>‹#›</a:t>
            </a:fld>
            <a:endParaRPr lang="ru-RU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667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656800" cy="365125"/>
          </a:xfrm>
          <a:prstGeom prst="rect">
            <a:avLst/>
          </a:prstGeom>
        </p:spPr>
        <p:txBody>
          <a:bodyPr/>
          <a:lstStyle/>
          <a:p>
            <a:fld id="{09ED19C9-CBC9-4ADE-8E5B-9561102BDDA6}" type="datetime1">
              <a:rPr lang="ru-RU">
                <a:solidFill>
                  <a:prstClr val="black"/>
                </a:solidFill>
              </a:rPr>
              <a:pPr/>
              <a:t>24.10.2016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04617B"/>
                </a:solidFill>
              </a:rPr>
              <a:t>Вебинар: Особенности организации и проведения сетевых мероприятий</a:t>
            </a:r>
            <a:endParaRPr lang="ru-RU">
              <a:solidFill>
                <a:srgbClr val="04617B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D76-1218-48F5-AB49-13A89337D5EE}" type="slidenum">
              <a:rPr lang="ru-RU" smtClean="0">
                <a:solidFill>
                  <a:srgbClr val="04617B"/>
                </a:solidFill>
              </a:rPr>
              <a:pPr/>
              <a:t>‹#›</a:t>
            </a:fld>
            <a:endParaRPr lang="ru-RU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268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656800" cy="365125"/>
          </a:xfrm>
          <a:prstGeom prst="rect">
            <a:avLst/>
          </a:prstGeom>
        </p:spPr>
        <p:txBody>
          <a:bodyPr/>
          <a:lstStyle/>
          <a:p>
            <a:fld id="{9341328C-977A-4653-BCC6-C62B8F3A2657}" type="datetime1">
              <a:rPr lang="ru-RU">
                <a:solidFill>
                  <a:prstClr val="black"/>
                </a:solidFill>
              </a:rPr>
              <a:pPr/>
              <a:t>24.10.2016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04617B"/>
                </a:solidFill>
              </a:rPr>
              <a:t>Вебинар: Особенности организации и проведения сетевых мероприятий</a:t>
            </a:r>
            <a:endParaRPr lang="ru-RU">
              <a:solidFill>
                <a:srgbClr val="04617B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D76-1218-48F5-AB49-13A89337D5EE}" type="slidenum">
              <a:rPr lang="ru-RU" smtClean="0">
                <a:solidFill>
                  <a:srgbClr val="04617B"/>
                </a:solidFill>
              </a:rPr>
              <a:pPr/>
              <a:t>‹#›</a:t>
            </a:fld>
            <a:endParaRPr lang="ru-RU">
              <a:solidFill>
                <a:srgbClr val="04617B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043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656800" cy="365125"/>
          </a:xfrm>
          <a:prstGeom prst="rect">
            <a:avLst/>
          </a:prstGeom>
        </p:spPr>
        <p:txBody>
          <a:bodyPr/>
          <a:lstStyle/>
          <a:p>
            <a:fld id="{83D04022-CEC9-4B06-AB17-EE7E59041536}" type="datetime1">
              <a:rPr lang="ru-RU">
                <a:solidFill>
                  <a:prstClr val="black"/>
                </a:solidFill>
              </a:rPr>
              <a:pPr/>
              <a:t>24.10.2016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04617B"/>
                </a:solidFill>
              </a:rPr>
              <a:t>Вебинар: Особенности организации и проведения сетевых мероприятий</a:t>
            </a:r>
            <a:endParaRPr lang="ru-RU">
              <a:solidFill>
                <a:srgbClr val="04617B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D76-1218-48F5-AB49-13A89337D5EE}" type="slidenum">
              <a:rPr lang="ru-RU" smtClean="0">
                <a:solidFill>
                  <a:srgbClr val="04617B"/>
                </a:solidFill>
              </a:rPr>
              <a:pPr/>
              <a:t>‹#›</a:t>
            </a:fld>
            <a:endParaRPr lang="ru-RU">
              <a:solidFill>
                <a:srgbClr val="04617B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943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1472208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340768"/>
            <a:ext cx="8723376" cy="57606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02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309320"/>
            <a:ext cx="725868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ru-RU" dirty="0" smtClean="0">
                <a:solidFill>
                  <a:srgbClr val="04617B"/>
                </a:solidFill>
              </a:rPr>
              <a:t>Вебинар: Особенности организации и проведения сетевых мероприятий</a:t>
            </a:r>
            <a:endParaRPr lang="ru-RU" dirty="0">
              <a:solidFill>
                <a:srgbClr val="04617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14630" y="6309320"/>
            <a:ext cx="72977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E584D76-1218-48F5-AB49-13A89337D5EE}" type="slidenum">
              <a:rPr lang="ru-RU" smtClean="0">
                <a:solidFill>
                  <a:srgbClr val="04617B"/>
                </a:solidFill>
              </a:rPr>
              <a:pPr/>
              <a:t>‹#›</a:t>
            </a:fld>
            <a:endParaRPr lang="ru-RU">
              <a:solidFill>
                <a:srgbClr val="04617B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772816"/>
            <a:ext cx="8688889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 rotWithShape="1">
          <a:blip r:embed="rId1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535"/>
          <a:stretch/>
        </p:blipFill>
        <p:spPr>
          <a:xfrm>
            <a:off x="8261696" y="6309320"/>
            <a:ext cx="673345" cy="416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340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rcde67@yandex.ru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chool-sector.relarn.ru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7524" y="1628800"/>
            <a:ext cx="8568952" cy="2172072"/>
          </a:xfrm>
        </p:spPr>
        <p:txBody>
          <a:bodyPr>
            <a:normAutofit/>
          </a:bodyPr>
          <a:lstStyle/>
          <a:p>
            <a:r>
              <a:rPr lang="ru-RU" sz="3100" dirty="0"/>
              <a:t>Образовательный </a:t>
            </a:r>
            <a:r>
              <a:rPr lang="ru-RU" sz="3100" dirty="0" smtClean="0"/>
              <a:t>веб-</a:t>
            </a:r>
            <a:r>
              <a:rPr lang="ru-RU" sz="3100" dirty="0" err="1" smtClean="0"/>
              <a:t>квест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/>
              <a:t>как форма организации </a:t>
            </a:r>
            <a:r>
              <a:rPr lang="ru-RU" sz="3100" dirty="0" smtClean="0"/>
              <a:t>проектной деятельности </a:t>
            </a:r>
            <a:endParaRPr lang="ru-RU" sz="31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4221088"/>
            <a:ext cx="7920880" cy="939801"/>
          </a:xfrm>
        </p:spPr>
        <p:txBody>
          <a:bodyPr>
            <a:normAutofit/>
          </a:bodyPr>
          <a:lstStyle/>
          <a:p>
            <a:pPr algn="ctr"/>
            <a:r>
              <a:rPr lang="ru-RU" sz="1800" b="1" i="1" dirty="0" smtClean="0"/>
              <a:t>Михайлова Галина Валерьевна,</a:t>
            </a:r>
            <a:br>
              <a:rPr lang="ru-RU" sz="1800" b="1" i="1" dirty="0" smtClean="0"/>
            </a:br>
            <a:r>
              <a:rPr lang="ru-RU" sz="1600" dirty="0" smtClean="0"/>
              <a:t>заведующий отделом дистанционных образовательных технологий,</a:t>
            </a:r>
            <a:br>
              <a:rPr lang="ru-RU" sz="1600" dirty="0" smtClean="0"/>
            </a:br>
            <a:r>
              <a:rPr lang="ru-RU" sz="1600" dirty="0" smtClean="0"/>
              <a:t>старший преподаватель кафедры ГАУ ДПО СОИРО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48493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1101356"/>
              </p:ext>
            </p:extLst>
          </p:nvPr>
        </p:nvGraphicFramePr>
        <p:xfrm>
          <a:off x="312068" y="1701279"/>
          <a:ext cx="8519864" cy="45360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04617B"/>
                </a:solidFill>
              </a:rPr>
              <a:t>Вебинар: Особенности организации и проведения сетевых мероприятий</a:t>
            </a:r>
            <a:endParaRPr lang="ru-RU">
              <a:solidFill>
                <a:srgbClr val="04617B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D76-1218-48F5-AB49-13A89337D5EE}" type="slidenum">
              <a:rPr lang="ru-RU" smtClean="0">
                <a:solidFill>
                  <a:srgbClr val="04617B"/>
                </a:solidFill>
              </a:rPr>
              <a:pPr/>
              <a:t>10</a:t>
            </a:fld>
            <a:endParaRPr lang="ru-RU">
              <a:solidFill>
                <a:srgbClr val="04617B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Плюсы и минусы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250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28600" y="2132856"/>
            <a:ext cx="8688889" cy="4104456"/>
          </a:xfrm>
        </p:spPr>
        <p:txBody>
          <a:bodyPr/>
          <a:lstStyle/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ru-RU" sz="2100" i="1" dirty="0" smtClean="0"/>
              <a:t>заведующий отделом дистанционных образовательных технологий,</a:t>
            </a: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ru-RU" sz="2100" i="1" dirty="0" smtClean="0"/>
              <a:t>старший </a:t>
            </a:r>
            <a:r>
              <a:rPr lang="ru-RU" sz="2100" i="1" dirty="0"/>
              <a:t>преподаватель кафедры </a:t>
            </a:r>
            <a:r>
              <a:rPr lang="ru-RU" sz="2100" i="1" dirty="0" smtClean="0"/>
              <a:t>государственного автономного учреждения </a:t>
            </a:r>
            <a:r>
              <a:rPr lang="ru-RU" sz="2100" i="1" dirty="0"/>
              <a:t>дополнительного профессионального образования «Смоленский областной институт развития образования</a:t>
            </a:r>
            <a:r>
              <a:rPr lang="ru-RU" sz="2100" i="1" dirty="0" smtClean="0"/>
              <a:t>»</a:t>
            </a: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endParaRPr lang="ru-RU" sz="1600" dirty="0" smtClean="0"/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ru-RU" b="1" dirty="0" smtClean="0"/>
              <a:t>Телефон</a:t>
            </a:r>
            <a:r>
              <a:rPr lang="ru-RU" dirty="0" smtClean="0"/>
              <a:t>: 8 (4812) 32-75-60</a:t>
            </a: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b="1" dirty="0" smtClean="0"/>
              <a:t>Email</a:t>
            </a:r>
            <a:r>
              <a:rPr lang="en-US" dirty="0" smtClean="0"/>
              <a:t>: </a:t>
            </a:r>
            <a:r>
              <a:rPr lang="en-US" dirty="0" smtClean="0">
                <a:hlinkClick r:id="rId3"/>
              </a:rPr>
              <a:t>rcde67@yandex.ru</a:t>
            </a:r>
            <a:endParaRPr lang="en-US" dirty="0" smtClean="0"/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ru-RU" b="1" dirty="0" smtClean="0"/>
              <a:t>Адрес</a:t>
            </a:r>
            <a:r>
              <a:rPr lang="ru-RU" dirty="0" smtClean="0"/>
              <a:t>: Смоленск, ул. Октябрьской революции, д. 20А, </a:t>
            </a:r>
            <a:r>
              <a:rPr lang="ru-RU" dirty="0" err="1" smtClean="0"/>
              <a:t>каб</a:t>
            </a:r>
            <a:r>
              <a:rPr lang="ru-RU" dirty="0" smtClean="0"/>
              <a:t>. 110</a:t>
            </a: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11560" y="338328"/>
            <a:ext cx="6480720" cy="1002440"/>
          </a:xfrm>
        </p:spPr>
        <p:txBody>
          <a:bodyPr>
            <a:normAutofit/>
          </a:bodyPr>
          <a:lstStyle/>
          <a:p>
            <a:r>
              <a:rPr lang="ru-RU" sz="3200" dirty="0"/>
              <a:t>Михайлова Галина Валерьевна</a:t>
            </a:r>
            <a:r>
              <a:rPr lang="ru-RU" sz="3200" dirty="0" smtClean="0"/>
              <a:t>,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100392" y="6237312"/>
            <a:ext cx="936104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9" name="Picture 2" descr="C:\Users\Владелец\Downloads\я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376"/>
          <a:stretch/>
        </p:blipFill>
        <p:spPr bwMode="auto">
          <a:xfrm flipH="1">
            <a:off x="7308304" y="332656"/>
            <a:ext cx="1404000" cy="118030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26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204864"/>
            <a:ext cx="8352928" cy="39604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</a:rPr>
              <a:t>Я слышу – я забываю, я вижу – я запоминаю, я делаю – я </a:t>
            </a:r>
            <a:r>
              <a:rPr lang="ru-RU" sz="2800" dirty="0" smtClean="0">
                <a:solidFill>
                  <a:schemeClr val="tx1"/>
                </a:solidFill>
              </a:rPr>
              <a:t>усваиваю.</a:t>
            </a:r>
          </a:p>
          <a:p>
            <a:pPr marL="0" indent="0" algn="r">
              <a:buNone/>
            </a:pPr>
            <a:r>
              <a:rPr lang="ru-RU" sz="2000" i="1" dirty="0" smtClean="0">
                <a:solidFill>
                  <a:schemeClr val="tx1"/>
                </a:solidFill>
              </a:rPr>
              <a:t>Китайская мудрость</a:t>
            </a:r>
            <a:endParaRPr lang="ru-RU" sz="20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Системно-</a:t>
            </a:r>
            <a:r>
              <a:rPr lang="ru-RU" sz="2800" dirty="0" err="1" smtClean="0">
                <a:solidFill>
                  <a:schemeClr val="tx1"/>
                </a:solidFill>
              </a:rPr>
              <a:t>деятельностный</a:t>
            </a:r>
            <a:r>
              <a:rPr lang="ru-RU" sz="2800" dirty="0" smtClean="0">
                <a:solidFill>
                  <a:schemeClr val="tx1"/>
                </a:solidFill>
              </a:rPr>
              <a:t> подход - методологическая  основа </a:t>
            </a:r>
            <a:r>
              <a:rPr lang="ru-RU" sz="2800" dirty="0">
                <a:solidFill>
                  <a:schemeClr val="tx1"/>
                </a:solidFill>
              </a:rPr>
              <a:t>ФГОС второго </a:t>
            </a:r>
            <a:r>
              <a:rPr lang="ru-RU" sz="2800" dirty="0" smtClean="0">
                <a:solidFill>
                  <a:schemeClr val="tx1"/>
                </a:solidFill>
              </a:rPr>
              <a:t>поколения.</a:t>
            </a:r>
            <a:endParaRPr lang="ru-RU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8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4617B"/>
                </a:solidFill>
              </a:rPr>
              <a:t>Вебинар: Особенности организации и проведения сетевых мероприятий</a:t>
            </a:r>
            <a:endParaRPr lang="ru-RU" dirty="0">
              <a:solidFill>
                <a:srgbClr val="04617B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D76-1218-48F5-AB49-13A89337D5EE}" type="slidenum">
              <a:rPr lang="ru-RU" smtClean="0">
                <a:solidFill>
                  <a:srgbClr val="04617B"/>
                </a:solidFill>
              </a:rPr>
              <a:pPr/>
              <a:t>2</a:t>
            </a:fld>
            <a:endParaRPr lang="ru-RU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10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28600" y="2276872"/>
            <a:ext cx="8688889" cy="3528392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800" dirty="0" smtClean="0"/>
              <a:t>Веб-</a:t>
            </a:r>
            <a:r>
              <a:rPr lang="ru-RU" sz="2800" dirty="0" err="1" smtClean="0"/>
              <a:t>квест</a:t>
            </a:r>
            <a:r>
              <a:rPr lang="ru-RU" sz="2800" dirty="0" smtClean="0"/>
              <a:t> - </a:t>
            </a:r>
            <a:r>
              <a:rPr lang="ru-RU" sz="2800" dirty="0"/>
              <a:t>от английского </a:t>
            </a:r>
            <a:r>
              <a:rPr lang="ru-RU" sz="2800" dirty="0" smtClean="0"/>
              <a:t>«</a:t>
            </a:r>
            <a:r>
              <a:rPr lang="ru-RU" sz="2800" dirty="0" err="1" smtClean="0"/>
              <a:t>web-quest</a:t>
            </a:r>
            <a:r>
              <a:rPr lang="ru-RU" sz="2800" dirty="0" smtClean="0"/>
              <a:t>» </a:t>
            </a:r>
            <a:r>
              <a:rPr lang="ru-RU" sz="2800" dirty="0"/>
              <a:t>– «Интернет поиск</a:t>
            </a:r>
            <a:r>
              <a:rPr lang="ru-RU" sz="2800" dirty="0" smtClean="0"/>
              <a:t>»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800" dirty="0"/>
              <a:t>Образовательный веб-</a:t>
            </a:r>
            <a:r>
              <a:rPr lang="ru-RU" sz="2800" dirty="0" err="1"/>
              <a:t>квест</a:t>
            </a:r>
            <a:r>
              <a:rPr lang="ru-RU" sz="2800" dirty="0"/>
              <a:t> - это сайт в Интернете, с которым работают учащиеся, выполняя ту или иную учебную </a:t>
            </a:r>
            <a:r>
              <a:rPr lang="ru-RU" sz="2800" dirty="0" smtClean="0"/>
              <a:t>задачу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ru-RU" sz="280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04617B"/>
                </a:solidFill>
              </a:rPr>
              <a:t>Вебинар: Особенности организации и проведения сетевых мероприятий</a:t>
            </a:r>
            <a:endParaRPr lang="ru-RU">
              <a:solidFill>
                <a:srgbClr val="04617B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D76-1218-48F5-AB49-13A89337D5EE}" type="slidenum">
              <a:rPr lang="ru-RU" smtClean="0">
                <a:solidFill>
                  <a:srgbClr val="04617B"/>
                </a:solidFill>
              </a:rPr>
              <a:pPr/>
              <a:t>3</a:t>
            </a:fld>
            <a:endParaRPr lang="ru-RU">
              <a:solidFill>
                <a:srgbClr val="04617B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Веб-</a:t>
            </a:r>
            <a:r>
              <a:rPr lang="ru-RU" dirty="0" err="1" smtClean="0"/>
              <a:t>квест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99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28600" y="2420888"/>
            <a:ext cx="8688889" cy="3888432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2800" dirty="0" smtClean="0"/>
              <a:t>1995 год – Берни Додж, университет Сан-Диего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2800" dirty="0" smtClean="0"/>
              <a:t>1998-99 </a:t>
            </a:r>
            <a:r>
              <a:rPr lang="ru-RU" sz="2800" dirty="0" err="1" smtClean="0"/>
              <a:t>уч.г</a:t>
            </a:r>
            <a:r>
              <a:rPr lang="ru-RU" sz="2800" dirty="0" smtClean="0"/>
              <a:t>. - Российские </a:t>
            </a:r>
            <a:r>
              <a:rPr lang="ru-RU" sz="2800" dirty="0"/>
              <a:t>школы-участники </a:t>
            </a:r>
            <a:r>
              <a:rPr lang="ru-RU" sz="2800" dirty="0" smtClean="0"/>
              <a:t>«Программы </a:t>
            </a:r>
            <a:r>
              <a:rPr lang="ru-RU" sz="2800" dirty="0"/>
              <a:t>межшкольных связей по </a:t>
            </a:r>
            <a:r>
              <a:rPr lang="ru-RU" sz="2800" dirty="0" smtClean="0"/>
              <a:t>Интернет» 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2800" dirty="0"/>
              <a:t>Школьный </a:t>
            </a:r>
            <a:r>
              <a:rPr lang="ru-RU" sz="2800" dirty="0" smtClean="0"/>
              <a:t>сектор - </a:t>
            </a:r>
            <a:r>
              <a:rPr lang="ru-RU" sz="2800" dirty="0" smtClean="0">
                <a:hlinkClick r:id="rId3"/>
              </a:rPr>
              <a:t>http</a:t>
            </a:r>
            <a:r>
              <a:rPr lang="ru-RU" sz="2800" dirty="0">
                <a:hlinkClick r:id="rId3"/>
              </a:rPr>
              <a:t>://school-sector.relarn.ru</a:t>
            </a:r>
            <a:r>
              <a:rPr lang="ru-RU" sz="2800" dirty="0"/>
              <a:t> </a:t>
            </a:r>
            <a:endParaRPr lang="ru-RU" sz="2800" dirty="0" smtClean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04617B"/>
                </a:solidFill>
              </a:rPr>
              <a:t>Вебинар: Особенности организации и проведения сетевых мероприятий</a:t>
            </a:r>
            <a:endParaRPr lang="ru-RU">
              <a:solidFill>
                <a:srgbClr val="04617B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D76-1218-48F5-AB49-13A89337D5EE}" type="slidenum">
              <a:rPr lang="ru-RU" smtClean="0">
                <a:solidFill>
                  <a:srgbClr val="04617B"/>
                </a:solidFill>
              </a:rPr>
              <a:pPr/>
              <a:t>4</a:t>
            </a:fld>
            <a:endParaRPr lang="ru-RU">
              <a:solidFill>
                <a:srgbClr val="04617B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Веб-</a:t>
            </a:r>
            <a:r>
              <a:rPr lang="ru-RU" dirty="0" err="1"/>
              <a:t>квест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496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28600" y="2060848"/>
            <a:ext cx="8688889" cy="403244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2800" b="1" dirty="0"/>
              <a:t>В основе веб-</a:t>
            </a:r>
            <a:r>
              <a:rPr lang="ru-RU" sz="2800" b="1" dirty="0" err="1"/>
              <a:t>квеста</a:t>
            </a:r>
            <a:r>
              <a:rPr lang="ru-RU" sz="2800" b="1" dirty="0"/>
              <a:t> лежит индивидуальная или групповая работа учащихся </a:t>
            </a:r>
            <a:r>
              <a:rPr lang="ru-RU" sz="2800" dirty="0" smtClean="0"/>
              <a:t>по </a:t>
            </a:r>
            <a:r>
              <a:rPr lang="ru-RU" sz="2800" dirty="0"/>
              <a:t>решению заданной проблемы с использованием </a:t>
            </a:r>
            <a:r>
              <a:rPr lang="ru-RU" sz="2800" dirty="0" err="1"/>
              <a:t>интернет-ресурсов</a:t>
            </a:r>
            <a:r>
              <a:rPr lang="ru-RU" sz="2800" dirty="0"/>
              <a:t>, подготовленных автором – учителем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04617B"/>
                </a:solidFill>
              </a:rPr>
              <a:t>Вебинар: Особенности организации и проведения сетевых мероприятий</a:t>
            </a:r>
            <a:endParaRPr lang="ru-RU">
              <a:solidFill>
                <a:srgbClr val="04617B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D76-1218-48F5-AB49-13A89337D5EE}" type="slidenum">
              <a:rPr lang="ru-RU" smtClean="0">
                <a:solidFill>
                  <a:srgbClr val="04617B"/>
                </a:solidFill>
              </a:rPr>
              <a:pPr/>
              <a:t>5</a:t>
            </a:fld>
            <a:endParaRPr lang="ru-RU">
              <a:solidFill>
                <a:srgbClr val="04617B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работает Веб-</a:t>
            </a:r>
            <a:r>
              <a:rPr lang="ru-RU" dirty="0" err="1"/>
              <a:t>квест</a:t>
            </a:r>
            <a:r>
              <a:rPr lang="ru-RU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1290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28600" y="2060848"/>
            <a:ext cx="8663880" cy="403244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800" b="1" i="1" dirty="0" smtClean="0"/>
              <a:t>Краткосрочные</a:t>
            </a:r>
            <a:r>
              <a:rPr lang="ru-RU" sz="2800" dirty="0" smtClean="0"/>
              <a:t> - </a:t>
            </a:r>
            <a:r>
              <a:rPr lang="ru-RU" sz="2800" dirty="0"/>
              <a:t>приобретение знаний и осуществление их интеграции в свою систему </a:t>
            </a:r>
            <a:r>
              <a:rPr lang="ru-RU" sz="2800" dirty="0" smtClean="0"/>
              <a:t>знаний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800" b="1" i="1" dirty="0" smtClean="0"/>
              <a:t>Долгосрочные</a:t>
            </a:r>
            <a:r>
              <a:rPr lang="ru-RU" sz="2800" dirty="0" smtClean="0"/>
              <a:t> - </a:t>
            </a:r>
            <a:r>
              <a:rPr lang="ru-RU" sz="2800" dirty="0"/>
              <a:t>расширение и уточнение </a:t>
            </a:r>
            <a:r>
              <a:rPr lang="ru-RU" sz="2800" dirty="0" smtClean="0"/>
              <a:t>понятий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2800" b="1" dirty="0" smtClean="0"/>
              <a:t>Преимущество </a:t>
            </a:r>
            <a:r>
              <a:rPr lang="ru-RU" sz="2800" b="1" dirty="0"/>
              <a:t>Веб-</a:t>
            </a:r>
            <a:r>
              <a:rPr lang="ru-RU" sz="2800" b="1" dirty="0" err="1"/>
              <a:t>квестов</a:t>
            </a:r>
            <a:r>
              <a:rPr lang="ru-RU" sz="2800" dirty="0"/>
              <a:t> </a:t>
            </a:r>
            <a:r>
              <a:rPr lang="ru-RU" sz="2800" dirty="0" smtClean="0"/>
              <a:t>- использование </a:t>
            </a:r>
            <a:r>
              <a:rPr lang="ru-RU" sz="2800" dirty="0"/>
              <a:t>активных методов </a:t>
            </a:r>
            <a:r>
              <a:rPr lang="ru-RU" sz="2800" dirty="0" smtClean="0"/>
              <a:t>обучения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2800" b="1" dirty="0"/>
              <a:t>Веб-</a:t>
            </a:r>
            <a:r>
              <a:rPr lang="ru-RU" sz="2800" b="1" dirty="0" err="1"/>
              <a:t>квест</a:t>
            </a:r>
            <a:r>
              <a:rPr lang="ru-RU" sz="2800" dirty="0"/>
              <a:t> </a:t>
            </a:r>
            <a:r>
              <a:rPr lang="ru-RU" sz="2800" dirty="0" smtClean="0"/>
              <a:t>- инструмент формирования и развития навыков </a:t>
            </a:r>
            <a:r>
              <a:rPr lang="ru-RU" sz="2800" dirty="0"/>
              <a:t>и </a:t>
            </a:r>
            <a:r>
              <a:rPr lang="ru-RU" sz="2800" dirty="0" smtClean="0"/>
              <a:t>умений </a:t>
            </a:r>
            <a:r>
              <a:rPr lang="en-US" sz="2800" dirty="0" smtClean="0"/>
              <a:t>XXI</a:t>
            </a:r>
            <a:r>
              <a:rPr lang="ru-RU" sz="2800" dirty="0" smtClean="0"/>
              <a:t> века</a:t>
            </a:r>
            <a:endParaRPr lang="ru-RU" sz="280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04617B"/>
                </a:solidFill>
              </a:rPr>
              <a:t>Вебинар: Особенности организации и проведения сетевых мероприятий</a:t>
            </a:r>
            <a:endParaRPr lang="ru-RU">
              <a:solidFill>
                <a:srgbClr val="04617B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D76-1218-48F5-AB49-13A89337D5EE}" type="slidenum">
              <a:rPr lang="ru-RU" smtClean="0">
                <a:solidFill>
                  <a:srgbClr val="04617B"/>
                </a:solidFill>
              </a:rPr>
              <a:pPr/>
              <a:t>6</a:t>
            </a:fld>
            <a:endParaRPr lang="ru-RU">
              <a:solidFill>
                <a:srgbClr val="04617B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Виды веб-</a:t>
            </a:r>
            <a:r>
              <a:rPr lang="ru-RU" dirty="0" err="1"/>
              <a:t>квестов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772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800" dirty="0" smtClean="0"/>
              <a:t>Введение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800" dirty="0" smtClean="0"/>
              <a:t>Задание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800" dirty="0" smtClean="0"/>
              <a:t>Процесс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800" dirty="0" smtClean="0"/>
              <a:t>Ресурсы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800" dirty="0" smtClean="0"/>
              <a:t>Оценка результативности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800" dirty="0" smtClean="0"/>
              <a:t>Вывод</a:t>
            </a:r>
            <a:endParaRPr lang="ru-RU" sz="280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04617B"/>
                </a:solidFill>
              </a:rPr>
              <a:t>Вебинар: Особенности организации и проведения сетевых мероприятий</a:t>
            </a:r>
            <a:endParaRPr lang="ru-RU">
              <a:solidFill>
                <a:srgbClr val="04617B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D76-1218-48F5-AB49-13A89337D5EE}" type="slidenum">
              <a:rPr lang="ru-RU" smtClean="0">
                <a:solidFill>
                  <a:srgbClr val="04617B"/>
                </a:solidFill>
              </a:rPr>
              <a:pPr/>
              <a:t>7</a:t>
            </a:fld>
            <a:endParaRPr lang="ru-RU">
              <a:solidFill>
                <a:srgbClr val="04617B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веб-</a:t>
            </a:r>
            <a:r>
              <a:rPr lang="ru-RU" dirty="0" err="1" smtClean="0"/>
              <a:t>квестов</a:t>
            </a:r>
            <a:endParaRPr lang="ru-RU" dirty="0"/>
          </a:p>
        </p:txBody>
      </p:sp>
      <p:sp>
        <p:nvSpPr>
          <p:cNvPr id="6" name="Правая фигурная скобка 5"/>
          <p:cNvSpPr/>
          <p:nvPr/>
        </p:nvSpPr>
        <p:spPr>
          <a:xfrm>
            <a:off x="4572000" y="1700808"/>
            <a:ext cx="504056" cy="4248472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Прямоугольник с двумя вырезанными соседними углами 6"/>
          <p:cNvSpPr/>
          <p:nvPr/>
        </p:nvSpPr>
        <p:spPr>
          <a:xfrm>
            <a:off x="5364088" y="3465004"/>
            <a:ext cx="3528392" cy="720080"/>
          </a:xfrm>
          <a:prstGeom prst="snip2SameRect">
            <a:avLst>
              <a:gd name="adj1" fmla="val 19923"/>
              <a:gd name="adj2" fmla="val 16280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Мини-проект</a:t>
            </a:r>
            <a:endParaRPr lang="ru-RU" sz="24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0107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Повышение </a:t>
            </a:r>
            <a:r>
              <a:rPr lang="ru-RU" dirty="0"/>
              <a:t>мотивации учебной </a:t>
            </a:r>
            <a:r>
              <a:rPr lang="ru-RU" dirty="0" smtClean="0"/>
              <a:t>деятельности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Постоянная </a:t>
            </a:r>
            <a:r>
              <a:rPr lang="ru-RU" dirty="0"/>
              <a:t>активность </a:t>
            </a:r>
            <a:r>
              <a:rPr lang="ru-RU" dirty="0" smtClean="0"/>
              <a:t>обучающихся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err="1" smtClean="0"/>
              <a:t>Межпредметность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Учитель </a:t>
            </a:r>
            <a:r>
              <a:rPr lang="ru-RU" dirty="0"/>
              <a:t>структурирует работу </a:t>
            </a:r>
            <a:r>
              <a:rPr lang="ru-RU" dirty="0" smtClean="0"/>
              <a:t>обучающихся </a:t>
            </a:r>
            <a:r>
              <a:rPr lang="ru-RU" dirty="0"/>
              <a:t>в </a:t>
            </a:r>
            <a:r>
              <a:rPr lang="ru-RU" dirty="0" smtClean="0"/>
              <a:t>Сети</a:t>
            </a:r>
          </a:p>
          <a:p>
            <a:pPr marL="457200" indent="-457200">
              <a:buFont typeface="+mj-lt"/>
              <a:buAutoNum type="arabicPeriod"/>
            </a:pPr>
            <a:endParaRPr lang="ru-RU" dirty="0"/>
          </a:p>
          <a:p>
            <a:pPr marL="0" indent="0">
              <a:buNone/>
            </a:pPr>
            <a:r>
              <a:rPr lang="ru-RU" dirty="0"/>
              <a:t>Веб-</a:t>
            </a:r>
            <a:r>
              <a:rPr lang="ru-RU" dirty="0" err="1"/>
              <a:t>квесты</a:t>
            </a:r>
            <a:r>
              <a:rPr lang="ru-RU" dirty="0"/>
              <a:t> предлагают учащимся баланс между указаниями и свободой действий так, чтобы учащиеся могли самостоятельно решать учебные проблемы в рамках </a:t>
            </a:r>
            <a:r>
              <a:rPr lang="ru-RU" dirty="0" smtClean="0"/>
              <a:t>Веб-</a:t>
            </a:r>
            <a:r>
              <a:rPr lang="ru-RU" dirty="0" err="1" smtClean="0"/>
              <a:t>квеста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i="1" dirty="0"/>
              <a:t>основа для развития критического мышления обучающихся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04617B"/>
                </a:solidFill>
              </a:rPr>
              <a:t>Вебинар: Особенности организации и проведения сетевых мероприятий</a:t>
            </a:r>
            <a:endParaRPr lang="ru-RU">
              <a:solidFill>
                <a:srgbClr val="04617B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D76-1218-48F5-AB49-13A89337D5EE}" type="slidenum">
              <a:rPr lang="ru-RU" smtClean="0">
                <a:solidFill>
                  <a:srgbClr val="04617B"/>
                </a:solidFill>
              </a:rPr>
              <a:pPr/>
              <a:t>8</a:t>
            </a:fld>
            <a:endParaRPr lang="ru-RU">
              <a:solidFill>
                <a:srgbClr val="04617B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Преимущества для учебного процесса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145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2315476"/>
              </p:ext>
            </p:extLst>
          </p:nvPr>
        </p:nvGraphicFramePr>
        <p:xfrm>
          <a:off x="228600" y="1773238"/>
          <a:ext cx="8688387" cy="431858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96129"/>
                <a:gridCol w="2896129"/>
                <a:gridCol w="2896129"/>
              </a:tblGrid>
              <a:tr h="64765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Таксономия учебных целей Б. </a:t>
                      </a:r>
                      <a:r>
                        <a:rPr lang="ru-RU" sz="2000" dirty="0" err="1" smtClean="0"/>
                        <a:t>Блума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Этапы технологии развития критического мышления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Этапы Веб-</a:t>
                      </a:r>
                      <a:r>
                        <a:rPr lang="ru-RU" sz="2000" dirty="0" err="1" smtClean="0"/>
                        <a:t>квеста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smtClean="0"/>
                        <a:t>(Б. Додж)</a:t>
                      </a:r>
                      <a:endParaRPr lang="ru-RU" sz="2000" dirty="0"/>
                    </a:p>
                  </a:txBody>
                  <a:tcPr anchor="ctr"/>
                </a:tc>
              </a:tr>
              <a:tr h="87459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Знания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Вызов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Введение</a:t>
                      </a:r>
                    </a:p>
                    <a:p>
                      <a:pPr algn="ctr"/>
                      <a:r>
                        <a:rPr lang="ru-RU" sz="2400" dirty="0" smtClean="0"/>
                        <a:t>Задание</a:t>
                      </a:r>
                      <a:endParaRPr lang="ru-RU" sz="2400" dirty="0"/>
                    </a:p>
                  </a:txBody>
                  <a:tcPr anchor="ctr"/>
                </a:tc>
              </a:tr>
              <a:tr h="124942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Понимание</a:t>
                      </a:r>
                    </a:p>
                    <a:p>
                      <a:pPr algn="ctr"/>
                      <a:r>
                        <a:rPr lang="ru-RU" sz="2400" dirty="0" smtClean="0"/>
                        <a:t>Применение</a:t>
                      </a:r>
                    </a:p>
                    <a:p>
                      <a:pPr algn="ctr"/>
                      <a:r>
                        <a:rPr lang="ru-RU" sz="2400" dirty="0" smtClean="0"/>
                        <a:t>Анализ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Осмысление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Процесс</a:t>
                      </a:r>
                    </a:p>
                    <a:p>
                      <a:pPr algn="ctr"/>
                      <a:r>
                        <a:rPr lang="ru-RU" sz="2400" dirty="0" smtClean="0"/>
                        <a:t>Ресурсы</a:t>
                      </a:r>
                      <a:endParaRPr lang="ru-RU" sz="2400" dirty="0"/>
                    </a:p>
                  </a:txBody>
                  <a:tcPr anchor="ctr"/>
                </a:tc>
              </a:tr>
              <a:tr h="87459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Оценка</a:t>
                      </a:r>
                    </a:p>
                    <a:p>
                      <a:pPr algn="ctr"/>
                      <a:r>
                        <a:rPr lang="ru-RU" sz="2400" dirty="0" smtClean="0"/>
                        <a:t>Синтез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Рефлексия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Оценка результативности</a:t>
                      </a:r>
                    </a:p>
                    <a:p>
                      <a:pPr algn="ctr"/>
                      <a:r>
                        <a:rPr lang="ru-RU" sz="2400" dirty="0" smtClean="0"/>
                        <a:t>Вывод</a:t>
                      </a:r>
                      <a:endParaRPr lang="ru-RU" sz="2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04617B"/>
                </a:solidFill>
              </a:rPr>
              <a:t>Вебинар: Особенности организации и проведения сетевых мероприятий</a:t>
            </a:r>
            <a:endParaRPr lang="ru-RU">
              <a:solidFill>
                <a:srgbClr val="04617B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D76-1218-48F5-AB49-13A89337D5EE}" type="slidenum">
              <a:rPr lang="ru-RU" smtClean="0">
                <a:solidFill>
                  <a:srgbClr val="04617B"/>
                </a:solidFill>
              </a:rPr>
              <a:pPr/>
              <a:t>9</a:t>
            </a:fld>
            <a:endParaRPr lang="ru-RU">
              <a:solidFill>
                <a:srgbClr val="04617B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Сравнительная таблица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018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425</Words>
  <Application>Microsoft Office PowerPoint</Application>
  <PresentationFormat>Экран (4:3)</PresentationFormat>
  <Paragraphs>108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Волна</vt:lpstr>
      <vt:lpstr>Образовательный веб-квест как форма организации проектной деятельности </vt:lpstr>
      <vt:lpstr>Презентация PowerPoint</vt:lpstr>
      <vt:lpstr>Веб-квест</vt:lpstr>
      <vt:lpstr>Веб-квест</vt:lpstr>
      <vt:lpstr>Как работает Веб-квест?</vt:lpstr>
      <vt:lpstr>Виды веб-квестов</vt:lpstr>
      <vt:lpstr>Структура веб-квестов</vt:lpstr>
      <vt:lpstr>Преимущества для учебного процесса</vt:lpstr>
      <vt:lpstr>Сравнительная таблица</vt:lpstr>
      <vt:lpstr>Плюсы и минусы</vt:lpstr>
      <vt:lpstr>Михайлова Галина Валерьевна,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Образовательный веб-квест как форма организации проектной деятельности </dc:title>
  <dc:creator>Галина Михайлова</dc:creator>
  <cp:lastModifiedBy>Галина Михайлова</cp:lastModifiedBy>
  <cp:revision>1</cp:revision>
  <dcterms:created xsi:type="dcterms:W3CDTF">2016-10-24T10:31:33Z</dcterms:created>
  <dcterms:modified xsi:type="dcterms:W3CDTF">2016-10-24T10:32:01Z</dcterms:modified>
</cp:coreProperties>
</file>