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73" r:id="rId4"/>
    <p:sldId id="271" r:id="rId5"/>
    <p:sldId id="272" r:id="rId6"/>
    <p:sldId id="274" r:id="rId7"/>
    <p:sldId id="275" r:id="rId8"/>
    <p:sldId id="270" r:id="rId9"/>
    <p:sldId id="276" r:id="rId10"/>
    <p:sldId id="259" r:id="rId11"/>
    <p:sldId id="261" r:id="rId12"/>
    <p:sldId id="264" r:id="rId13"/>
    <p:sldId id="263" r:id="rId14"/>
    <p:sldId id="262" r:id="rId15"/>
    <p:sldId id="277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CA045A-7821-4F72-95D0-1ED71067EFED}" type="doc">
      <dgm:prSet loTypeId="urn:microsoft.com/office/officeart/2005/8/layout/process2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21D3B35-E26A-4033-A228-D8C5FA3DC7BE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chemeClr val="tx2">
                  <a:lumMod val="75000"/>
                </a:schemeClr>
              </a:solidFill>
            </a:rPr>
            <a:t>Электронно-библиотечная система </a:t>
          </a:r>
          <a:r>
            <a:rPr lang="ru-RU" sz="2800" dirty="0" smtClean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"/>
            </a:rPr>
            <a:t>«Издательство «Лань» </a:t>
          </a:r>
          <a:r>
            <a:rPr lang="ru-RU" sz="2800" dirty="0" smtClean="0">
              <a:solidFill>
                <a:schemeClr val="tx2">
                  <a:lumMod val="75000"/>
                </a:schemeClr>
              </a:solidFill>
            </a:rPr>
            <a:t>—</a:t>
          </a:r>
          <a:endParaRPr lang="en-US" sz="2800" dirty="0">
            <a:solidFill>
              <a:schemeClr val="tx2">
                <a:lumMod val="75000"/>
              </a:schemeClr>
            </a:solidFill>
          </a:endParaRPr>
        </a:p>
      </dgm:t>
    </dgm:pt>
    <dgm:pt modelId="{91877018-35F7-4232-95A8-A18B3B4B82E5}" type="parTrans" cxnId="{652E2E17-316B-4B82-8AB8-DB8A29781EA1}">
      <dgm:prSet/>
      <dgm:spPr/>
      <dgm:t>
        <a:bodyPr/>
        <a:lstStyle/>
        <a:p>
          <a:endParaRPr lang="ru-RU"/>
        </a:p>
      </dgm:t>
    </dgm:pt>
    <dgm:pt modelId="{925400B3-9982-4B7B-98D8-4E4070262421}" type="sibTrans" cxnId="{652E2E17-316B-4B82-8AB8-DB8A29781EA1}">
      <dgm:prSet/>
      <dgm:spPr/>
      <dgm:t>
        <a:bodyPr/>
        <a:lstStyle/>
        <a:p>
          <a:endParaRPr lang="ru-RU"/>
        </a:p>
      </dgm:t>
    </dgm:pt>
    <dgm:pt modelId="{7AB9AEAE-34CE-438E-ABC4-E83B50844C41}">
      <dgm:prSet/>
      <dgm:spPr/>
      <dgm:t>
        <a:bodyPr/>
        <a:lstStyle/>
        <a:p>
          <a:pPr rtl="0"/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это ресурс, включающий в себя электронные версии периодических изданий, книг издательства «Лань» и других издательств учебной литературы по естественным, техническим и гуманитарным наукам.</a:t>
          </a:r>
          <a:endParaRPr lang="en-US" dirty="0">
            <a:solidFill>
              <a:schemeClr val="tx2">
                <a:lumMod val="75000"/>
              </a:schemeClr>
            </a:solidFill>
          </a:endParaRPr>
        </a:p>
      </dgm:t>
    </dgm:pt>
    <dgm:pt modelId="{5132ADDD-2F8D-4C24-8A72-5301B5B6AE76}" type="parTrans" cxnId="{20247307-4A27-481E-B77D-8DFCC4EB6D52}">
      <dgm:prSet/>
      <dgm:spPr/>
      <dgm:t>
        <a:bodyPr/>
        <a:lstStyle/>
        <a:p>
          <a:endParaRPr lang="ru-RU"/>
        </a:p>
      </dgm:t>
    </dgm:pt>
    <dgm:pt modelId="{318398D8-B74F-4B2B-BEC2-D202B554E95B}" type="sibTrans" cxnId="{20247307-4A27-481E-B77D-8DFCC4EB6D52}">
      <dgm:prSet/>
      <dgm:spPr/>
      <dgm:t>
        <a:bodyPr/>
        <a:lstStyle/>
        <a:p>
          <a:endParaRPr lang="ru-RU"/>
        </a:p>
      </dgm:t>
    </dgm:pt>
    <dgm:pt modelId="{5E24F7CD-9650-4C6B-947E-328DCB67A4D1}" type="pres">
      <dgm:prSet presAssocID="{6DCA045A-7821-4F72-95D0-1ED71067EFED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9D5C0D-44EA-4E8A-A36F-F5933CC2D516}" type="pres">
      <dgm:prSet presAssocID="{921D3B35-E26A-4033-A228-D8C5FA3DC7BE}" presName="node" presStyleLbl="node1" presStyleIdx="0" presStyleCnt="2" custScaleX="142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1722-CB66-472B-B1C7-42D392518DF3}" type="pres">
      <dgm:prSet presAssocID="{925400B3-9982-4B7B-98D8-4E4070262421}" presName="sibTrans" presStyleLbl="sibTrans2D1" presStyleIdx="0" presStyleCnt="1" custScaleY="78079" custLinFactNeighborX="-4106" custLinFactNeighborY="-4947"/>
      <dgm:spPr/>
      <dgm:t>
        <a:bodyPr/>
        <a:lstStyle/>
        <a:p>
          <a:endParaRPr lang="ru-RU"/>
        </a:p>
      </dgm:t>
    </dgm:pt>
    <dgm:pt modelId="{4F6D383A-F49D-4567-B5BA-4585E62647AE}" type="pres">
      <dgm:prSet presAssocID="{925400B3-9982-4B7B-98D8-4E4070262421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8019AFD4-C02E-4645-92DC-B7B6CAC6E05C}" type="pres">
      <dgm:prSet presAssocID="{7AB9AEAE-34CE-438E-ABC4-E83B50844C41}" presName="node" presStyleLbl="node1" presStyleIdx="1" presStyleCnt="2" custScaleX="186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9126FF-3ADD-4F86-8267-787D2C87B81D}" type="presOf" srcId="{7AB9AEAE-34CE-438E-ABC4-E83B50844C41}" destId="{8019AFD4-C02E-4645-92DC-B7B6CAC6E05C}" srcOrd="0" destOrd="0" presId="urn:microsoft.com/office/officeart/2005/8/layout/process2"/>
    <dgm:cxn modelId="{99849FBF-E6F5-4B97-87C3-8CBCE1708BCA}" type="presOf" srcId="{925400B3-9982-4B7B-98D8-4E4070262421}" destId="{4F6D383A-F49D-4567-B5BA-4585E62647AE}" srcOrd="1" destOrd="0" presId="urn:microsoft.com/office/officeart/2005/8/layout/process2"/>
    <dgm:cxn modelId="{8DA1C5A6-637E-4199-91FD-C5DE71E11383}" type="presOf" srcId="{921D3B35-E26A-4033-A228-D8C5FA3DC7BE}" destId="{D59D5C0D-44EA-4E8A-A36F-F5933CC2D516}" srcOrd="0" destOrd="0" presId="urn:microsoft.com/office/officeart/2005/8/layout/process2"/>
    <dgm:cxn modelId="{652E2E17-316B-4B82-8AB8-DB8A29781EA1}" srcId="{6DCA045A-7821-4F72-95D0-1ED71067EFED}" destId="{921D3B35-E26A-4033-A228-D8C5FA3DC7BE}" srcOrd="0" destOrd="0" parTransId="{91877018-35F7-4232-95A8-A18B3B4B82E5}" sibTransId="{925400B3-9982-4B7B-98D8-4E4070262421}"/>
    <dgm:cxn modelId="{A3FF284B-B251-4725-9949-9744E7F4BCF6}" type="presOf" srcId="{925400B3-9982-4B7B-98D8-4E4070262421}" destId="{38031722-CB66-472B-B1C7-42D392518DF3}" srcOrd="0" destOrd="0" presId="urn:microsoft.com/office/officeart/2005/8/layout/process2"/>
    <dgm:cxn modelId="{10E73D3B-A614-459B-8BD3-706AC6015019}" type="presOf" srcId="{6DCA045A-7821-4F72-95D0-1ED71067EFED}" destId="{5E24F7CD-9650-4C6B-947E-328DCB67A4D1}" srcOrd="0" destOrd="0" presId="urn:microsoft.com/office/officeart/2005/8/layout/process2"/>
    <dgm:cxn modelId="{20247307-4A27-481E-B77D-8DFCC4EB6D52}" srcId="{6DCA045A-7821-4F72-95D0-1ED71067EFED}" destId="{7AB9AEAE-34CE-438E-ABC4-E83B50844C41}" srcOrd="1" destOrd="0" parTransId="{5132ADDD-2F8D-4C24-8A72-5301B5B6AE76}" sibTransId="{318398D8-B74F-4B2B-BEC2-D202B554E95B}"/>
    <dgm:cxn modelId="{54F27DBE-CCCD-4E22-8B7B-871175F0FDE3}" type="presParOf" srcId="{5E24F7CD-9650-4C6B-947E-328DCB67A4D1}" destId="{D59D5C0D-44EA-4E8A-A36F-F5933CC2D516}" srcOrd="0" destOrd="0" presId="urn:microsoft.com/office/officeart/2005/8/layout/process2"/>
    <dgm:cxn modelId="{4D5FC13F-7EC0-4835-8ED7-28DE7865E72D}" type="presParOf" srcId="{5E24F7CD-9650-4C6B-947E-328DCB67A4D1}" destId="{38031722-CB66-472B-B1C7-42D392518DF3}" srcOrd="1" destOrd="0" presId="urn:microsoft.com/office/officeart/2005/8/layout/process2"/>
    <dgm:cxn modelId="{04B7A5F2-DE78-414E-84D9-83B7E8235F84}" type="presParOf" srcId="{38031722-CB66-472B-B1C7-42D392518DF3}" destId="{4F6D383A-F49D-4567-B5BA-4585E62647AE}" srcOrd="0" destOrd="0" presId="urn:microsoft.com/office/officeart/2005/8/layout/process2"/>
    <dgm:cxn modelId="{04DE57C2-7438-4749-AA5B-856F98056231}" type="presParOf" srcId="{5E24F7CD-9650-4C6B-947E-328DCB67A4D1}" destId="{8019AFD4-C02E-4645-92DC-B7B6CAC6E05C}" srcOrd="2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e.lanbook.com/" TargetMode="External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.lanbook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.lanbook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.lanbook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.lanbook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.lanbook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0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71472" y="785794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Внешние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информационно-образовательные ресурсы библиотеки 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Смоленской академии профессионального образования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86256"/>
            <a:ext cx="3143247" cy="8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357694"/>
            <a:ext cx="3357586" cy="81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 t="21666" b="26667"/>
          <a:stretch>
            <a:fillRect/>
          </a:stretch>
        </p:blipFill>
        <p:spPr bwMode="auto">
          <a:xfrm>
            <a:off x="3000364" y="5572140"/>
            <a:ext cx="314327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0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b="7499"/>
          <a:stretch>
            <a:fillRect/>
          </a:stretch>
        </p:blipFill>
        <p:spPr bwMode="auto">
          <a:xfrm>
            <a:off x="0" y="4460"/>
            <a:ext cx="9158132" cy="6853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0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0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 descr="neb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571612"/>
            <a:ext cx="60483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elibrary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3357562"/>
            <a:ext cx="50419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0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7718"/>
            <a:ext cx="9144000" cy="6865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0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7224" y="1416466"/>
            <a:ext cx="7345361" cy="51072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57290" y="285728"/>
            <a:ext cx="6786563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Полнотекстовая база данных периодических изданий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0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7920038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/>
          <p:cNvSpPr txBox="1">
            <a:spLocks noChangeArrowheads="1"/>
          </p:cNvSpPr>
          <p:nvPr/>
        </p:nvSpPr>
        <p:spPr>
          <a:xfrm>
            <a:off x="714348" y="357166"/>
            <a:ext cx="7924800" cy="938212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Поиск журнала и возможность работы с ним (каталог журналов)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0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14313" y="2643188"/>
            <a:ext cx="87153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-9144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Группа 7"/>
          <p:cNvGrpSpPr/>
          <p:nvPr/>
        </p:nvGrpSpPr>
        <p:grpSpPr>
          <a:xfrm>
            <a:off x="2162326" y="1019326"/>
            <a:ext cx="5963238" cy="1782925"/>
            <a:chOff x="1161769" y="217037"/>
            <a:chExt cx="5963238" cy="178292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161769" y="217037"/>
              <a:ext cx="5963238" cy="178292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213989" y="269257"/>
              <a:ext cx="5858798" cy="1678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Электронно-библиотечная система 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  <a:hlinkClick r:id="rId3"/>
                </a:rPr>
                <a:t>«Издательство «Лань» 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</a:rPr>
                <a:t>—</a:t>
              </a:r>
              <a:endParaRPr lang="en-US" sz="28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11" name="Рисунок 10" descr="ла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0"/>
            <a:ext cx="1427163" cy="1920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Группа 11"/>
          <p:cNvGrpSpPr/>
          <p:nvPr/>
        </p:nvGrpSpPr>
        <p:grpSpPr>
          <a:xfrm>
            <a:off x="4786314" y="2928934"/>
            <a:ext cx="626440" cy="668597"/>
            <a:chOff x="3445526" y="1857390"/>
            <a:chExt cx="626440" cy="668597"/>
          </a:xfrm>
        </p:grpSpPr>
        <p:sp>
          <p:nvSpPr>
            <p:cNvPr id="13" name="Стрелка вправо 12"/>
            <p:cNvSpPr/>
            <p:nvPr/>
          </p:nvSpPr>
          <p:spPr>
            <a:xfrm rot="5400000">
              <a:off x="3424447" y="1878469"/>
              <a:ext cx="668597" cy="62644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трелка вправо 4"/>
            <p:cNvSpPr/>
            <p:nvPr/>
          </p:nvSpPr>
          <p:spPr>
            <a:xfrm>
              <a:off x="3570813" y="1857391"/>
              <a:ext cx="375864" cy="480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071538" y="3786190"/>
            <a:ext cx="7800624" cy="1782925"/>
            <a:chOff x="-114113" y="2677111"/>
            <a:chExt cx="7800624" cy="1782925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114113" y="2677111"/>
              <a:ext cx="7800624" cy="178292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-61893" y="2729331"/>
              <a:ext cx="7696184" cy="1678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>
                  <a:solidFill>
                    <a:schemeClr val="tx2">
                      <a:lumMod val="75000"/>
                    </a:schemeClr>
                  </a:solidFill>
                </a:rPr>
                <a:t>это ресурс, включающий в себя электронные версии периодических изданий, книг издательства «Лань» и других издательств учебной литературы по естественным, техническим и гуманитарным наукам.</a:t>
              </a:r>
              <a:endParaRPr lang="en-US" sz="23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0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Рисунок 20" descr="ла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75" y="214313"/>
            <a:ext cx="1427163" cy="1920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2" name="Схема 21"/>
          <p:cNvGraphicFramePr/>
          <p:nvPr/>
        </p:nvGraphicFramePr>
        <p:xfrm>
          <a:off x="928662" y="1285860"/>
          <a:ext cx="7572397" cy="4462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-9144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7"/>
          <p:cNvGrpSpPr/>
          <p:nvPr/>
        </p:nvGrpSpPr>
        <p:grpSpPr>
          <a:xfrm>
            <a:off x="2162326" y="1019326"/>
            <a:ext cx="5963238" cy="1782925"/>
            <a:chOff x="1161769" y="217037"/>
            <a:chExt cx="5963238" cy="178292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161769" y="217037"/>
              <a:ext cx="5963238" cy="178292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213989" y="269257"/>
              <a:ext cx="5858798" cy="1678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Электронно-библиотечная система 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  <a:hlinkClick r:id="rId3"/>
                </a:rPr>
                <a:t>«Издательство «Лань» 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</a:rPr>
                <a:t>—</a:t>
              </a:r>
              <a:endParaRPr lang="en-US" sz="28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11" name="Рисунок 10" descr="ла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0"/>
            <a:ext cx="1427163" cy="1920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Группа 11"/>
          <p:cNvGrpSpPr/>
          <p:nvPr/>
        </p:nvGrpSpPr>
        <p:grpSpPr>
          <a:xfrm>
            <a:off x="4786314" y="2928934"/>
            <a:ext cx="626440" cy="668597"/>
            <a:chOff x="3445526" y="1857390"/>
            <a:chExt cx="626440" cy="668597"/>
          </a:xfrm>
        </p:grpSpPr>
        <p:sp>
          <p:nvSpPr>
            <p:cNvPr id="13" name="Стрелка вправо 12"/>
            <p:cNvSpPr/>
            <p:nvPr/>
          </p:nvSpPr>
          <p:spPr>
            <a:xfrm rot="5400000">
              <a:off x="3424447" y="1878469"/>
              <a:ext cx="668597" cy="62644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трелка вправо 4"/>
            <p:cNvSpPr/>
            <p:nvPr/>
          </p:nvSpPr>
          <p:spPr>
            <a:xfrm>
              <a:off x="3570813" y="1857391"/>
              <a:ext cx="375864" cy="480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/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1071538" y="3786190"/>
            <a:ext cx="7800624" cy="1782925"/>
            <a:chOff x="-114113" y="2677111"/>
            <a:chExt cx="7800624" cy="1782925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114113" y="2677111"/>
              <a:ext cx="7800624" cy="178292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-61893" y="2729331"/>
              <a:ext cx="7696184" cy="1678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>
                  <a:solidFill>
                    <a:schemeClr val="tx2">
                      <a:lumMod val="75000"/>
                    </a:schemeClr>
                  </a:solidFill>
                </a:rPr>
                <a:t>это ресурс, включающий в себя электронные версии периодических изданий, книг издательства «Лань» и других издательств учебной литературы по естественным, техническим и гуманитарным наукам.</a:t>
              </a:r>
              <a:endParaRPr lang="en-US" sz="23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0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 t="6666" r="833" b="5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-9144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7"/>
          <p:cNvGrpSpPr/>
          <p:nvPr/>
        </p:nvGrpSpPr>
        <p:grpSpPr>
          <a:xfrm>
            <a:off x="2162326" y="1019326"/>
            <a:ext cx="5963238" cy="1782925"/>
            <a:chOff x="1161769" y="217037"/>
            <a:chExt cx="5963238" cy="178292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161769" y="217037"/>
              <a:ext cx="5963238" cy="178292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213989" y="269257"/>
              <a:ext cx="5858798" cy="1678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Электронно-библиотечная система 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  <a:hlinkClick r:id="rId3"/>
                </a:rPr>
                <a:t>«Издательство «Лань» 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</a:rPr>
                <a:t>—</a:t>
              </a:r>
              <a:endParaRPr lang="en-US" sz="28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11" name="Рисунок 10" descr="ла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0"/>
            <a:ext cx="1427163" cy="1920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Группа 11"/>
          <p:cNvGrpSpPr/>
          <p:nvPr/>
        </p:nvGrpSpPr>
        <p:grpSpPr>
          <a:xfrm>
            <a:off x="4786314" y="2928934"/>
            <a:ext cx="626440" cy="668597"/>
            <a:chOff x="3445526" y="1857390"/>
            <a:chExt cx="626440" cy="668597"/>
          </a:xfrm>
        </p:grpSpPr>
        <p:sp>
          <p:nvSpPr>
            <p:cNvPr id="13" name="Стрелка вправо 12"/>
            <p:cNvSpPr/>
            <p:nvPr/>
          </p:nvSpPr>
          <p:spPr>
            <a:xfrm rot="5400000">
              <a:off x="3424447" y="1878469"/>
              <a:ext cx="668597" cy="62644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трелка вправо 4"/>
            <p:cNvSpPr/>
            <p:nvPr/>
          </p:nvSpPr>
          <p:spPr>
            <a:xfrm>
              <a:off x="3570813" y="1857391"/>
              <a:ext cx="375864" cy="480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/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1071538" y="3786190"/>
            <a:ext cx="7800624" cy="1782925"/>
            <a:chOff x="-114113" y="2677111"/>
            <a:chExt cx="7800624" cy="1782925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114113" y="2677111"/>
              <a:ext cx="7800624" cy="178292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-61893" y="2729331"/>
              <a:ext cx="7696184" cy="1678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>
                  <a:solidFill>
                    <a:schemeClr val="tx2">
                      <a:lumMod val="75000"/>
                    </a:schemeClr>
                  </a:solidFill>
                </a:rPr>
                <a:t>это ресурс, включающий в себя электронные версии периодических изданий, книг издательства «Лань» и других издательств учебной литературы по естественным, техническим и гуманитарным наукам.</a:t>
              </a:r>
              <a:endParaRPr lang="en-US" sz="23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-9144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 t="6897" b="517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-9144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7"/>
          <p:cNvGrpSpPr/>
          <p:nvPr/>
        </p:nvGrpSpPr>
        <p:grpSpPr>
          <a:xfrm>
            <a:off x="2162326" y="1019326"/>
            <a:ext cx="5963238" cy="1782925"/>
            <a:chOff x="1161769" y="217037"/>
            <a:chExt cx="5963238" cy="178292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161769" y="217037"/>
              <a:ext cx="5963238" cy="178292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213989" y="269257"/>
              <a:ext cx="5858798" cy="1678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Электронно-библиотечная система 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  <a:hlinkClick r:id="rId3"/>
                </a:rPr>
                <a:t>«Издательство «Лань» 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</a:rPr>
                <a:t>—</a:t>
              </a:r>
              <a:endParaRPr lang="en-US" sz="28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11" name="Рисунок 10" descr="ла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0"/>
            <a:ext cx="1427163" cy="1920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Группа 11"/>
          <p:cNvGrpSpPr/>
          <p:nvPr/>
        </p:nvGrpSpPr>
        <p:grpSpPr>
          <a:xfrm>
            <a:off x="4786314" y="2928934"/>
            <a:ext cx="626440" cy="668597"/>
            <a:chOff x="3445526" y="1857390"/>
            <a:chExt cx="626440" cy="668597"/>
          </a:xfrm>
        </p:grpSpPr>
        <p:sp>
          <p:nvSpPr>
            <p:cNvPr id="13" name="Стрелка вправо 12"/>
            <p:cNvSpPr/>
            <p:nvPr/>
          </p:nvSpPr>
          <p:spPr>
            <a:xfrm rot="5400000">
              <a:off x="3424447" y="1878469"/>
              <a:ext cx="668597" cy="62644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трелка вправо 4"/>
            <p:cNvSpPr/>
            <p:nvPr/>
          </p:nvSpPr>
          <p:spPr>
            <a:xfrm>
              <a:off x="3570813" y="1857391"/>
              <a:ext cx="375864" cy="480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/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1071538" y="3786190"/>
            <a:ext cx="7800624" cy="1782925"/>
            <a:chOff x="-114113" y="2677111"/>
            <a:chExt cx="7800624" cy="1782925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114113" y="2677111"/>
              <a:ext cx="7800624" cy="178292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-61893" y="2729331"/>
              <a:ext cx="7696184" cy="1678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>
                  <a:solidFill>
                    <a:schemeClr val="tx2">
                      <a:lumMod val="75000"/>
                    </a:schemeClr>
                  </a:solidFill>
                </a:rPr>
                <a:t>это ресурс, включающий в себя электронные версии периодических изданий, книг издательства «Лань» и других издательств учебной литературы по естественным, техническим и гуманитарным наукам.</a:t>
              </a:r>
              <a:endParaRPr lang="en-US" sz="23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0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858"/>
            <a:ext cx="9144000" cy="684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-9144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7"/>
          <p:cNvGrpSpPr/>
          <p:nvPr/>
        </p:nvGrpSpPr>
        <p:grpSpPr>
          <a:xfrm>
            <a:off x="2162326" y="1019326"/>
            <a:ext cx="5963238" cy="1782925"/>
            <a:chOff x="1161769" y="217037"/>
            <a:chExt cx="5963238" cy="178292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161769" y="217037"/>
              <a:ext cx="5963238" cy="178292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213989" y="269257"/>
              <a:ext cx="5858798" cy="1678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Электронно-библиотечная система 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  <a:hlinkClick r:id="rId3"/>
                </a:rPr>
                <a:t>«Издательство «Лань» 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</a:rPr>
                <a:t>—</a:t>
              </a:r>
              <a:endParaRPr lang="en-US" sz="28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11" name="Рисунок 10" descr="ла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0"/>
            <a:ext cx="1427163" cy="1920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Группа 11"/>
          <p:cNvGrpSpPr/>
          <p:nvPr/>
        </p:nvGrpSpPr>
        <p:grpSpPr>
          <a:xfrm>
            <a:off x="4786314" y="2928934"/>
            <a:ext cx="626440" cy="668597"/>
            <a:chOff x="3445526" y="1857390"/>
            <a:chExt cx="626440" cy="668597"/>
          </a:xfrm>
        </p:grpSpPr>
        <p:sp>
          <p:nvSpPr>
            <p:cNvPr id="13" name="Стрелка вправо 12"/>
            <p:cNvSpPr/>
            <p:nvPr/>
          </p:nvSpPr>
          <p:spPr>
            <a:xfrm rot="5400000">
              <a:off x="3424447" y="1878469"/>
              <a:ext cx="668597" cy="62644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трелка вправо 4"/>
            <p:cNvSpPr/>
            <p:nvPr/>
          </p:nvSpPr>
          <p:spPr>
            <a:xfrm>
              <a:off x="3570813" y="1857391"/>
              <a:ext cx="375864" cy="480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/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1071538" y="3786190"/>
            <a:ext cx="7800624" cy="1782925"/>
            <a:chOff x="-114113" y="2677111"/>
            <a:chExt cx="7800624" cy="1782925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114113" y="2677111"/>
              <a:ext cx="7800624" cy="178292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-61893" y="2729331"/>
              <a:ext cx="7696184" cy="1678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>
                  <a:solidFill>
                    <a:schemeClr val="tx2">
                      <a:lumMod val="75000"/>
                    </a:schemeClr>
                  </a:solidFill>
                </a:rPr>
                <a:t>это ресурс, включающий в себя электронные версии периодических изданий, книг издательства «Лань» и других издательств учебной литературы по естественным, техническим и гуманитарным наукам.</a:t>
              </a:r>
              <a:endParaRPr lang="en-US" sz="23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0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294026" cy="412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3071810"/>
            <a:ext cx="628651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-9144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7"/>
          <p:cNvGrpSpPr/>
          <p:nvPr/>
        </p:nvGrpSpPr>
        <p:grpSpPr>
          <a:xfrm>
            <a:off x="2162326" y="1019326"/>
            <a:ext cx="5963238" cy="1782925"/>
            <a:chOff x="1161769" y="217037"/>
            <a:chExt cx="5963238" cy="1782925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1161769" y="217037"/>
              <a:ext cx="5963238" cy="178292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1213989" y="269257"/>
              <a:ext cx="5858798" cy="1678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2">
                      <a:lumMod val="75000"/>
                    </a:schemeClr>
                  </a:solidFill>
                </a:rPr>
                <a:t>Электронно-библиотечная система 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  <a:hlinkClick r:id="rId3"/>
                </a:rPr>
                <a:t>«Издательство «Лань» </a:t>
              </a:r>
              <a:r>
                <a:rPr lang="ru-RU" sz="2800" kern="1200" dirty="0" smtClean="0">
                  <a:solidFill>
                    <a:schemeClr val="tx2">
                      <a:lumMod val="75000"/>
                    </a:schemeClr>
                  </a:solidFill>
                </a:rPr>
                <a:t>—</a:t>
              </a:r>
              <a:endParaRPr lang="en-US" sz="28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11" name="Рисунок 10" descr="лан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0"/>
            <a:ext cx="1427163" cy="1920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Группа 11"/>
          <p:cNvGrpSpPr/>
          <p:nvPr/>
        </p:nvGrpSpPr>
        <p:grpSpPr>
          <a:xfrm>
            <a:off x="4786314" y="2928934"/>
            <a:ext cx="626440" cy="668597"/>
            <a:chOff x="3445526" y="1857390"/>
            <a:chExt cx="626440" cy="668597"/>
          </a:xfrm>
        </p:grpSpPr>
        <p:sp>
          <p:nvSpPr>
            <p:cNvPr id="13" name="Стрелка вправо 12"/>
            <p:cNvSpPr/>
            <p:nvPr/>
          </p:nvSpPr>
          <p:spPr>
            <a:xfrm rot="5400000">
              <a:off x="3424447" y="1878469"/>
              <a:ext cx="668597" cy="62644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трелка вправо 4"/>
            <p:cNvSpPr/>
            <p:nvPr/>
          </p:nvSpPr>
          <p:spPr>
            <a:xfrm>
              <a:off x="3570813" y="1857391"/>
              <a:ext cx="375864" cy="480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kern="1200"/>
            </a:p>
          </p:txBody>
        </p:sp>
      </p:grpSp>
      <p:grpSp>
        <p:nvGrpSpPr>
          <p:cNvPr id="5" name="Группа 14"/>
          <p:cNvGrpSpPr/>
          <p:nvPr/>
        </p:nvGrpSpPr>
        <p:grpSpPr>
          <a:xfrm>
            <a:off x="1071538" y="3786190"/>
            <a:ext cx="7800624" cy="1782925"/>
            <a:chOff x="-114113" y="2677111"/>
            <a:chExt cx="7800624" cy="1782925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-114113" y="2677111"/>
              <a:ext cx="7800624" cy="178292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3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-61893" y="2729331"/>
              <a:ext cx="7696184" cy="16784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300" kern="1200" dirty="0" smtClean="0">
                  <a:solidFill>
                    <a:schemeClr val="tx2">
                      <a:lumMod val="75000"/>
                    </a:schemeClr>
                  </a:solidFill>
                </a:rPr>
                <a:t>это ресурс, включающий в себя электронные версии периодических изданий, книг издательства «Лань» и других издательств учебной литературы по естественным, техническим и гуманитарным наукам.</a:t>
              </a:r>
              <a:endParaRPr lang="en-US" sz="23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0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040" y="0"/>
            <a:ext cx="905696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0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14290"/>
            <a:ext cx="5500727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596" y="1714488"/>
            <a:ext cx="871540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3200" b="1" cap="all" dirty="0" smtClean="0">
              <a:ln w="28575">
                <a:solidFill>
                  <a:srgbClr val="663300"/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200" b="1" cap="all" dirty="0" smtClean="0">
                <a:ln w="28575">
                  <a:solidFill>
                    <a:srgbClr val="66330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</a:rPr>
              <a:t>Электронно-библиотечная </a:t>
            </a:r>
            <a:endParaRPr lang="en-US" sz="3200" b="1" cap="all" dirty="0" smtClean="0">
              <a:ln w="28575">
                <a:solidFill>
                  <a:srgbClr val="663300"/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200" b="1" cap="all" dirty="0" smtClean="0">
                <a:ln w="28575">
                  <a:solidFill>
                    <a:srgbClr val="66330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</a:rPr>
              <a:t>система </a:t>
            </a:r>
          </a:p>
          <a:p>
            <a:pPr algn="ctr"/>
            <a:r>
              <a:rPr lang="ru-RU" sz="3200" b="1" u="sng" cap="all" dirty="0" smtClean="0">
                <a:ln w="28575">
                  <a:solidFill>
                    <a:srgbClr val="66330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</a:rPr>
              <a:t>Университетская библиотека </a:t>
            </a:r>
            <a:r>
              <a:rPr lang="en-US" sz="3200" b="1" u="sng" cap="all" dirty="0" smtClean="0">
                <a:ln w="28575">
                  <a:solidFill>
                    <a:srgbClr val="66330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reflection blurRad="12700" stA="50000" endPos="50000" dist="5000" dir="5400000" sy="-100000" rotWithShape="0"/>
                </a:effectLst>
              </a:rPr>
              <a:t>online</a:t>
            </a:r>
            <a:endParaRPr lang="ru-RU" sz="3200" b="1" u="sng" cap="all" dirty="0" smtClean="0">
              <a:ln w="28575">
                <a:solidFill>
                  <a:srgbClr val="663300"/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4714884"/>
            <a:ext cx="7413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</a:rPr>
              <a:t>Режим доступа:</a:t>
            </a:r>
            <a:r>
              <a:rPr lang="ru-RU" sz="2800" b="1" dirty="0" smtClean="0">
                <a:blipFill>
                  <a:blip r:embed="rId5"/>
                  <a:tile tx="0" ty="0" sx="100000" sy="100000" flip="none" algn="tl"/>
                </a:blipFill>
              </a:rPr>
              <a:t> 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http://www.biblioclub.ru/</a:t>
            </a:r>
            <a:endParaRPr lang="ru-RU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" y="0"/>
            <a:ext cx="9131840" cy="686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3"/>
          <a:srcRect t="6329" b="50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720</TotalTime>
  <Words>299</Words>
  <PresentationFormat>Экран (4:3)</PresentationFormat>
  <Paragraphs>25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Библиотека</cp:lastModifiedBy>
  <cp:revision>76</cp:revision>
  <dcterms:modified xsi:type="dcterms:W3CDTF">2016-03-24T10:10:05Z</dcterms:modified>
</cp:coreProperties>
</file>