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9" r:id="rId3"/>
    <p:sldId id="260" r:id="rId4"/>
    <p:sldId id="261" r:id="rId5"/>
    <p:sldId id="276" r:id="rId6"/>
    <p:sldId id="279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рекомендованы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40740740740746E-2"/>
                  <c:y val="-2.2037299023434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802469135802477E-2"/>
                  <c:y val="-2.9473064627351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первая категория</c:v>
                </c:pt>
                <c:pt idx="1">
                  <c:v>высшая категория</c:v>
                </c:pt>
              </c:strCache>
            </c:strRef>
          </c:cat>
          <c:val>
            <c:numRef>
              <c:f>Лист1!$B$2:$C$2</c:f>
              <c:numCache>
                <c:formatCode>General</c:formatCode>
                <c:ptCount val="2"/>
                <c:pt idx="0">
                  <c:v>2841</c:v>
                </c:pt>
                <c:pt idx="1">
                  <c:v>1798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не рекомендованы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66666666666673E-2"/>
                  <c:y val="-3.3531206507874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123456790123462E-2"/>
                  <c:y val="-3.1707506225746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первая категория</c:v>
                </c:pt>
                <c:pt idx="1">
                  <c:v>высшая категория</c:v>
                </c:pt>
              </c:strCache>
            </c:strRef>
          </c:cat>
          <c:val>
            <c:numRef>
              <c:f>Лист1!$B$3:$C$3</c:f>
              <c:numCache>
                <c:formatCode>General</c:formatCode>
                <c:ptCount val="2"/>
                <c:pt idx="0">
                  <c:v>11</c:v>
                </c:pt>
                <c:pt idx="1">
                  <c:v>148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998016"/>
        <c:axId val="40999552"/>
        <c:axId val="0"/>
      </c:bar3DChart>
      <c:catAx>
        <c:axId val="40998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0999552"/>
        <c:crosses val="autoZero"/>
        <c:auto val="1"/>
        <c:lblAlgn val="ctr"/>
        <c:lblOffset val="100"/>
        <c:noMultiLvlLbl val="0"/>
      </c:catAx>
      <c:valAx>
        <c:axId val="40999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9980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83BBA-73D1-4914-9110-E64C1C06F6F3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73D42-9708-44BD-982B-4BFAEC9E42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23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15D6B-93EC-493E-9258-D81DE97EB9A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563DE-F7EA-4662-AB5B-47F0276663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94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563DE-F7EA-4662-AB5B-47F02766634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05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32DD92-39BE-43C6-992C-D6A4EE3AD28C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ca.soiro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772400" cy="16561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Аттестация</a:t>
            </a:r>
            <a:br>
              <a:rPr lang="ru-RU" dirty="0" smtClean="0"/>
            </a:br>
            <a:r>
              <a:rPr lang="ru-RU" dirty="0" smtClean="0"/>
              <a:t>педагогических работников 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41531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887" y="260648"/>
            <a:ext cx="8507601" cy="838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Разъяснения Порядка аттестации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altLang="ru-RU" sz="2800" dirty="0" smtClean="0"/>
              <a:t>В целях единообразия правоприменительной </a:t>
            </a:r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практики были подготовлены и направлены </a:t>
            </a:r>
            <a:r>
              <a:rPr lang="ru-RU" altLang="ru-RU" sz="2800" dirty="0"/>
              <a:t>в </a:t>
            </a:r>
            <a:endParaRPr lang="ru-RU" altLang="ru-RU" sz="2800" dirty="0" smtClean="0"/>
          </a:p>
          <a:p>
            <a:pPr marL="0" indent="0">
              <a:buNone/>
            </a:pPr>
            <a:r>
              <a:rPr lang="ru-RU" altLang="ru-RU" sz="2800" dirty="0" smtClean="0"/>
              <a:t>    субъекты РФ Разъяснения Департамента </a:t>
            </a:r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государственной </a:t>
            </a:r>
            <a:r>
              <a:rPr lang="ru-RU" altLang="ru-RU" sz="2800" dirty="0"/>
              <a:t>политики в </a:t>
            </a:r>
            <a:r>
              <a:rPr lang="ru-RU" altLang="ru-RU" sz="2800" dirty="0" smtClean="0"/>
              <a:t>сфере </a:t>
            </a:r>
            <a:r>
              <a:rPr lang="ru-RU" altLang="ru-RU" sz="2800" dirty="0"/>
              <a:t>общего </a:t>
            </a:r>
            <a:endParaRPr lang="ru-RU" altLang="ru-RU" sz="2800" dirty="0" smtClean="0"/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образования </a:t>
            </a:r>
            <a:r>
              <a:rPr lang="ru-RU" altLang="ru-RU" sz="2800" dirty="0"/>
              <a:t>Минобрнауки России </a:t>
            </a:r>
            <a:r>
              <a:rPr lang="ru-RU" altLang="ru-RU" sz="2800" dirty="0" smtClean="0"/>
              <a:t> и </a:t>
            </a:r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Общероссийского </a:t>
            </a:r>
            <a:r>
              <a:rPr lang="ru-RU" altLang="ru-RU" sz="2800" dirty="0"/>
              <a:t>Профсоюза образования по </a:t>
            </a:r>
            <a:endParaRPr lang="ru-RU" altLang="ru-RU" sz="2800" dirty="0" smtClean="0"/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применению </a:t>
            </a:r>
            <a:r>
              <a:rPr lang="ru-RU" altLang="ru-RU" sz="2800" dirty="0"/>
              <a:t>Порядка аттестации от 3 декабря </a:t>
            </a:r>
            <a:r>
              <a:rPr lang="ru-RU" altLang="ru-RU" sz="2800" dirty="0" smtClean="0"/>
              <a:t>  </a:t>
            </a:r>
          </a:p>
          <a:p>
            <a:pPr marL="0" indent="0">
              <a:buNone/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   2014 </a:t>
            </a:r>
            <a:r>
              <a:rPr lang="ru-RU" altLang="ru-RU" sz="2800" dirty="0"/>
              <a:t>г. № </a:t>
            </a:r>
            <a:r>
              <a:rPr lang="ru-RU" altLang="ru-RU" sz="2800" dirty="0" smtClean="0"/>
              <a:t>08-1933/505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732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  Акты, </a:t>
            </a:r>
            <a:r>
              <a:rPr lang="ru-RU" sz="3600" dirty="0"/>
              <a:t>принимаемые субъектами РФ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Исчерпывающий перечень актов, принимаемых субъектами РФ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для </a:t>
            </a:r>
            <a:r>
              <a:rPr lang="ru-RU" dirty="0"/>
              <a:t>проведения аттестации педработников в целях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установления </a:t>
            </a:r>
            <a:r>
              <a:rPr lang="ru-RU" dirty="0"/>
              <a:t>квалификационной </a:t>
            </a:r>
            <a:r>
              <a:rPr lang="ru-RU" dirty="0" smtClean="0"/>
              <a:t>категории, включает акты</a:t>
            </a:r>
          </a:p>
          <a:p>
            <a:pPr marL="0" indent="0">
              <a:buNone/>
            </a:pPr>
            <a:endParaRPr lang="ru-RU" sz="700" dirty="0" smtClean="0"/>
          </a:p>
          <a:p>
            <a:pPr marL="0" indent="0">
              <a:buNone/>
            </a:pPr>
            <a:r>
              <a:rPr lang="ru-RU" altLang="ru-RU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– о </a:t>
            </a:r>
            <a:r>
              <a:rPr lang="ru-RU" altLang="ru-RU" dirty="0">
                <a:ea typeface="Calibri" pitchFamily="34" charset="0"/>
                <a:cs typeface="Times New Roman" pitchFamily="18" charset="0"/>
              </a:rPr>
              <a:t>формировании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аттестационных комиссий</a:t>
            </a:r>
          </a:p>
          <a:p>
            <a:pPr marL="0" indent="0">
              <a:buNone/>
            </a:pPr>
            <a:endParaRPr lang="ru-RU" altLang="ru-RU" sz="400" dirty="0" smtClean="0"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– о составе </a:t>
            </a:r>
            <a:r>
              <a:rPr lang="ru-RU" altLang="ru-RU" dirty="0">
                <a:ea typeface="Calibri" pitchFamily="34" charset="0"/>
                <a:cs typeface="Times New Roman" pitchFamily="18" charset="0"/>
              </a:rPr>
              <a:t>аттестационных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комиссий</a:t>
            </a:r>
          </a:p>
          <a:p>
            <a:pPr marL="0" indent="0">
              <a:buNone/>
            </a:pPr>
            <a:endParaRPr lang="ru-RU" altLang="ru-RU" sz="400" dirty="0" smtClean="0"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– о </a:t>
            </a:r>
            <a:r>
              <a:rPr lang="ru-RU" altLang="ru-RU" dirty="0">
                <a:ea typeface="Calibri" pitchFamily="34" charset="0"/>
                <a:cs typeface="Times New Roman" pitchFamily="18" charset="0"/>
              </a:rPr>
              <a:t>регламенте работы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аттестационных комиссий</a:t>
            </a:r>
          </a:p>
          <a:p>
            <a:pPr marL="0" indent="0">
              <a:buNone/>
            </a:pPr>
            <a:endParaRPr lang="ru-RU" altLang="ru-RU" sz="400" dirty="0" smtClean="0"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– </a:t>
            </a:r>
            <a:r>
              <a:rPr lang="ru-RU" altLang="ru-RU" dirty="0" smtClean="0">
                <a:ea typeface="Calibri" pitchFamily="34" charset="0"/>
              </a:rPr>
              <a:t>об </a:t>
            </a:r>
            <a:r>
              <a:rPr lang="ru-RU" altLang="ru-RU" dirty="0">
                <a:ea typeface="Calibri" pitchFamily="34" charset="0"/>
              </a:rPr>
              <a:t>условиях привлечения специалистов для </a:t>
            </a:r>
            <a:r>
              <a:rPr lang="ru-RU" altLang="ru-RU" dirty="0" smtClean="0">
                <a:ea typeface="Calibri" pitchFamily="34" charset="0"/>
              </a:rPr>
              <a:t> </a:t>
            </a:r>
          </a:p>
          <a:p>
            <a:pPr marL="0" indent="0">
              <a:buNone/>
            </a:pPr>
            <a:r>
              <a:rPr lang="ru-RU" altLang="ru-RU" dirty="0">
                <a:ea typeface="Calibri" pitchFamily="34" charset="0"/>
              </a:rPr>
              <a:t> </a:t>
            </a:r>
            <a:r>
              <a:rPr lang="ru-RU" altLang="ru-RU" dirty="0" smtClean="0">
                <a:ea typeface="Calibri" pitchFamily="34" charset="0"/>
              </a:rPr>
              <a:t>      осуществления </a:t>
            </a:r>
            <a:r>
              <a:rPr lang="ru-RU" altLang="ru-RU" dirty="0">
                <a:ea typeface="Calibri" pitchFamily="34" charset="0"/>
              </a:rPr>
              <a:t>всестороннего анализа </a:t>
            </a:r>
            <a:endParaRPr lang="ru-RU" altLang="ru-RU" dirty="0" smtClean="0">
              <a:ea typeface="Calibri" pitchFamily="34" charset="0"/>
            </a:endParaRPr>
          </a:p>
          <a:p>
            <a:pPr marL="0" indent="0">
              <a:buNone/>
            </a:pPr>
            <a:r>
              <a:rPr lang="ru-RU" altLang="ru-RU" dirty="0">
                <a:ea typeface="Calibri" pitchFamily="34" charset="0"/>
              </a:rPr>
              <a:t> </a:t>
            </a:r>
            <a:r>
              <a:rPr lang="ru-RU" altLang="ru-RU" dirty="0" smtClean="0">
                <a:ea typeface="Calibri" pitchFamily="34" charset="0"/>
              </a:rPr>
              <a:t>      профессиональной </a:t>
            </a:r>
            <a:r>
              <a:rPr lang="ru-RU" altLang="ru-RU" dirty="0">
                <a:ea typeface="Calibri" pitchFamily="34" charset="0"/>
              </a:rPr>
              <a:t>деятельности </a:t>
            </a:r>
            <a:r>
              <a:rPr lang="ru-RU" altLang="ru-RU" dirty="0" smtClean="0">
                <a:ea typeface="Calibri" pitchFamily="34" charset="0"/>
              </a:rPr>
              <a:t>педработников</a:t>
            </a:r>
          </a:p>
          <a:p>
            <a:pPr marL="0" indent="0">
              <a:buNone/>
            </a:pPr>
            <a:endParaRPr lang="ru-RU" altLang="ru-RU" sz="400" dirty="0">
              <a:ea typeface="Calibri" pitchFamily="34" charset="0"/>
            </a:endParaRPr>
          </a:p>
          <a:p>
            <a:pPr marL="0" indent="0">
              <a:buNone/>
            </a:pP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– об </a:t>
            </a:r>
            <a:r>
              <a:rPr lang="ru-RU" altLang="ru-RU" dirty="0">
                <a:ea typeface="Calibri" pitchFamily="34" charset="0"/>
                <a:cs typeface="Times New Roman" pitchFamily="18" charset="0"/>
              </a:rPr>
              <a:t>установлении (или отказе в установлении)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altLang="ru-RU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педработникам </a:t>
            </a:r>
            <a:r>
              <a:rPr lang="ru-RU" altLang="ru-RU" dirty="0">
                <a:ea typeface="Calibri" pitchFamily="34" charset="0"/>
                <a:cs typeface="Times New Roman" pitchFamily="18" charset="0"/>
              </a:rPr>
              <a:t>первой (высшей) квалификационной </a:t>
            </a:r>
            <a:endParaRPr lang="ru-RU" altLang="ru-RU" dirty="0" smtClean="0">
              <a:ea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dirty="0" smtClean="0">
                <a:ea typeface="Calibri" pitchFamily="34" charset="0"/>
                <a:cs typeface="Times New Roman" pitchFamily="18" charset="0"/>
              </a:rPr>
              <a:t>      категории</a:t>
            </a:r>
            <a:endParaRPr lang="ru-RU" altLang="ru-RU" dirty="0">
              <a:ea typeface="Calibri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428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838200"/>
          </a:xfrm>
        </p:spPr>
        <p:txBody>
          <a:bodyPr>
            <a:noAutofit/>
          </a:bodyPr>
          <a:lstStyle/>
          <a:p>
            <a:r>
              <a:rPr lang="ru-RU" sz="3200" dirty="0" smtClean="0"/>
              <a:t> Информация</a:t>
            </a:r>
            <a:r>
              <a:rPr lang="ru-RU" sz="3200" dirty="0"/>
              <a:t>, необходимая </a:t>
            </a:r>
            <a:r>
              <a:rPr lang="ru-RU" sz="3200" dirty="0" err="1" smtClean="0"/>
              <a:t>Педработнику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ru-RU" sz="2400" dirty="0">
                <a:cs typeface="Arial" panose="020B0604020202020204" pitchFamily="34" charset="0"/>
              </a:rPr>
              <a:t>При аттестации в целях установления квалификационной </a:t>
            </a:r>
            <a:r>
              <a:rPr lang="ru-RU" sz="2400" dirty="0" smtClean="0">
                <a:cs typeface="Arial" panose="020B0604020202020204" pitchFamily="34" charset="0"/>
              </a:rPr>
              <a:t>категории педработник </a:t>
            </a:r>
            <a:r>
              <a:rPr lang="ru-RU" sz="2400" dirty="0">
                <a:cs typeface="Arial" panose="020B0604020202020204" pitchFamily="34" charset="0"/>
              </a:rPr>
              <a:t>должен знать</a:t>
            </a:r>
            <a:r>
              <a:rPr lang="ru-RU" sz="2400" dirty="0" smtClean="0">
                <a:cs typeface="Arial" panose="020B0604020202020204" pitchFamily="34" charset="0"/>
              </a:rPr>
              <a:t>:</a:t>
            </a:r>
            <a:endParaRPr lang="ru-RU" sz="2400" dirty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    – 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Порядок </a:t>
            </a: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проведения аттестации педагогических </a:t>
            </a:r>
            <a:endParaRPr lang="ru-RU" sz="2400" dirty="0" smtClean="0">
              <a:ea typeface="Calibri" panose="020F050202020403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        работников </a:t>
            </a: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организаций, осуществляющих </a:t>
            </a:r>
            <a:endParaRPr lang="ru-RU" sz="2400" dirty="0" smtClean="0">
              <a:ea typeface="Calibri" panose="020F050202020403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        образовательную деятельность</a:t>
            </a: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(приказ Минобрнауки   </a:t>
            </a:r>
          </a:p>
          <a:p>
            <a:pPr marL="0" indent="0">
              <a:buNone/>
              <a:defRPr/>
            </a:pP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        России </a:t>
            </a:r>
            <a:r>
              <a:rPr lang="ru-RU" sz="2400" dirty="0">
                <a:ea typeface="Calibri" panose="020F0502020204030204" pitchFamily="34" charset="0"/>
                <a:cs typeface="Times New Roman" pitchFamily="18" charset="0"/>
              </a:rPr>
              <a:t>от 7 апреля 2014 г. № </a:t>
            </a:r>
            <a:r>
              <a:rPr lang="ru-RU" sz="2400" dirty="0" smtClean="0">
                <a:ea typeface="Calibri" panose="020F0502020204030204" pitchFamily="34" charset="0"/>
                <a:cs typeface="Times New Roman" pitchFamily="18" charset="0"/>
              </a:rPr>
              <a:t>276);</a:t>
            </a:r>
            <a:endParaRPr lang="ru-RU" sz="2400" dirty="0">
              <a:ea typeface="Calibri" panose="020F050202020403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sz="2400" dirty="0" smtClean="0">
                <a:ea typeface="Calibri" pitchFamily="34" charset="0"/>
                <a:cs typeface="Times New Roman" pitchFamily="18" charset="0"/>
              </a:rPr>
              <a:t>     – </a:t>
            </a:r>
            <a:r>
              <a:rPr lang="ru-RU" sz="2400" dirty="0" smtClean="0">
                <a:cs typeface="Times New Roman" pitchFamily="18" charset="0"/>
              </a:rPr>
              <a:t>почтовый </a:t>
            </a:r>
            <a:r>
              <a:rPr lang="ru-RU" sz="2400" dirty="0">
                <a:cs typeface="Times New Roman" pitchFamily="18" charset="0"/>
              </a:rPr>
              <a:t>и электронный </a:t>
            </a:r>
            <a:r>
              <a:rPr lang="ru-RU" sz="2400" dirty="0" smtClean="0">
                <a:cs typeface="Times New Roman" pitchFamily="18" charset="0"/>
              </a:rPr>
              <a:t>адреса </a:t>
            </a:r>
            <a:r>
              <a:rPr lang="ru-RU" sz="2400" dirty="0">
                <a:cs typeface="Times New Roman" pitchFamily="18" charset="0"/>
              </a:rPr>
              <a:t>аттестационной </a:t>
            </a:r>
            <a:endParaRPr lang="ru-RU" sz="2400" dirty="0" smtClean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cs typeface="Times New Roman" pitchFamily="18" charset="0"/>
              </a:rPr>
              <a:t> </a:t>
            </a:r>
            <a:r>
              <a:rPr lang="ru-RU" sz="2400" dirty="0" smtClean="0">
                <a:cs typeface="Times New Roman" pitchFamily="18" charset="0"/>
              </a:rPr>
              <a:t>       комиссии;</a:t>
            </a:r>
            <a:endParaRPr lang="ru-RU" sz="2400" dirty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sz="24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400" dirty="0" smtClean="0">
                <a:ea typeface="Calibri" pitchFamily="34" charset="0"/>
                <a:cs typeface="Times New Roman" pitchFamily="18" charset="0"/>
              </a:rPr>
              <a:t>    – </a:t>
            </a:r>
            <a:r>
              <a:rPr lang="ru-RU" sz="2400" dirty="0" smtClean="0">
                <a:cs typeface="Times New Roman" pitchFamily="18" charset="0"/>
              </a:rPr>
              <a:t>срок </a:t>
            </a:r>
            <a:r>
              <a:rPr lang="ru-RU" sz="2400" dirty="0">
                <a:cs typeface="Times New Roman" pitchFamily="18" charset="0"/>
              </a:rPr>
              <a:t>и место проведения </a:t>
            </a:r>
            <a:r>
              <a:rPr lang="ru-RU" sz="2400" dirty="0" smtClean="0">
                <a:cs typeface="Times New Roman" pitchFamily="18" charset="0"/>
              </a:rPr>
              <a:t>аттестации;</a:t>
            </a:r>
            <a:endParaRPr lang="ru-RU" sz="2400" i="1" dirty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sz="2400" dirty="0" smtClean="0">
                <a:ea typeface="Calibri" pitchFamily="34" charset="0"/>
                <a:cs typeface="Times New Roman" pitchFamily="18" charset="0"/>
              </a:rPr>
              <a:t>     – </a:t>
            </a:r>
            <a:r>
              <a:rPr lang="ru-RU" sz="2400" dirty="0" smtClean="0">
                <a:cs typeface="Times New Roman" pitchFamily="18" charset="0"/>
              </a:rPr>
              <a:t>распорядительный </a:t>
            </a:r>
            <a:r>
              <a:rPr lang="ru-RU" sz="2400" dirty="0">
                <a:cs typeface="Times New Roman" pitchFamily="18" charset="0"/>
              </a:rPr>
              <a:t>акт об установлении (или отказе в </a:t>
            </a:r>
            <a:endParaRPr lang="ru-RU" sz="2400" dirty="0" smtClean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cs typeface="Times New Roman" pitchFamily="18" charset="0"/>
              </a:rPr>
              <a:t> </a:t>
            </a:r>
            <a:r>
              <a:rPr lang="ru-RU" sz="2400" dirty="0" smtClean="0">
                <a:cs typeface="Times New Roman" pitchFamily="18" charset="0"/>
              </a:rPr>
              <a:t>       установлении</a:t>
            </a:r>
            <a:r>
              <a:rPr lang="ru-RU" sz="2400" dirty="0">
                <a:cs typeface="Times New Roman" pitchFamily="18" charset="0"/>
              </a:rPr>
              <a:t>) </a:t>
            </a:r>
            <a:r>
              <a:rPr lang="ru-RU" sz="2400" dirty="0" smtClean="0">
                <a:cs typeface="Times New Roman" pitchFamily="18" charset="0"/>
              </a:rPr>
              <a:t>квалификационной категории.</a:t>
            </a:r>
            <a:endParaRPr lang="ru-RU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2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363272" cy="922114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800" dirty="0" smtClean="0"/>
              <a:t>Документы, предъявляемые для </a:t>
            </a:r>
            <a:r>
              <a:rPr lang="ru-RU" sz="2800" dirty="0"/>
              <a:t>аттестации  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997152"/>
          </a:xfrm>
        </p:spPr>
        <p:txBody>
          <a:bodyPr>
            <a:normAutofit lnSpcReduction="10000"/>
          </a:bodyPr>
          <a:lstStyle/>
          <a:p>
            <a:r>
              <a:rPr lang="ru-RU" altLang="ru-RU" sz="2000" dirty="0"/>
              <a:t>Аттестация педработников в целях установления квалификационной </a:t>
            </a:r>
            <a:r>
              <a:rPr lang="ru-RU" altLang="ru-RU" sz="2000" dirty="0" smtClean="0"/>
              <a:t>категории проводится </a:t>
            </a:r>
            <a:r>
              <a:rPr lang="ru-RU" altLang="ru-RU" sz="2000" dirty="0"/>
              <a:t>на основании их </a:t>
            </a:r>
            <a:r>
              <a:rPr lang="ru-RU" altLang="ru-RU" sz="2000" dirty="0" smtClean="0"/>
              <a:t>заявлений</a:t>
            </a:r>
          </a:p>
          <a:p>
            <a:pPr marL="0" indent="0">
              <a:buNone/>
            </a:pPr>
            <a:endParaRPr lang="ru-RU" altLang="ru-RU" sz="500" dirty="0" smtClean="0"/>
          </a:p>
          <a:p>
            <a:r>
              <a:rPr lang="ru-RU" altLang="ru-RU" sz="2000" dirty="0"/>
              <a:t>В заявлении о проведении аттестации </a:t>
            </a:r>
            <a:r>
              <a:rPr lang="ru-RU" altLang="ru-RU" sz="2000" dirty="0" err="1" smtClean="0"/>
              <a:t>педработник</a:t>
            </a:r>
            <a:r>
              <a:rPr lang="ru-RU" altLang="ru-RU" sz="2000" dirty="0" smtClean="0"/>
              <a:t> указывает квалификационную  категорию </a:t>
            </a:r>
            <a:r>
              <a:rPr lang="ru-RU" altLang="ru-RU" sz="2000" dirty="0"/>
              <a:t>и </a:t>
            </a:r>
            <a:r>
              <a:rPr lang="ru-RU" altLang="ru-RU" sz="2000" dirty="0" smtClean="0"/>
              <a:t>должность, </a:t>
            </a:r>
            <a:r>
              <a:rPr lang="ru-RU" altLang="ru-RU" sz="2000" dirty="0"/>
              <a:t>по которым </a:t>
            </a:r>
            <a:r>
              <a:rPr lang="ru-RU" altLang="ru-RU" sz="2000" dirty="0" smtClean="0"/>
              <a:t>он желает </a:t>
            </a:r>
            <a:r>
              <a:rPr lang="ru-RU" altLang="ru-RU" sz="2000" dirty="0"/>
              <a:t>пройти </a:t>
            </a:r>
            <a:r>
              <a:rPr lang="ru-RU" altLang="ru-RU" sz="2000" dirty="0" smtClean="0"/>
              <a:t>аттестацию</a:t>
            </a:r>
          </a:p>
          <a:p>
            <a:pPr marL="0" indent="0">
              <a:buNone/>
            </a:pPr>
            <a:endParaRPr lang="ru-RU" sz="500" dirty="0" smtClean="0"/>
          </a:p>
          <a:p>
            <a:pPr marL="0" indent="0">
              <a:buNone/>
            </a:pPr>
            <a:r>
              <a:rPr lang="ru-RU" sz="1400" dirty="0" smtClean="0"/>
              <a:t>         </a:t>
            </a:r>
            <a:r>
              <a:rPr lang="ru-RU" sz="1600" dirty="0" smtClean="0"/>
              <a:t>(пункты 27 и 28 Порядка аттестации)</a:t>
            </a:r>
          </a:p>
          <a:p>
            <a:pPr marL="0" indent="0">
              <a:buNone/>
            </a:pPr>
            <a:endParaRPr lang="ru-RU" sz="1000" dirty="0" smtClean="0"/>
          </a:p>
          <a:p>
            <a:r>
              <a:rPr lang="ru-RU" alt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Работник вправе указать при подаче заявления ссылку на Интернет-ресурс, содержащий информацию о нём и результатах его </a:t>
            </a:r>
            <a:r>
              <a:rPr lang="ru-RU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работы</a:t>
            </a:r>
            <a:endParaRPr lang="ru-RU" alt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0" t="24074" r="37083" b="12222"/>
          <a:stretch>
            <a:fillRect/>
          </a:stretch>
        </p:blipFill>
        <p:spPr bwMode="auto">
          <a:xfrm>
            <a:off x="5364088" y="1556792"/>
            <a:ext cx="3370638" cy="475200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64088" y="5157192"/>
            <a:ext cx="33706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</a:rPr>
              <a:t>Примерный образец заявления педработника о проведении аттестации в целях установления квалификационной категории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85786" y="4929198"/>
            <a:ext cx="41044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83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200" dirty="0" smtClean="0"/>
              <a:t>Сбор информации   при </a:t>
            </a:r>
            <a:r>
              <a:rPr lang="ru-RU" sz="3200" dirty="0"/>
              <a:t>рассмотрении заявлений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214422"/>
            <a:ext cx="8435280" cy="5500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dirty="0"/>
              <a:t>При рассмотрении заявлений о проведении аттестации </a:t>
            </a:r>
            <a:r>
              <a:rPr lang="ru-RU" sz="2300" dirty="0" smtClean="0"/>
              <a:t>в</a:t>
            </a:r>
          </a:p>
          <a:p>
            <a:pPr marL="0" indent="0">
              <a:buNone/>
            </a:pPr>
            <a:r>
              <a:rPr lang="ru-RU" sz="2300" dirty="0" smtClean="0"/>
              <a:t>целях </a:t>
            </a:r>
            <a:r>
              <a:rPr lang="ru-RU" sz="2300" dirty="0"/>
              <a:t>установления </a:t>
            </a:r>
            <a:r>
              <a:rPr lang="ru-RU" sz="2300" dirty="0" smtClean="0"/>
              <a:t>квалификационной </a:t>
            </a:r>
            <a:r>
              <a:rPr lang="ru-RU" sz="2300" dirty="0"/>
              <a:t>категории </a:t>
            </a:r>
            <a:endParaRPr lang="ru-RU" sz="2300" dirty="0" smtClean="0"/>
          </a:p>
          <a:p>
            <a:pPr marL="0" indent="0">
              <a:buNone/>
            </a:pPr>
            <a:r>
              <a:rPr lang="ru-RU" sz="2300" dirty="0" smtClean="0"/>
              <a:t>аттестационная комиссия осуществляет самостоятельный сбор  необходимой ей информации, например:</a:t>
            </a:r>
          </a:p>
          <a:p>
            <a:pPr marL="0" indent="0">
              <a:buNone/>
            </a:pPr>
            <a:endParaRPr lang="ru-RU" sz="800" dirty="0"/>
          </a:p>
          <a:p>
            <a:r>
              <a:rPr lang="ru-RU" sz="2300" dirty="0" smtClean="0"/>
              <a:t>данных, подтверждающих, </a:t>
            </a:r>
            <a:r>
              <a:rPr lang="ru-RU" sz="2300" dirty="0"/>
              <a:t>что лицо, подавшее заявление </a:t>
            </a:r>
            <a:r>
              <a:rPr lang="ru-RU" sz="2300" dirty="0" smtClean="0"/>
              <a:t>о </a:t>
            </a:r>
            <a:r>
              <a:rPr lang="ru-RU" sz="2300" dirty="0"/>
              <a:t>проведении </a:t>
            </a:r>
            <a:r>
              <a:rPr lang="ru-RU" sz="2300" dirty="0" smtClean="0"/>
              <a:t>аттестации</a:t>
            </a:r>
            <a:r>
              <a:rPr lang="ru-RU" sz="2300" dirty="0"/>
              <a:t>, является педработником:</a:t>
            </a:r>
          </a:p>
          <a:p>
            <a:pPr marL="0" indent="0">
              <a:buNone/>
            </a:pPr>
            <a:r>
              <a:rPr lang="ru-RU" sz="2300" dirty="0" smtClean="0"/>
              <a:t>     – документ о месте </a:t>
            </a:r>
            <a:r>
              <a:rPr lang="ru-RU" sz="2300" dirty="0"/>
              <a:t>работы и </a:t>
            </a:r>
            <a:r>
              <a:rPr lang="ru-RU" sz="2300" dirty="0" smtClean="0"/>
              <a:t>должности заявителя,</a:t>
            </a:r>
            <a:endParaRPr lang="ru-RU" sz="2300" dirty="0"/>
          </a:p>
          <a:p>
            <a:pPr marL="0" indent="0">
              <a:buNone/>
            </a:pPr>
            <a:r>
              <a:rPr lang="ru-RU" sz="2300" dirty="0" smtClean="0"/>
              <a:t>     – </a:t>
            </a:r>
            <a:r>
              <a:rPr lang="ru-RU" sz="2300" dirty="0"/>
              <a:t>лицензия организации, в которой работает </a:t>
            </a:r>
            <a:r>
              <a:rPr lang="ru-RU" sz="2300" dirty="0" smtClean="0"/>
              <a:t>заявитель,</a:t>
            </a:r>
            <a:r>
              <a:rPr lang="en-US" sz="2300" dirty="0" smtClean="0"/>
              <a:t> </a:t>
            </a:r>
            <a:r>
              <a:rPr lang="ru-RU" sz="2300" dirty="0" smtClean="0"/>
              <a:t>на  осуществление </a:t>
            </a:r>
            <a:r>
              <a:rPr lang="ru-RU" sz="2300" dirty="0"/>
              <a:t>образовательной </a:t>
            </a:r>
            <a:r>
              <a:rPr lang="ru-RU" sz="2300" dirty="0" smtClean="0"/>
              <a:t>деятельности,</a:t>
            </a:r>
          </a:p>
          <a:p>
            <a:pPr marL="0" indent="0">
              <a:buNone/>
            </a:pPr>
            <a:endParaRPr lang="ru-RU" sz="800" dirty="0" smtClean="0"/>
          </a:p>
          <a:p>
            <a:r>
              <a:rPr lang="ru-RU" sz="2300" dirty="0" smtClean="0"/>
              <a:t>сведений </a:t>
            </a:r>
            <a:r>
              <a:rPr lang="ru-RU" sz="2300" dirty="0"/>
              <a:t>об аттестации </a:t>
            </a:r>
            <a:r>
              <a:rPr lang="ru-RU" sz="2300" dirty="0" smtClean="0"/>
              <a:t>заявителя, если он проходил её ранее.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7974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>Критерии </a:t>
            </a:r>
            <a:r>
              <a:rPr lang="ru-RU" dirty="0"/>
              <a:t>установления</a:t>
            </a:r>
            <a:br>
              <a:rPr lang="ru-RU" dirty="0"/>
            </a:br>
            <a:r>
              <a:rPr lang="ru-RU" dirty="0" smtClean="0"/>
              <a:t>квалификационных </a:t>
            </a:r>
            <a:r>
              <a:rPr lang="ru-RU" dirty="0"/>
              <a:t>категорий  </a:t>
            </a:r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8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sz="3600" dirty="0" smtClean="0"/>
              <a:t>Исчерпывающий </a:t>
            </a:r>
            <a:r>
              <a:rPr lang="ru-RU" sz="3600" dirty="0"/>
              <a:t>перечень критериев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установления </a:t>
            </a:r>
            <a:r>
              <a:rPr lang="ru-RU" sz="3600" dirty="0"/>
              <a:t>первой и высшей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квалификационных </a:t>
            </a:r>
            <a:r>
              <a:rPr lang="ru-RU" sz="3600" dirty="0"/>
              <a:t>категорий содержится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в </a:t>
            </a:r>
            <a:r>
              <a:rPr lang="ru-RU" sz="3600" dirty="0"/>
              <a:t>пунктах 36 и 37 (с учётом пункта 38)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Порядка аттестации.</a:t>
            </a:r>
          </a:p>
          <a:p>
            <a:pPr marL="0" indent="0">
              <a:buNone/>
            </a:pPr>
            <a:endParaRPr lang="ru-RU" sz="1000" dirty="0" smtClean="0"/>
          </a:p>
          <a:p>
            <a:r>
              <a:rPr lang="ru-RU" altLang="ru-RU" sz="3600" dirty="0"/>
              <a:t>Субъекты РФ не </a:t>
            </a:r>
            <a:r>
              <a:rPr lang="ru-RU" altLang="ru-RU" sz="3600" dirty="0" smtClean="0"/>
              <a:t>вправе применять </a:t>
            </a:r>
            <a:r>
              <a:rPr lang="ru-RU" altLang="ru-RU" sz="3600" dirty="0"/>
              <a:t>при </a:t>
            </a:r>
            <a:endParaRPr lang="ru-RU" altLang="ru-RU" sz="3600" dirty="0" smtClean="0"/>
          </a:p>
          <a:p>
            <a:pPr marL="0" indent="0">
              <a:buNone/>
            </a:pPr>
            <a:r>
              <a:rPr lang="ru-RU" altLang="ru-RU" sz="3600" dirty="0"/>
              <a:t> </a:t>
            </a:r>
            <a:r>
              <a:rPr lang="ru-RU" altLang="ru-RU" sz="3600" dirty="0" smtClean="0"/>
              <a:t>   аттестации </a:t>
            </a:r>
            <a:r>
              <a:rPr lang="ru-RU" altLang="ru-RU" sz="3600" dirty="0"/>
              <a:t>иные </a:t>
            </a:r>
            <a:r>
              <a:rPr lang="ru-RU" altLang="ru-RU" sz="3600" dirty="0" smtClean="0"/>
              <a:t>(</a:t>
            </a:r>
            <a:r>
              <a:rPr lang="ru-RU" altLang="ru-RU" sz="3600" dirty="0"/>
              <a:t>в </a:t>
            </a:r>
            <a:r>
              <a:rPr lang="ru-RU" altLang="ru-RU" sz="3600" dirty="0" smtClean="0"/>
              <a:t>т. ч. дополнительные)   критерии    установления квалификационных категорий.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482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  Источники информации о педработниках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2400" dirty="0" smtClean="0">
                <a:cs typeface="Arial" panose="020B0604020202020204" pitchFamily="34" charset="0"/>
              </a:rPr>
              <a:t>Аттестационная комиссия осуществляет </a:t>
            </a:r>
            <a:r>
              <a:rPr lang="ru-RU" sz="2400" u="sng" dirty="0" smtClean="0">
                <a:cs typeface="Arial" panose="020B0604020202020204" pitchFamily="34" charset="0"/>
              </a:rPr>
              <a:t>самостоятельный </a:t>
            </a:r>
          </a:p>
          <a:p>
            <a:pPr marL="0" indent="0">
              <a:buNone/>
              <a:defRPr/>
            </a:pPr>
            <a:r>
              <a:rPr lang="ru-RU" sz="2400" u="sng" dirty="0" smtClean="0">
                <a:cs typeface="Arial" panose="020B0604020202020204" pitchFamily="34" charset="0"/>
              </a:rPr>
              <a:t>сбор информации о результатах деятельности педработника</a:t>
            </a:r>
            <a:r>
              <a:rPr lang="ru-RU" sz="2400" dirty="0" smtClean="0">
                <a:cs typeface="Arial" panose="020B0604020202020204" pitchFamily="34" charset="0"/>
              </a:rPr>
              <a:t>,  в том числе используя следующие источники:</a:t>
            </a:r>
          </a:p>
          <a:p>
            <a:pPr marL="0" indent="0">
              <a:buNone/>
              <a:defRPr/>
            </a:pPr>
            <a:endParaRPr lang="ru-RU" sz="1000" dirty="0" smtClean="0">
              <a:cs typeface="Arial" panose="020B0604020202020204" pitchFamily="34" charset="0"/>
            </a:endParaRPr>
          </a:p>
          <a:p>
            <a:pPr marL="285750" indent="-285750">
              <a:defRPr/>
            </a:pPr>
            <a:r>
              <a:rPr lang="ru-RU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официальные сайты организаций, осуществляющих образовательную деятельность, в сети «Интернет»;</a:t>
            </a:r>
          </a:p>
          <a:p>
            <a:pPr marL="285750" indent="-285750">
              <a:defRPr/>
            </a:pPr>
            <a:r>
              <a:rPr lang="ru-RU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личные Интернет-ресурсы педработников в сети «Интернет»;</a:t>
            </a:r>
          </a:p>
          <a:p>
            <a:pPr marL="285750" indent="-285750">
              <a:defRPr/>
            </a:pPr>
            <a:r>
              <a:rPr lang="ru-RU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итоги мониторинга системы образования;</a:t>
            </a:r>
          </a:p>
          <a:p>
            <a:pPr marL="285750" indent="-285750">
              <a:defRPr/>
            </a:pPr>
            <a:r>
              <a:rPr lang="ru-RU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информационные карты участников конкурсов;</a:t>
            </a:r>
            <a:endParaRPr lang="ru-RU" sz="2400" i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285750" indent="-285750">
              <a:defRPr/>
            </a:pPr>
            <a:r>
              <a:rPr lang="ru-RU" altLang="ru-RU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результаты всероссийской олимпиады школьников.</a:t>
            </a:r>
            <a:endParaRPr lang="ru-RU" altLang="ru-RU" sz="2400" i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17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   Анализ деятельности педработников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 smtClean="0">
                <a:cs typeface="Arial" panose="020B0604020202020204" pitchFamily="34" charset="0"/>
              </a:rPr>
              <a:t>Специалисты, привлекаемые для анализа профессиональной деятельности педработников, </a:t>
            </a:r>
            <a:r>
              <a:rPr lang="ru-RU" altLang="ru-RU" sz="2800" u="sng" dirty="0">
                <a:cs typeface="Arial" panose="020B0604020202020204" pitchFamily="34" charset="0"/>
              </a:rPr>
              <a:t>должны обосновать соответствие (несоответствие) педработника заявленной категории по результатам качественного</a:t>
            </a:r>
            <a:r>
              <a:rPr lang="ru-RU" altLang="ru-RU" sz="2800" dirty="0">
                <a:cs typeface="Arial" panose="020B0604020202020204" pitchFamily="34" charset="0"/>
              </a:rPr>
              <a:t>, а не количественного анализа </a:t>
            </a:r>
            <a:r>
              <a:rPr lang="ru-RU" altLang="ru-RU" sz="2800" dirty="0" smtClean="0">
                <a:cs typeface="Arial" panose="020B0604020202020204" pitchFamily="34" charset="0"/>
              </a:rPr>
              <a:t>результатов его работы.</a:t>
            </a:r>
          </a:p>
          <a:p>
            <a:r>
              <a:rPr lang="ru-RU" altLang="ru-RU" sz="2800" dirty="0" smtClean="0">
                <a:cs typeface="Arial" panose="020B0604020202020204" pitchFamily="34" charset="0"/>
              </a:rPr>
              <a:t>При анализе необходим дифференцированный подход в оценке результатов деятельности педработников с учётом специфики организаций, в которых они работают (например, «слабых» школ)</a:t>
            </a:r>
            <a:endParaRPr lang="ru-RU" altLang="ru-RU" sz="2800" dirty="0"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9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    Оценка деятельности </a:t>
            </a:r>
            <a:r>
              <a:rPr lang="ru-RU" sz="3600" dirty="0"/>
              <a:t>педработников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оценка профессиональной деятельности педработников в целях установления квалификационной категории осуществляется аттестационной комиссией на основе результатов их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01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Результаты аттестации в 2015 году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Высшая квалификационная категория установлена </a:t>
            </a:r>
            <a:r>
              <a:rPr lang="ru-RU" sz="2000" b="1" dirty="0" smtClean="0"/>
              <a:t>6 %</a:t>
            </a:r>
            <a:r>
              <a:rPr lang="ru-RU" sz="2000" dirty="0" smtClean="0"/>
              <a:t> педработников</a:t>
            </a:r>
          </a:p>
          <a:p>
            <a:pPr marL="0" indent="0">
              <a:buNone/>
            </a:pPr>
            <a:r>
              <a:rPr lang="ru-RU" sz="2000" dirty="0" smtClean="0"/>
              <a:t>Первая </a:t>
            </a:r>
            <a:r>
              <a:rPr lang="ru-RU" sz="2000" dirty="0"/>
              <a:t>квалификационная категория установлена </a:t>
            </a:r>
            <a:r>
              <a:rPr lang="ru-RU" sz="2000" b="1" dirty="0" smtClean="0"/>
              <a:t>9,5 </a:t>
            </a:r>
            <a:r>
              <a:rPr lang="ru-RU" sz="2000" b="1" dirty="0"/>
              <a:t>%</a:t>
            </a:r>
            <a:r>
              <a:rPr lang="ru-RU" sz="2000" dirty="0"/>
              <a:t> </a:t>
            </a:r>
            <a:r>
              <a:rPr lang="ru-RU" sz="2000" dirty="0" smtClean="0"/>
              <a:t>педработников</a:t>
            </a:r>
          </a:p>
          <a:p>
            <a:pPr marL="0" indent="0">
              <a:buNone/>
            </a:pPr>
            <a:r>
              <a:rPr lang="ru-RU" sz="2000" dirty="0" smtClean="0"/>
              <a:t>Соотношение в среднем по РФ – примерно </a:t>
            </a:r>
            <a:r>
              <a:rPr lang="ru-RU" sz="2000" b="1" dirty="0" smtClean="0">
                <a:solidFill>
                  <a:srgbClr val="FF0000"/>
                </a:solidFill>
              </a:rPr>
              <a:t>2 : 3 </a:t>
            </a:r>
            <a:r>
              <a:rPr lang="ru-RU" sz="2000" dirty="0" smtClean="0"/>
              <a:t>(разница в 1,5 раза)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2000" dirty="0" smtClean="0"/>
              <a:t>В Ульяновской области количество педработников, которым была </a:t>
            </a:r>
          </a:p>
          <a:p>
            <a:pPr marL="0" indent="0">
              <a:buNone/>
            </a:pPr>
            <a:r>
              <a:rPr lang="ru-RU" sz="2000" dirty="0" smtClean="0"/>
              <a:t>установлена высшей категория, в 7,5 больше, чем количество </a:t>
            </a:r>
          </a:p>
          <a:p>
            <a:pPr marL="0" indent="0">
              <a:buNone/>
            </a:pPr>
            <a:r>
              <a:rPr lang="ru-RU" sz="2000" dirty="0" smtClean="0"/>
              <a:t>педработников, которым была установлена первая категория,</a:t>
            </a:r>
          </a:p>
          <a:p>
            <a:pPr marL="0" indent="0">
              <a:buNone/>
            </a:pPr>
            <a:r>
              <a:rPr lang="ru-RU" sz="2000" dirty="0"/>
              <a:t>в</a:t>
            </a:r>
            <a:r>
              <a:rPr lang="ru-RU" sz="2000" dirty="0" smtClean="0"/>
              <a:t> Амурской области в 2,5 раза больше, в Ярославской области – в 2 раза.</a:t>
            </a:r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2000" dirty="0" smtClean="0"/>
              <a:t>Максимальный разрыв в количественном соотношении педработников, </a:t>
            </a:r>
          </a:p>
          <a:p>
            <a:pPr marL="0" indent="0">
              <a:buNone/>
            </a:pPr>
            <a:r>
              <a:rPr lang="ru-RU" sz="2000" dirty="0" smtClean="0"/>
              <a:t>которым были установлены высшая и первая категории (соответственно </a:t>
            </a:r>
          </a:p>
          <a:p>
            <a:pPr marL="0" indent="0">
              <a:buNone/>
            </a:pPr>
            <a:r>
              <a:rPr lang="ru-RU" sz="2000" dirty="0" smtClean="0"/>
              <a:t>1 : 4) зафиксирован в Курской, Свердловской и Еврейской автономной </a:t>
            </a:r>
          </a:p>
          <a:p>
            <a:pPr marL="0" indent="0">
              <a:buNone/>
            </a:pPr>
            <a:r>
              <a:rPr lang="ru-RU" sz="2000" dirty="0" smtClean="0"/>
              <a:t>областях.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4125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/>
              <a:t>Анализ применения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ru-RU" sz="2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2014–15 гг. в Минобрнауки России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поступили</a:t>
            </a:r>
          </a:p>
          <a:p>
            <a:pPr marL="0" indent="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36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обращений граждан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из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16 субъектов РФ 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(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18,8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%) с жалобами на различные нарушения </a:t>
            </a:r>
          </a:p>
          <a:p>
            <a:pPr marL="0" indent="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Порядка аттестации. </a:t>
            </a:r>
          </a:p>
          <a:p>
            <a:pPr marL="0" indent="0">
              <a:buNone/>
            </a:pPr>
            <a:endParaRPr lang="ru-RU" sz="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Проблема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нарушения Порядка аттестации в </a:t>
            </a:r>
            <a:endParaRPr lang="ru-RU" sz="2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субъектах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РФ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была также обозначена в СМИ 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рядом общественных организаций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(Гильдия словесников, Межрегиональный профсоюз 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работников образования «УЧИТЕЛЬ»).</a:t>
            </a:r>
            <a:endParaRPr lang="ru-RU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ПОДВЕДЕМ    ИТОГИ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u="sng" dirty="0" smtClean="0"/>
              <a:t>Процедура аттестации:</a:t>
            </a:r>
          </a:p>
          <a:p>
            <a:pPr marL="0" indent="0">
              <a:buNone/>
            </a:pPr>
            <a:endParaRPr lang="ru-RU" b="1" u="sng" dirty="0" smtClean="0"/>
          </a:p>
          <a:p>
            <a:r>
              <a:rPr lang="ru-RU" dirty="0" smtClean="0"/>
              <a:t>Нормативная, регламентированная;</a:t>
            </a:r>
          </a:p>
          <a:p>
            <a:r>
              <a:rPr lang="ru-RU" dirty="0" smtClean="0"/>
              <a:t>Открытая; </a:t>
            </a:r>
          </a:p>
          <a:p>
            <a:r>
              <a:rPr lang="ru-RU" dirty="0" smtClean="0"/>
              <a:t>Независимая; </a:t>
            </a:r>
          </a:p>
          <a:p>
            <a:r>
              <a:rPr lang="ru-RU" dirty="0" smtClean="0"/>
              <a:t>Упрощенная;</a:t>
            </a:r>
          </a:p>
          <a:p>
            <a:r>
              <a:rPr lang="ru-RU" dirty="0" smtClean="0"/>
              <a:t>Качественная.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1720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19442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000" b="1" dirty="0"/>
              <a:t>Аттестация педагогических работников Смоленской  области </a:t>
            </a:r>
            <a:endParaRPr lang="ru-RU" sz="4000" b="1" dirty="0" smtClean="0"/>
          </a:p>
          <a:p>
            <a:pPr marL="0" indent="0" algn="ctr">
              <a:buNone/>
            </a:pPr>
            <a:r>
              <a:rPr lang="ru-RU" sz="4000" b="1" dirty="0" smtClean="0"/>
              <a:t>в </a:t>
            </a:r>
            <a:r>
              <a:rPr lang="ru-RU" sz="4000" b="1" dirty="0"/>
              <a:t>2015 году</a:t>
            </a:r>
          </a:p>
        </p:txBody>
      </p:sp>
    </p:spTree>
    <p:extLst>
      <p:ext uri="{BB962C8B-B14F-4D97-AF65-F5344CB8AC3E}">
        <p14:creationId xmlns:p14="http://schemas.microsoft.com/office/powerpoint/2010/main" val="151709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Нормативные основания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Приказ Департамента Смоленской области по образованию, науке и делам молодежи от 29.08.2014   № 705 </a:t>
            </a:r>
            <a:r>
              <a:rPr lang="ru-RU" sz="2400" dirty="0"/>
              <a:t>« Об Аттестационной комиссии Департамента Смоленской области по образованию, науке и делам молодежи</a:t>
            </a:r>
            <a:r>
              <a:rPr lang="ru-RU" sz="2400" dirty="0" smtClean="0"/>
              <a:t>»;</a:t>
            </a:r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/>
              <a:t>Приказ Департамента Смоленской области по образованию, науке и делам молодежи от 08.09.2014  № 725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«Об утверждении региональных документов по проведению аттестации педагогических работников»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12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Региональные требования к структуре и содержанию портфолио педагогических работников обеспечивают: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spcBef>
                <a:spcPts val="0"/>
              </a:spcBef>
              <a:buNone/>
              <a:defRPr/>
            </a:pPr>
            <a:endParaRPr lang="ru-RU" sz="2800" dirty="0"/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/>
              <a:t>Соответствие </a:t>
            </a:r>
            <a:r>
              <a:rPr lang="ru-RU" b="1" dirty="0" smtClean="0"/>
              <a:t>критериям, предъявляемым к </a:t>
            </a:r>
            <a:r>
              <a:rPr lang="ru-RU" b="1" dirty="0" err="1" smtClean="0"/>
              <a:t>педработникам</a:t>
            </a:r>
            <a:r>
              <a:rPr lang="ru-RU" b="1" dirty="0" smtClean="0"/>
              <a:t> </a:t>
            </a:r>
            <a:r>
              <a:rPr lang="ru-RU" b="1" dirty="0"/>
              <a:t>федеральным Порядком аттестации.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ru-RU" sz="1000" b="1" dirty="0"/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/>
              <a:t>Независимость и объективность оценивания.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endParaRPr lang="ru-RU" sz="1000" b="1" dirty="0"/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/>
              <a:t>Отсутствие прямой и косвенной платы при аттестации.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ru-RU" sz="1000" b="1" dirty="0"/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/>
              <a:t>Упрощение аттестационных процедур (в т. ч. отказ от «отчётности»).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ru-RU" sz="1000" b="1" dirty="0"/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/>
              <a:t>Соответствие между реальным уровнем квалификации </a:t>
            </a:r>
            <a:r>
              <a:rPr lang="ru-RU" b="1" dirty="0" err="1"/>
              <a:t>педработника</a:t>
            </a:r>
            <a:r>
              <a:rPr lang="ru-RU" b="1" dirty="0"/>
              <a:t> и результатами его аттестации.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17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Показатели критериев оценки портфолио </a:t>
            </a:r>
            <a:br>
              <a:rPr lang="ru-RU" sz="3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педагогических работников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/>
              <a:t>Теоретически обоснованы.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 Содержат понятную </a:t>
            </a:r>
            <a:r>
              <a:rPr lang="ru-RU" b="1" dirty="0" err="1" smtClean="0"/>
              <a:t>операциональную</a:t>
            </a:r>
            <a:r>
              <a:rPr lang="ru-RU" b="1" dirty="0" smtClean="0"/>
              <a:t> </a:t>
            </a:r>
            <a:r>
              <a:rPr lang="ru-RU" b="1" dirty="0"/>
              <a:t>систему оценивания.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Рациональны</a:t>
            </a:r>
            <a:r>
              <a:rPr lang="ru-RU" b="1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Позволяют сравнить самооценку педагога с экспертной оценкой.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Стимулирует на повышение квалификации.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Дают </a:t>
            </a:r>
            <a:r>
              <a:rPr lang="ru-RU" b="1" dirty="0"/>
              <a:t>возможность структурировать педагогическую деятельность аттестуемого.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Технологичны.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Позволяет </a:t>
            </a:r>
            <a:r>
              <a:rPr lang="ru-RU" b="1" dirty="0"/>
              <a:t>унифицировать деятельность экспертов.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54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Статистические данные по аттестации </a:t>
            </a:r>
            <a:br>
              <a:rPr lang="ru-RU" sz="2800" dirty="0" smtClean="0"/>
            </a:br>
            <a:r>
              <a:rPr lang="ru-RU" sz="2800" dirty="0" smtClean="0"/>
              <a:t>за 2015 год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888904"/>
              </p:ext>
            </p:extLst>
          </p:nvPr>
        </p:nvGraphicFramePr>
        <p:xfrm>
          <a:off x="1191046" y="1340768"/>
          <a:ext cx="7499176" cy="36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4941168"/>
            <a:ext cx="74134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Общее количество экспертиз портфолио  - </a:t>
            </a:r>
            <a:r>
              <a:rPr lang="ru-RU" sz="2000" b="1" dirty="0" smtClean="0"/>
              <a:t>4798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Рекомендованы  - </a:t>
            </a:r>
            <a:r>
              <a:rPr lang="ru-RU" sz="2000" b="1" dirty="0" smtClean="0"/>
              <a:t>4639 (96,7%), </a:t>
            </a:r>
            <a:r>
              <a:rPr lang="ru-RU" dirty="0" smtClean="0"/>
              <a:t>не рекомендованы  - </a:t>
            </a:r>
            <a:r>
              <a:rPr lang="ru-RU" sz="2000" b="1" dirty="0" smtClean="0"/>
              <a:t>159 (3,3%)</a:t>
            </a:r>
          </a:p>
          <a:p>
            <a:r>
              <a:rPr lang="ru-RU" dirty="0" smtClean="0"/>
              <a:t>Соотношение квалификационных категорий (высшая : первая):</a:t>
            </a:r>
          </a:p>
          <a:p>
            <a:r>
              <a:rPr lang="ru-RU" dirty="0" smtClean="0"/>
              <a:t>Смоленская область -  </a:t>
            </a:r>
            <a:r>
              <a:rPr lang="ru-RU" sz="2000" b="1" dirty="0" smtClean="0"/>
              <a:t>2 : 3,16      </a:t>
            </a:r>
            <a:r>
              <a:rPr lang="ru-RU" dirty="0" smtClean="0"/>
              <a:t>Российская Федерация  - </a:t>
            </a:r>
            <a:r>
              <a:rPr lang="ru-RU" sz="2000" b="1" dirty="0" smtClean="0"/>
              <a:t>2 : 3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16345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Количество экспертных заключений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823217"/>
              </p:ext>
            </p:extLst>
          </p:nvPr>
        </p:nvGraphicFramePr>
        <p:xfrm>
          <a:off x="571472" y="1142984"/>
          <a:ext cx="8405700" cy="548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56484"/>
                <a:gridCol w="1960984"/>
                <a:gridCol w="2088232"/>
              </a:tblGrid>
              <a:tr h="248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Категория педагогических работников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Проведено</a:t>
                      </a:r>
                      <a:r>
                        <a:rPr lang="ru-RU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экспертиз портфолио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Доля не рекомендованных к присвоению категории (в %)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2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Учителя, преподаватели музыки, музыкальные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руководители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309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3,5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42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Учителя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ИЗО,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технологии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128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0,8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истории, обществознания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географии, биологии, химии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243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3,3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математики, физики, информатики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1,9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8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42900" algn="l"/>
                          <a:tab pos="800100" algn="l"/>
                        </a:tabLst>
                        <a:defRPr/>
                      </a:pPr>
                      <a:r>
                        <a:rPr lang="ru-RU" sz="1400" dirty="0" smtClean="0">
                          <a:effectLst/>
                          <a:latin typeface="+mn-lt"/>
                        </a:rPr>
                        <a:t>Логопеды, социальные педагоги,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воспитатели, учителя интернатов и коррекционных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школ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300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0,3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русского языка и литературы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322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2,5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иностранного языка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225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42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Учителя физкультуры, тренеры-преподаватели, преподаватели ОБЖ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372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1,1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48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Педагоги дополнительного образования, воспитатели, вожатые,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педагоги-организаторы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247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1,6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Учителя начальных классов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609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86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Воспитатели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ДОО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980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3,5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21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Педагоги-психологи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42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</a:rPr>
                        <a:t>Мастера производственного обучения, преподаватели СПО</a:t>
                      </a:r>
                      <a:endParaRPr lang="ru-RU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284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6,7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42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342900" algn="l"/>
                          <a:tab pos="800100" algn="l"/>
                        </a:tabLst>
                      </a:pPr>
                      <a:r>
                        <a:rPr lang="ru-RU" sz="2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Среднее  3,3</a:t>
                      </a:r>
                      <a:endParaRPr lang="ru-RU" sz="20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57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Внешние вызовы на 2016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Приведение в соответствие процедуры аттестации федеральному законодательству.</a:t>
            </a:r>
          </a:p>
          <a:p>
            <a:r>
              <a:rPr lang="ru-RU" dirty="0" smtClean="0"/>
              <a:t>Получение информации о педагоге независимо от самого педагога.</a:t>
            </a:r>
          </a:p>
          <a:p>
            <a:r>
              <a:rPr lang="ru-RU" dirty="0" smtClean="0"/>
              <a:t>Получение информации о результатах деятельности педагога из открытых источников.</a:t>
            </a:r>
          </a:p>
          <a:p>
            <a:r>
              <a:rPr lang="ru-RU" dirty="0" smtClean="0"/>
              <a:t>Упрощение аттестационных процедур.</a:t>
            </a:r>
          </a:p>
          <a:p>
            <a:r>
              <a:rPr lang="ru-RU" dirty="0" smtClean="0"/>
              <a:t>Объективность оценивания результатов деятельности педагога.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33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Необходимые изменения в региональной процедуре аттестации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Внесение изменений в НПА.</a:t>
            </a:r>
            <a:endParaRPr lang="en-US" dirty="0" smtClean="0"/>
          </a:p>
          <a:p>
            <a:r>
              <a:rPr lang="ru-RU" dirty="0" smtClean="0"/>
              <a:t>Механизм отбора и привлечения экспертов.</a:t>
            </a:r>
          </a:p>
          <a:p>
            <a:r>
              <a:rPr lang="ru-RU" dirty="0" smtClean="0"/>
              <a:t>Механизм получения информации при аттестации из открытых источников.</a:t>
            </a:r>
          </a:p>
          <a:p>
            <a:r>
              <a:rPr lang="ru-RU" dirty="0" smtClean="0"/>
              <a:t>Структура </a:t>
            </a:r>
            <a:r>
              <a:rPr lang="ru-RU" dirty="0" err="1" smtClean="0"/>
              <a:t>портфолио</a:t>
            </a:r>
            <a:r>
              <a:rPr lang="ru-RU" dirty="0" smtClean="0"/>
              <a:t> является примерной и  может носить только рекомендательный характер.</a:t>
            </a:r>
          </a:p>
          <a:p>
            <a:r>
              <a:rPr lang="ru-RU" dirty="0" smtClean="0"/>
              <a:t>При сохранении структуры </a:t>
            </a:r>
            <a:r>
              <a:rPr lang="ru-RU" dirty="0" err="1" smtClean="0"/>
              <a:t>портфолио</a:t>
            </a:r>
            <a:r>
              <a:rPr lang="ru-RU" dirty="0" smtClean="0"/>
              <a:t> необходимо изменение ряда показателей.</a:t>
            </a:r>
          </a:p>
          <a:p>
            <a:r>
              <a:rPr lang="ru-RU" dirty="0" smtClean="0"/>
              <a:t>Повышение объективности оценивания (</a:t>
            </a:r>
            <a:r>
              <a:rPr lang="ru-RU" dirty="0" err="1" smtClean="0"/>
              <a:t>операциональность</a:t>
            </a:r>
            <a:r>
              <a:rPr lang="ru-RU" dirty="0" smtClean="0"/>
              <a:t> показателей).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71678"/>
            <a:ext cx="8686800" cy="3017846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Ждем ваших предложений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до 28 января 2016 года по адресу 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ca.soiro@yandex.ru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Анализ НПА субъектов </a:t>
            </a:r>
            <a:r>
              <a:rPr lang="ru-RU" dirty="0" smtClean="0"/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endParaRPr lang="ru-RU" sz="10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ноябре–декабре 2015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</a:t>
            </a:r>
          </a:p>
          <a:p>
            <a:pPr marL="0" indent="0">
              <a:buNone/>
              <a:defRPr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в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 России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поступили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распорядительные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акты по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аттестации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педработников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85 субъектов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РФ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(100%)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в 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анализа лучших </a:t>
            </a:r>
            <a:r>
              <a:rPr lang="ru-RU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региональных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практик 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аттестации</a:t>
            </a:r>
            <a:endParaRPr lang="ru-RU" sz="28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91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2786058"/>
            <a:ext cx="6624654" cy="13033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/>
              <a:t>Благодарю за внимание!</a:t>
            </a:r>
            <a:endParaRPr lang="ru-RU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/>
              <a:t>Итоги анализа региональных практик проведения аттестации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600" dirty="0"/>
              <a:t>Акты в большинстве субъектов </a:t>
            </a:r>
            <a:r>
              <a:rPr lang="ru-RU" sz="2600" dirty="0" smtClean="0"/>
              <a:t>РФ</a:t>
            </a:r>
            <a:endParaRPr lang="ru-RU" sz="2600" dirty="0"/>
          </a:p>
          <a:p>
            <a:pPr marL="0" indent="0">
              <a:buNone/>
              <a:defRPr/>
            </a:pPr>
            <a:endParaRPr lang="ru-RU" sz="500" dirty="0" smtClean="0"/>
          </a:p>
          <a:p>
            <a:pPr marL="400050" lvl="1" indent="0">
              <a:buNone/>
              <a:defRPr/>
            </a:pPr>
            <a:r>
              <a:rPr lang="ru-RU" sz="2200" dirty="0" smtClean="0"/>
              <a:t>– содержат </a:t>
            </a:r>
            <a:r>
              <a:rPr lang="ru-RU" sz="2200" dirty="0"/>
              <a:t>критерии установления </a:t>
            </a:r>
            <a:r>
              <a:rPr lang="ru-RU" sz="2200" dirty="0" smtClean="0"/>
              <a:t>квалификационной </a:t>
            </a:r>
          </a:p>
          <a:p>
            <a:pPr marL="400050" lvl="1" indent="0">
              <a:buNone/>
              <a:defRPr/>
            </a:pPr>
            <a:r>
              <a:rPr lang="ru-RU" sz="2200" dirty="0"/>
              <a:t> </a:t>
            </a:r>
            <a:r>
              <a:rPr lang="ru-RU" sz="2200" dirty="0" smtClean="0"/>
              <a:t>  категории</a:t>
            </a:r>
            <a:r>
              <a:rPr lang="ru-RU" sz="2200" dirty="0"/>
              <a:t>, </a:t>
            </a:r>
            <a:r>
              <a:rPr lang="ru-RU" sz="2200" dirty="0" smtClean="0"/>
              <a:t>не </a:t>
            </a:r>
            <a:r>
              <a:rPr lang="ru-RU" sz="2200" dirty="0"/>
              <a:t>предусмотренные </a:t>
            </a:r>
            <a:r>
              <a:rPr lang="ru-RU" sz="2200" dirty="0" smtClean="0"/>
              <a:t>Порядком аттестации </a:t>
            </a:r>
          </a:p>
          <a:p>
            <a:pPr marL="400050" lvl="1" indent="0">
              <a:buNone/>
              <a:defRPr/>
            </a:pPr>
            <a:r>
              <a:rPr lang="ru-RU" sz="2000" dirty="0"/>
              <a:t> </a:t>
            </a:r>
            <a:r>
              <a:rPr lang="ru-RU" sz="2000" dirty="0" smtClean="0"/>
              <a:t>  (например, результаты тестирования, повышения </a:t>
            </a:r>
          </a:p>
          <a:p>
            <a:pPr marL="400050" lvl="1" indent="0">
              <a:buNone/>
              <a:defRPr/>
            </a:pPr>
            <a:r>
              <a:rPr lang="ru-RU" sz="2000" dirty="0"/>
              <a:t> </a:t>
            </a:r>
            <a:r>
              <a:rPr lang="ru-RU" sz="2000" dirty="0" smtClean="0"/>
              <a:t>  квалификации, собеседования и т. д.)</a:t>
            </a:r>
            <a:endParaRPr lang="ru-RU" sz="2000" dirty="0"/>
          </a:p>
          <a:p>
            <a:pPr marL="0" indent="0">
              <a:buNone/>
              <a:defRPr/>
            </a:pPr>
            <a:endParaRPr lang="ru-RU" sz="500" dirty="0" smtClean="0"/>
          </a:p>
          <a:p>
            <a:pPr marL="400050" lvl="1" indent="0">
              <a:buNone/>
              <a:defRPr/>
            </a:pPr>
            <a:r>
              <a:rPr lang="ru-RU" sz="2200" dirty="0"/>
              <a:t>– </a:t>
            </a:r>
            <a:r>
              <a:rPr lang="ru-RU" sz="2200" dirty="0" smtClean="0"/>
              <a:t>устанавливают </a:t>
            </a:r>
            <a:r>
              <a:rPr lang="ru-RU" sz="2200" dirty="0"/>
              <a:t>перечни «отчётности</a:t>
            </a:r>
            <a:r>
              <a:rPr lang="ru-RU" sz="2200" dirty="0" smtClean="0"/>
              <a:t>» (</a:t>
            </a:r>
            <a:r>
              <a:rPr lang="ru-RU" sz="2200" dirty="0"/>
              <a:t>в </a:t>
            </a:r>
            <a:r>
              <a:rPr lang="ru-RU" sz="2200" dirty="0" smtClean="0"/>
              <a:t>т. ч. </a:t>
            </a:r>
            <a:r>
              <a:rPr lang="ru-RU" sz="2200" dirty="0"/>
              <a:t>документов, </a:t>
            </a:r>
            <a:endParaRPr lang="ru-RU" sz="2200" dirty="0" smtClean="0"/>
          </a:p>
          <a:p>
            <a:pPr marL="400050" lvl="1" indent="0">
              <a:buNone/>
              <a:defRPr/>
            </a:pPr>
            <a:r>
              <a:rPr lang="ru-RU" sz="2200" dirty="0"/>
              <a:t> </a:t>
            </a:r>
            <a:r>
              <a:rPr lang="ru-RU" sz="2200" dirty="0" smtClean="0"/>
              <a:t>  выдаваемых педработникам </a:t>
            </a:r>
            <a:r>
              <a:rPr lang="ru-RU" sz="2200" dirty="0"/>
              <a:t>за </a:t>
            </a:r>
            <a:r>
              <a:rPr lang="ru-RU" sz="2200" dirty="0" smtClean="0"/>
              <a:t>косвенную </a:t>
            </a:r>
            <a:r>
              <a:rPr lang="ru-RU" sz="2200" dirty="0"/>
              <a:t>плату и (или) </a:t>
            </a:r>
            <a:endParaRPr lang="ru-RU" sz="2200" dirty="0" smtClean="0"/>
          </a:p>
          <a:p>
            <a:pPr marL="400050" lvl="1" indent="0">
              <a:buNone/>
              <a:defRPr/>
            </a:pPr>
            <a:r>
              <a:rPr lang="ru-RU" sz="2200" dirty="0"/>
              <a:t> </a:t>
            </a:r>
            <a:r>
              <a:rPr lang="ru-RU" sz="2200" dirty="0" smtClean="0"/>
              <a:t>  при посредничестве третьих лиц, в том числе их </a:t>
            </a:r>
          </a:p>
          <a:p>
            <a:pPr marL="400050" lvl="1" indent="0">
              <a:buNone/>
              <a:defRPr/>
            </a:pPr>
            <a:r>
              <a:rPr lang="ru-RU" sz="2200" dirty="0"/>
              <a:t> </a:t>
            </a:r>
            <a:r>
              <a:rPr lang="ru-RU" sz="2200" dirty="0" smtClean="0"/>
              <a:t>  работодателей)</a:t>
            </a:r>
          </a:p>
        </p:txBody>
      </p:sp>
    </p:spTree>
    <p:extLst>
      <p:ext uri="{BB962C8B-B14F-4D97-AF65-F5344CB8AC3E}">
        <p14:creationId xmlns:p14="http://schemas.microsoft.com/office/powerpoint/2010/main" val="63046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Лучшие практики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Удмуртская Республика</a:t>
            </a:r>
          </a:p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Министерстве      образования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и науки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Удмуртской Республики рабочей 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группы </a:t>
            </a:r>
            <a:r>
              <a:rPr lang="ru-RU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 совершенствованию системы аттестации </a:t>
            </a:r>
            <a:r>
              <a:rPr lang="ru-RU" sz="28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педработников</a:t>
            </a:r>
            <a:r>
              <a:rPr lang="ru-RU" sz="28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(ноябрь 2015 г.)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6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Лучшие практики в сфере упрощения аттестационных процедур </a:t>
            </a:r>
            <a:endParaRPr lang="ru-RU" sz="3200" dirty="0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100" b="1" dirty="0" smtClean="0"/>
              <a:t>Пермский край</a:t>
            </a:r>
          </a:p>
          <a:p>
            <a:pPr marL="0" indent="0">
              <a:buNone/>
            </a:pPr>
            <a:r>
              <a:rPr lang="ru-RU" dirty="0" smtClean="0"/>
              <a:t>    – развитие системы электронного документооборота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при аттестации, </a:t>
            </a:r>
            <a:r>
              <a:rPr lang="ru-RU" dirty="0"/>
              <a:t>что является особенно удобным для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педработников, </a:t>
            </a:r>
            <a:r>
              <a:rPr lang="ru-RU" dirty="0"/>
              <a:t>живущих за пределами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региональной «столицы».</a:t>
            </a:r>
          </a:p>
          <a:p>
            <a:pPr marL="0" indent="0">
              <a:buNone/>
            </a:pPr>
            <a:endParaRPr lang="ru-RU" sz="1300" dirty="0" smtClean="0"/>
          </a:p>
          <a:p>
            <a:pPr marL="0" indent="0">
              <a:buNone/>
            </a:pPr>
            <a:r>
              <a:rPr lang="ru-RU" dirty="0" smtClean="0"/>
              <a:t>Вместе с тем в субъектах РФ имеются </a:t>
            </a:r>
            <a:r>
              <a:rPr lang="ru-RU" dirty="0"/>
              <a:t>и случаи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неразумного перехода </a:t>
            </a:r>
            <a:r>
              <a:rPr lang="ru-RU" dirty="0"/>
              <a:t>на электронный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документооборот</a:t>
            </a:r>
            <a:r>
              <a:rPr lang="ru-RU" dirty="0"/>
              <a:t>, когда заявления о проведении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аттестации </a:t>
            </a:r>
            <a:r>
              <a:rPr lang="ru-RU" dirty="0"/>
              <a:t>не регистрируются без заполнения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электронных </a:t>
            </a:r>
            <a:r>
              <a:rPr lang="ru-RU" dirty="0"/>
              <a:t>анкет и прикрепления к ним </a:t>
            </a:r>
            <a:r>
              <a:rPr lang="ru-RU" dirty="0" smtClean="0"/>
              <a:t>файлов,</a:t>
            </a:r>
          </a:p>
          <a:p>
            <a:pPr marL="0" indent="0">
              <a:buNone/>
            </a:pPr>
            <a:r>
              <a:rPr lang="ru-RU" dirty="0" smtClean="0"/>
              <a:t>не </a:t>
            </a:r>
            <a:r>
              <a:rPr lang="ru-RU" dirty="0"/>
              <a:t>предусмотренных Порядком </a:t>
            </a:r>
            <a:r>
              <a:rPr lang="ru-RU" dirty="0" smtClean="0"/>
              <a:t>аттестации.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75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859216" cy="838200"/>
          </a:xfrm>
        </p:spPr>
        <p:txBody>
          <a:bodyPr/>
          <a:lstStyle/>
          <a:p>
            <a:pPr algn="ctr"/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defRPr/>
            </a:pPr>
            <a:r>
              <a:rPr lang="ru-RU" sz="2400" dirty="0" smtClean="0"/>
              <a:t>приведение </a:t>
            </a:r>
            <a:r>
              <a:rPr lang="ru-RU" sz="2400" dirty="0"/>
              <a:t>НПА субъектов РФ в </a:t>
            </a:r>
            <a:r>
              <a:rPr lang="ru-RU" sz="2400" dirty="0" smtClean="0"/>
              <a:t>соответствие с </a:t>
            </a:r>
            <a:r>
              <a:rPr lang="ru-RU" sz="2400" dirty="0"/>
              <a:t>федеральным Порядком </a:t>
            </a:r>
            <a:r>
              <a:rPr lang="ru-RU" sz="2400" dirty="0" smtClean="0"/>
              <a:t>аттестации;</a:t>
            </a:r>
          </a:p>
          <a:p>
            <a:pPr algn="just">
              <a:defRPr/>
            </a:pPr>
            <a:r>
              <a:rPr lang="ru-RU" sz="2400" dirty="0">
                <a:solidFill>
                  <a:srgbClr val="FF0000"/>
                </a:solidFill>
              </a:rPr>
              <a:t>о</a:t>
            </a:r>
            <a:r>
              <a:rPr lang="ru-RU" sz="2400" dirty="0" smtClean="0">
                <a:solidFill>
                  <a:srgbClr val="FF0000"/>
                </a:solidFill>
              </a:rPr>
              <a:t>беспечение открытости, независимости и объективности оценивания;</a:t>
            </a:r>
          </a:p>
          <a:p>
            <a:pPr marL="0" indent="0" algn="just">
              <a:buNone/>
              <a:defRPr/>
            </a:pPr>
            <a:endParaRPr lang="ru-RU" sz="200" dirty="0"/>
          </a:p>
          <a:p>
            <a:pPr algn="just">
              <a:defRPr/>
            </a:pPr>
            <a:r>
              <a:rPr lang="ru-RU" sz="2400" dirty="0"/>
              <a:t>отмена взимания прямой и косвенной </a:t>
            </a:r>
            <a:r>
              <a:rPr lang="ru-RU" sz="2400" dirty="0" smtClean="0"/>
              <a:t>платы при аттестации;</a:t>
            </a:r>
          </a:p>
          <a:p>
            <a:pPr marL="0" indent="0" algn="just">
              <a:buNone/>
              <a:defRPr/>
            </a:pPr>
            <a:endParaRPr lang="ru-RU" sz="200" dirty="0"/>
          </a:p>
          <a:p>
            <a:pPr algn="just">
              <a:defRPr/>
            </a:pPr>
            <a:r>
              <a:rPr lang="ru-RU" sz="2400" dirty="0"/>
              <a:t>упрощение аттестационных процедур </a:t>
            </a:r>
            <a:r>
              <a:rPr lang="ru-RU" sz="2400" dirty="0" smtClean="0"/>
              <a:t>(</a:t>
            </a:r>
            <a:r>
              <a:rPr lang="ru-RU" sz="2400" dirty="0"/>
              <a:t>в </a:t>
            </a:r>
            <a:r>
              <a:rPr lang="ru-RU" sz="2400" dirty="0" smtClean="0"/>
              <a:t>т. ч. </a:t>
            </a:r>
            <a:r>
              <a:rPr lang="ru-RU" sz="2400" dirty="0"/>
              <a:t>отказ от «отчётности</a:t>
            </a:r>
            <a:r>
              <a:rPr lang="ru-RU" sz="2400" dirty="0" smtClean="0"/>
              <a:t>»);</a:t>
            </a:r>
          </a:p>
          <a:p>
            <a:pPr marL="0" indent="0" algn="just">
              <a:buNone/>
              <a:defRPr/>
            </a:pPr>
            <a:endParaRPr lang="ru-RU" sz="200" dirty="0"/>
          </a:p>
          <a:p>
            <a:pPr algn="just">
              <a:defRPr/>
            </a:pPr>
            <a:r>
              <a:rPr lang="ru-RU" sz="2400" dirty="0" smtClean="0"/>
              <a:t>обеспечение </a:t>
            </a:r>
            <a:r>
              <a:rPr lang="ru-RU" sz="2400" dirty="0"/>
              <a:t>соответствия между реальным уровнем квалификации педработника и результатами его </a:t>
            </a:r>
            <a:r>
              <a:rPr lang="ru-RU" sz="2400" dirty="0" smtClean="0"/>
              <a:t>аттестации.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5115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86800" cy="838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Правовое регулирование аттестации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Tx/>
              <a:buChar char="•"/>
            </a:pPr>
            <a:r>
              <a:rPr lang="ru-RU" altLang="ru-RU" sz="2600" dirty="0" smtClean="0"/>
              <a:t>Конституция РФ</a:t>
            </a:r>
          </a:p>
          <a:p>
            <a:pPr marL="0" indent="0">
              <a:buNone/>
            </a:pPr>
            <a:endParaRPr lang="ru-RU" altLang="ru-RU" sz="800" dirty="0" smtClean="0"/>
          </a:p>
          <a:p>
            <a:pPr marL="285750" indent="-285750">
              <a:buFontTx/>
              <a:buChar char="•"/>
            </a:pPr>
            <a:r>
              <a:rPr lang="ru-RU" altLang="ru-RU" sz="2600" dirty="0" smtClean="0"/>
              <a:t>Трудовой кодекс РФ</a:t>
            </a:r>
          </a:p>
          <a:p>
            <a:pPr marL="0" indent="0">
              <a:buNone/>
            </a:pPr>
            <a:endParaRPr lang="ru-RU" altLang="ru-RU" sz="800" dirty="0" smtClean="0"/>
          </a:p>
          <a:p>
            <a:pPr marL="285750" indent="-285750">
              <a:buFontTx/>
              <a:buChar char="•"/>
            </a:pPr>
            <a:r>
              <a:rPr lang="ru-RU" altLang="ru-RU" sz="2600" dirty="0" smtClean="0"/>
              <a:t>Федеральный </a:t>
            </a:r>
            <a:r>
              <a:rPr lang="ru-RU" altLang="ru-RU" sz="2600" dirty="0"/>
              <a:t>закон от 29 декабря 2012 г. № 273-ФЗ</a:t>
            </a:r>
          </a:p>
          <a:p>
            <a:pPr marL="0" indent="0">
              <a:buNone/>
            </a:pPr>
            <a:r>
              <a:rPr lang="ru-RU" altLang="ru-RU" sz="2600" dirty="0" smtClean="0"/>
              <a:t>    «</a:t>
            </a:r>
            <a:r>
              <a:rPr lang="ru-RU" altLang="ru-RU" sz="2600" dirty="0"/>
              <a:t>Об образовании в Российской Федерации» (</a:t>
            </a:r>
            <a:r>
              <a:rPr lang="ru-RU" altLang="ru-RU" sz="2600" dirty="0" smtClean="0"/>
              <a:t>ст. </a:t>
            </a:r>
            <a:r>
              <a:rPr lang="ru-RU" altLang="ru-RU" sz="2600" dirty="0"/>
              <a:t>49</a:t>
            </a:r>
            <a:r>
              <a:rPr lang="ru-RU" altLang="ru-RU" sz="2600" dirty="0" smtClean="0"/>
              <a:t>)</a:t>
            </a:r>
          </a:p>
          <a:p>
            <a:pPr marL="0" indent="0">
              <a:buNone/>
            </a:pPr>
            <a:endParaRPr lang="ru-RU" altLang="ru-RU" sz="800" dirty="0" smtClean="0"/>
          </a:p>
          <a:p>
            <a:pPr marL="285750" indent="-285750">
              <a:buFontTx/>
              <a:buChar char="•"/>
            </a:pP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приказ </a:t>
            </a: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Минобрнауки России от 7 апреля 2014 г. № 276</a:t>
            </a:r>
          </a:p>
          <a:p>
            <a:pPr marL="0" indent="0">
              <a:buNone/>
            </a:pP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    «</a:t>
            </a: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Об утверждении Порядка проведения 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аттестации</a:t>
            </a:r>
          </a:p>
          <a:p>
            <a:pPr marL="0" indent="0">
              <a:buNone/>
            </a:pP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   педагогических  работников организаций,</a:t>
            </a:r>
          </a:p>
          <a:p>
            <a:pPr marL="0" indent="0">
              <a:buNone/>
            </a:pP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   осуществляющих </a:t>
            </a:r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образовательную деятельность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endParaRPr lang="ru-RU" altLang="ru-RU" sz="800" dirty="0" smtClean="0">
              <a:ea typeface="Calibri" pitchFamily="34" charset="0"/>
              <a:cs typeface="Times New Roman" pitchFamily="18" charset="0"/>
            </a:endParaRPr>
          </a:p>
          <a:p>
            <a:r>
              <a:rPr lang="ru-RU" altLang="ru-RU" sz="2600" dirty="0">
                <a:ea typeface="Calibri" pitchFamily="34" charset="0"/>
                <a:cs typeface="Times New Roman" pitchFamily="18" charset="0"/>
              </a:rPr>
              <a:t>о</a:t>
            </a:r>
            <a:r>
              <a:rPr lang="ru-RU" altLang="ru-RU" sz="2600" dirty="0" smtClean="0">
                <a:ea typeface="Calibri" pitchFamily="34" charset="0"/>
                <a:cs typeface="Times New Roman" pitchFamily="18" charset="0"/>
              </a:rPr>
              <a:t>траслевые соглашения, коллективные договоры</a:t>
            </a:r>
            <a:endParaRPr lang="ru-RU" altLang="ru-RU" sz="2600" dirty="0"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5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86800" cy="838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Полномочия Минобрнауки России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ru-RU" altLang="ru-RU" dirty="0"/>
              <a:t>Согласно </a:t>
            </a:r>
            <a:r>
              <a:rPr lang="ru-RU" altLang="ru-RU" dirty="0" smtClean="0"/>
              <a:t>ФЗ «Об образовании в РФ», </a:t>
            </a:r>
          </a:p>
          <a:p>
            <a:pPr marL="0" indent="0">
              <a:buNone/>
            </a:pPr>
            <a:r>
              <a:rPr lang="ru-RU" altLang="ru-RU" dirty="0"/>
              <a:t> </a:t>
            </a:r>
            <a:r>
              <a:rPr lang="ru-RU" altLang="ru-RU" dirty="0" smtClean="0"/>
              <a:t>   </a:t>
            </a:r>
            <a:r>
              <a:rPr lang="ru-RU" altLang="ru-RU" b="1" dirty="0" smtClean="0"/>
              <a:t>установление </a:t>
            </a:r>
            <a:r>
              <a:rPr lang="ru-RU" altLang="ru-RU" b="1" dirty="0"/>
              <a:t>порядка проведения </a:t>
            </a:r>
            <a:endParaRPr lang="ru-RU" altLang="ru-RU" b="1" dirty="0" smtClean="0"/>
          </a:p>
          <a:p>
            <a:pPr marL="0" indent="0">
              <a:buNone/>
            </a:pPr>
            <a:r>
              <a:rPr lang="ru-RU" altLang="ru-RU" b="1" dirty="0"/>
              <a:t> </a:t>
            </a:r>
            <a:r>
              <a:rPr lang="ru-RU" altLang="ru-RU" b="1" dirty="0" smtClean="0"/>
              <a:t>   аттестации педработников </a:t>
            </a:r>
            <a:r>
              <a:rPr lang="ru-RU" altLang="ru-RU" b="1" dirty="0"/>
              <a:t>относится к </a:t>
            </a:r>
            <a:endParaRPr lang="ru-RU" altLang="ru-RU" b="1" dirty="0" smtClean="0"/>
          </a:p>
          <a:p>
            <a:pPr marL="0" indent="0">
              <a:buNone/>
            </a:pPr>
            <a:r>
              <a:rPr lang="ru-RU" altLang="ru-RU" b="1" dirty="0"/>
              <a:t> </a:t>
            </a:r>
            <a:r>
              <a:rPr lang="ru-RU" altLang="ru-RU" b="1" dirty="0" smtClean="0"/>
              <a:t>   </a:t>
            </a:r>
            <a:r>
              <a:rPr lang="ru-RU" altLang="ru-RU" b="1" dirty="0" smtClean="0">
                <a:solidFill>
                  <a:srgbClr val="FF0000"/>
                </a:solidFill>
              </a:rPr>
              <a:t>полномочиям Минобрнауки </a:t>
            </a:r>
            <a:r>
              <a:rPr lang="ru-RU" altLang="ru-RU" b="1" dirty="0">
                <a:solidFill>
                  <a:srgbClr val="FF0000"/>
                </a:solidFill>
              </a:rPr>
              <a:t>России</a:t>
            </a:r>
            <a:r>
              <a:rPr lang="ru-RU" altLang="ru-RU" dirty="0" smtClean="0">
                <a:solidFill>
                  <a:srgbClr val="FF0000"/>
                </a:solidFill>
              </a:rPr>
              <a:t>!</a:t>
            </a:r>
          </a:p>
          <a:p>
            <a:pPr marL="0" indent="0">
              <a:buNone/>
            </a:pPr>
            <a:endParaRPr lang="ru-RU" altLang="ru-RU" sz="800" dirty="0" smtClean="0"/>
          </a:p>
          <a:p>
            <a:r>
              <a:rPr lang="ru-RU" altLang="ru-RU" dirty="0"/>
              <a:t>Порядок аттестации является </a:t>
            </a:r>
            <a:endParaRPr lang="ru-RU" altLang="ru-RU" dirty="0" smtClean="0"/>
          </a:p>
          <a:p>
            <a:pPr marL="0" indent="0">
              <a:buNone/>
            </a:pPr>
            <a:r>
              <a:rPr lang="ru-RU" altLang="ru-RU" dirty="0"/>
              <a:t> </a:t>
            </a:r>
            <a:r>
              <a:rPr lang="ru-RU" altLang="ru-RU" dirty="0" smtClean="0"/>
              <a:t>   ведомственным нормативным правовым</a:t>
            </a:r>
          </a:p>
          <a:p>
            <a:pPr marL="0" indent="0">
              <a:buNone/>
            </a:pPr>
            <a:r>
              <a:rPr lang="ru-RU" altLang="ru-RU" dirty="0"/>
              <a:t> </a:t>
            </a:r>
            <a:r>
              <a:rPr lang="ru-RU" altLang="ru-RU" dirty="0" smtClean="0"/>
              <a:t>   актом </a:t>
            </a:r>
            <a:r>
              <a:rPr lang="ru-RU" altLang="ru-RU" dirty="0"/>
              <a:t>прямого </a:t>
            </a:r>
            <a:r>
              <a:rPr lang="ru-RU" altLang="ru-RU" dirty="0" smtClean="0"/>
              <a:t>действия.</a:t>
            </a:r>
          </a:p>
          <a:p>
            <a:pPr marL="0" indent="0">
              <a:buNone/>
            </a:pPr>
            <a:endParaRPr lang="ru-RU" altLang="ru-RU" sz="2800" dirty="0"/>
          </a:p>
          <a:p>
            <a:pPr marL="0" indent="0">
              <a:buNone/>
            </a:pPr>
            <a:endParaRPr lang="ru-RU" altLang="ru-RU" sz="2800" dirty="0"/>
          </a:p>
          <a:p>
            <a:pPr>
              <a:defRPr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358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1069</TotalTime>
  <Words>1460</Words>
  <Application>Microsoft Office PowerPoint</Application>
  <PresentationFormat>Экран (4:3)</PresentationFormat>
  <Paragraphs>286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Трек</vt:lpstr>
      <vt:lpstr>Аттестация педагогических работников </vt:lpstr>
      <vt:lpstr>Анализ применения</vt:lpstr>
      <vt:lpstr>Анализ НПА субъектов РФ</vt:lpstr>
      <vt:lpstr>Итоги анализа региональных практик проведения аттестации</vt:lpstr>
      <vt:lpstr>Лучшие практики</vt:lpstr>
      <vt:lpstr>Лучшие практики в сфере упрощения аттестационных процедур </vt:lpstr>
      <vt:lpstr>Задачи</vt:lpstr>
      <vt:lpstr>Правовое регулирование аттестации</vt:lpstr>
      <vt:lpstr>Полномочия Минобрнауки России</vt:lpstr>
      <vt:lpstr>Разъяснения Порядка аттестации</vt:lpstr>
      <vt:lpstr>   Акты, принимаемые субъектами РФ</vt:lpstr>
      <vt:lpstr> Информация, необходимая Педработнику</vt:lpstr>
      <vt:lpstr> Документы, предъявляемые для аттестации   </vt:lpstr>
      <vt:lpstr>Сбор информации   при рассмотрении заявлений</vt:lpstr>
      <vt:lpstr> Критерии установления квалификационных категорий    </vt:lpstr>
      <vt:lpstr>   Источники информации о педработниках</vt:lpstr>
      <vt:lpstr>    Анализ деятельности педработников</vt:lpstr>
      <vt:lpstr>     Оценка деятельности педработников</vt:lpstr>
      <vt:lpstr>Результаты аттестации в 2015 году</vt:lpstr>
      <vt:lpstr>ПОДВЕДЕМ    ИТОГИ</vt:lpstr>
      <vt:lpstr>Презентация PowerPoint</vt:lpstr>
      <vt:lpstr>Нормативные основания</vt:lpstr>
      <vt:lpstr>Региональные требования к структуре и содержанию портфолио педагогических работников обеспечивают:</vt:lpstr>
      <vt:lpstr>Показатели критериев оценки портфолио  педагогических работников</vt:lpstr>
      <vt:lpstr>Статистические данные по аттестации  за 2015 год</vt:lpstr>
      <vt:lpstr>Количество экспертных заключений </vt:lpstr>
      <vt:lpstr>Внешние вызовы на 2016 год</vt:lpstr>
      <vt:lpstr>Необходимые изменения в региональной процедуре аттестации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изменений нормативного правового регулирования стимулирования качества труда педагогов общего образования</dc:title>
  <dc:creator>Сергоманов Павел Аркадьевич</dc:creator>
  <cp:lastModifiedBy>Зазыкина</cp:lastModifiedBy>
  <cp:revision>69</cp:revision>
  <cp:lastPrinted>2015-12-22T07:41:24Z</cp:lastPrinted>
  <dcterms:created xsi:type="dcterms:W3CDTF">2015-01-26T10:34:49Z</dcterms:created>
  <dcterms:modified xsi:type="dcterms:W3CDTF">2016-01-21T13:53:48Z</dcterms:modified>
</cp:coreProperties>
</file>