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8" r:id="rId4"/>
    <p:sldId id="257" r:id="rId5"/>
    <p:sldId id="270" r:id="rId6"/>
    <p:sldId id="274" r:id="rId7"/>
    <p:sldId id="280" r:id="rId8"/>
    <p:sldId id="266" r:id="rId9"/>
    <p:sldId id="281" r:id="rId10"/>
    <p:sldId id="258" r:id="rId11"/>
    <p:sldId id="282" r:id="rId12"/>
    <p:sldId id="275" r:id="rId13"/>
    <p:sldId id="276" r:id="rId14"/>
    <p:sldId id="277" r:id="rId15"/>
    <p:sldId id="278" r:id="rId16"/>
    <p:sldId id="279" r:id="rId17"/>
    <p:sldId id="259" r:id="rId18"/>
    <p:sldId id="269" r:id="rId19"/>
    <p:sldId id="272" r:id="rId20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143C28"/>
    <a:srgbClr val="206241"/>
    <a:srgbClr val="2A1500"/>
    <a:srgbClr val="00666A"/>
    <a:srgbClr val="004A48"/>
    <a:srgbClr val="008080"/>
    <a:srgbClr val="FF9966"/>
    <a:srgbClr val="0033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07" autoAdjust="0"/>
    <p:restoredTop sz="96337" autoAdjust="0"/>
  </p:normalViewPr>
  <p:slideViewPr>
    <p:cSldViewPr snapToGrid="0">
      <p:cViewPr varScale="1">
        <p:scale>
          <a:sx n="69" d="100"/>
          <a:sy n="69" d="100"/>
        </p:scale>
        <p:origin x="-108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4;&#1050;&#1054;\Documents\&#1086;&#1090;&#1076;&#1077;&#1083;%20&#1069;&#1052;&#1057;&#1054;\&#1084;&#1086;&#1085;&#1080;&#1090;&#1086;&#1088;&#1080;&#1085;&#1075;%20&#1085;&#1086;&#1082;&#1086;\&#1088;&#1077;&#1081;&#1090;&#1080;&#1085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83749990183296"/>
          <c:y val="2.3006537842131674E-2"/>
          <c:w val="0.36216324283247125"/>
          <c:h val="0.953986924315736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4">
                    <a:tint val="64000"/>
                    <a:lumMod val="118000"/>
                  </a:schemeClr>
                </a:gs>
                <a:gs pos="100000">
                  <a:schemeClr val="accent4">
                    <a:tint val="92000"/>
                    <a:alpha val="100000"/>
                    <a:lumMod val="110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4"/>
              </a:solidFill>
              <a:prstDash val="solid"/>
            </a:ln>
            <a:effectLst/>
          </c:spPr>
          <c:invertIfNegative val="0"/>
          <c:cat>
            <c:strRef>
              <c:f>итого!$A$2:$A$18</c:f>
              <c:strCache>
                <c:ptCount val="17"/>
                <c:pt idx="0">
                  <c:v>ОГБОУ СПО «Смоленский машиностроительный техникум»</c:v>
                </c:pt>
                <c:pt idx="1">
                  <c:v>СОГБПОУ «Техникум отраслевых технологий»</c:v>
                </c:pt>
                <c:pt idx="2">
                  <c:v>ОГБПОУ «Смоленская академия профессионального образования»</c:v>
                </c:pt>
                <c:pt idx="3">
                  <c:v>СОГБПОУ «Ярцевский индустриальный техникум»</c:v>
                </c:pt>
                <c:pt idx="4">
                  <c:v>СОГБПОУ «Сафоновский индустриально-технологический техникум»</c:v>
                </c:pt>
                <c:pt idx="5">
                  <c:v>ОГБПОУ «Смоленский педагогический колледж»</c:v>
                </c:pt>
                <c:pt idx="6">
                  <c:v>СОГБПОУ «Десногорский энергетический колледж»</c:v>
                </c:pt>
                <c:pt idx="7">
                  <c:v>ОГБПОУ «Смоленский автотранспортный колледж имени Е.Г. Трубицына»</c:v>
                </c:pt>
                <c:pt idx="8">
                  <c:v>СОГБПОУ «Верхнеднепровский технологический техникум»</c:v>
                </c:pt>
                <c:pt idx="9">
                  <c:v>СОГБПОУ «Вяземский политехнический техникум»</c:v>
                </c:pt>
                <c:pt idx="10">
                  <c:v>СОГБПОУ «Вяземский железнодорожный техникум»</c:v>
                </c:pt>
                <c:pt idx="11">
                  <c:v>СОГБПОУ «Рославльский многопрофильный колледж»</c:v>
                </c:pt>
                <c:pt idx="12">
                  <c:v>ОГБПОУ «Смоленский строительный колледж»</c:v>
                </c:pt>
                <c:pt idx="13">
                  <c:v>ОГБПОУ «Смоленский политехнический техникум»</c:v>
                </c:pt>
                <c:pt idx="14">
                  <c:v>ОГБПОУ «Смоленский техникум железнодорожного транспорта, связи и сервиса»</c:v>
                </c:pt>
                <c:pt idx="15">
                  <c:v>СОГБПОУ «Козловский аграрно-технологический техникум»</c:v>
                </c:pt>
                <c:pt idx="16">
                  <c:v>СОГБПОУ «Гагаринский многопрофильный колледж»</c:v>
                </c:pt>
              </c:strCache>
            </c:strRef>
          </c:cat>
          <c:val>
            <c:numRef>
              <c:f>итого!$K$2:$K$18</c:f>
              <c:numCache>
                <c:formatCode>General</c:formatCode>
                <c:ptCount val="17"/>
                <c:pt idx="0">
                  <c:v>110.2</c:v>
                </c:pt>
                <c:pt idx="1">
                  <c:v>107.4</c:v>
                </c:pt>
                <c:pt idx="2">
                  <c:v>106.2</c:v>
                </c:pt>
                <c:pt idx="3">
                  <c:v>102.8</c:v>
                </c:pt>
                <c:pt idx="4">
                  <c:v>100.4</c:v>
                </c:pt>
                <c:pt idx="5">
                  <c:v>100</c:v>
                </c:pt>
                <c:pt idx="6">
                  <c:v>93.6</c:v>
                </c:pt>
                <c:pt idx="7">
                  <c:v>75.2</c:v>
                </c:pt>
                <c:pt idx="8">
                  <c:v>71</c:v>
                </c:pt>
                <c:pt idx="9">
                  <c:v>56.4</c:v>
                </c:pt>
                <c:pt idx="10">
                  <c:v>47.6</c:v>
                </c:pt>
                <c:pt idx="11">
                  <c:v>26.4</c:v>
                </c:pt>
                <c:pt idx="12">
                  <c:v>24.8</c:v>
                </c:pt>
                <c:pt idx="13">
                  <c:v>24</c:v>
                </c:pt>
                <c:pt idx="14">
                  <c:v>1.8</c:v>
                </c:pt>
                <c:pt idx="15">
                  <c:v>1.4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6006912"/>
        <c:axId val="116282112"/>
      </c:barChart>
      <c:catAx>
        <c:axId val="1160069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282112"/>
        <c:crosses val="autoZero"/>
        <c:auto val="1"/>
        <c:lblAlgn val="ctr"/>
        <c:lblOffset val="100"/>
        <c:noMultiLvlLbl val="0"/>
      </c:catAx>
      <c:valAx>
        <c:axId val="11628211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6006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0.01635</cdr:x>
      <cdr:y>0.58376</cdr:y>
    </cdr:from>
    <cdr:to>
      <cdr:x>0.98457</cdr:x>
      <cdr:y>0.58376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151946" y="3544682"/>
          <a:ext cx="90000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0.01632</cdr:x>
      <cdr:y>0.41425</cdr:y>
    </cdr:from>
    <cdr:to>
      <cdr:x>0.98455</cdr:x>
      <cdr:y>0.41425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51720" y="2515415"/>
          <a:ext cx="90000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0.77958</cdr:x>
      <cdr:y>0.70884</cdr:y>
    </cdr:from>
    <cdr:to>
      <cdr:x>0.95191</cdr:x>
      <cdr:y>0.78289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69065" y="3489279"/>
          <a:ext cx="1430021" cy="364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>
              <a:solidFill>
                <a:srgbClr val="CCFFFF"/>
              </a:solidFill>
            </a:rPr>
            <a:t>Критический</a:t>
          </a:r>
        </a:p>
      </cdr:txBody>
    </cdr:sp>
  </cdr:relSizeAnchor>
  <cdr:relSizeAnchor xmlns:cdr="http://schemas.openxmlformats.org/drawingml/2006/chartDrawing">
    <cdr:from>
      <cdr:x>0.78229</cdr:x>
      <cdr:y>0.47778</cdr:y>
    </cdr:from>
    <cdr:to>
      <cdr:x>0.94551</cdr:x>
      <cdr:y>0.55183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6491553" y="2351882"/>
          <a:ext cx="1354425" cy="364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>
              <a:solidFill>
                <a:srgbClr val="CCFFFF"/>
              </a:solidFill>
            </a:rPr>
            <a:t>Допустимый</a:t>
          </a:r>
        </a:p>
      </cdr:txBody>
    </cdr:sp>
  </cdr:relSizeAnchor>
  <cdr:relSizeAnchor xmlns:cdr="http://schemas.openxmlformats.org/drawingml/2006/chartDrawing">
    <cdr:from>
      <cdr:x>0.7812</cdr:x>
      <cdr:y>0.32235</cdr:y>
    </cdr:from>
    <cdr:to>
      <cdr:x>0.96327</cdr:x>
      <cdr:y>0.3964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6482508" y="1586774"/>
          <a:ext cx="1510845" cy="364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>
              <a:solidFill>
                <a:srgbClr val="CCFFFF"/>
              </a:solidFill>
            </a:rPr>
            <a:t>Оптимальный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095A3-5BEF-4C18-8B19-7998314D6EB4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EA8C-EDF9-4966-A1EC-B95672CA2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81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109CE-04EA-477A-A640-FE816AADBC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63E57-66BB-4E4E-9D95-A20CB74F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1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BEF73365FC9B5EF1EA4BDDAD065C70BDFE64D215D5F64F7CFE9316ED6C2CF4CF0F4595C54CAA87BKCB1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ABEF73365FC9B5EF1EA4BDDAD065C70BDFE546215B5E64F7CFE9316ED6KCB2N" TargetMode="External"/><Relationship Id="rId5" Type="http://schemas.openxmlformats.org/officeDocument/2006/relationships/hyperlink" Target="consultantplus://offline/ref=ABEF73365FC9B5EF1EA4BDDAD065C70BDFE446225A5664F7CFE9316ED6KCB2N" TargetMode="External"/><Relationship Id="rId4" Type="http://schemas.openxmlformats.org/officeDocument/2006/relationships/hyperlink" Target="consultantplus://offline/ref=ABEF73365FC9B5EF1EA4BDDAD065C70BDFE547255D5464F7CFE9316ED6KCB2N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BEF73365FC9B5EF1EA4BDDAD065C70BDFE64D215D5F64F7CFE9316ED6C2CF4CF0F4595C54CAA87BKCB1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ABEF73365FC9B5EF1EA4BDDAD065C70BDFE546215B5E64F7CFE9316ED6KCB2N" TargetMode="External"/><Relationship Id="rId5" Type="http://schemas.openxmlformats.org/officeDocument/2006/relationships/hyperlink" Target="consultantplus://offline/ref=ABEF73365FC9B5EF1EA4BDDAD065C70BDFE446225A5664F7CFE9316ED6KCB2N" TargetMode="External"/><Relationship Id="rId4" Type="http://schemas.openxmlformats.org/officeDocument/2006/relationships/hyperlink" Target="consultantplus://offline/ref=ABEF73365FC9B5EF1EA4BDDAD065C70BDFE547255D5464F7CFE9316ED6KCB2N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BEF73365FC9B5EF1EA4BDDAD065C70BDFE64D215D5F64F7CFE9316ED6C2CF4CF0F4595C54CAA87BKCB1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ABEF73365FC9B5EF1EA4BDDAD065C70BDFE546215B5E64F7CFE9316ED6KCB2N" TargetMode="External"/><Relationship Id="rId5" Type="http://schemas.openxmlformats.org/officeDocument/2006/relationships/hyperlink" Target="consultantplus://offline/ref=ABEF73365FC9B5EF1EA4BDDAD065C70BDFE446225A5664F7CFE9316ED6KCB2N" TargetMode="External"/><Relationship Id="rId4" Type="http://schemas.openxmlformats.org/officeDocument/2006/relationships/hyperlink" Target="consultantplus://offline/ref=ABEF73365FC9B5EF1EA4BDDAD065C70BDFE547255D5464F7CFE9316ED6KCB2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BEF73365FC9B5EF1EA4BDDAD065C70BDFE64D215D5F64F7CFE9316ED6C2CF4CF0F4595C54CAA87BKCB1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ABEF73365FC9B5EF1EA4BDDAD065C70BDFE546215B5E64F7CFE9316ED6KCB2N" TargetMode="External"/><Relationship Id="rId5" Type="http://schemas.openxmlformats.org/officeDocument/2006/relationships/hyperlink" Target="consultantplus://offline/ref=ABEF73365FC9B5EF1EA4BDDAD065C70BDFE446225A5664F7CFE9316ED6KCB2N" TargetMode="External"/><Relationship Id="rId4" Type="http://schemas.openxmlformats.org/officeDocument/2006/relationships/hyperlink" Target="consultantplus://offline/ref=ABEF73365FC9B5EF1EA4BDDAD065C70BDFE547255D5464F7CFE9316ED6KCB2N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BEF73365FC9B5EF1EA4BDDAD065C70BDFE64D215D5F64F7CFE9316ED6C2CF4CF0F4595C54CAA87BKCB1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consultantplus://offline/ref=ABEF73365FC9B5EF1EA4BDDAD065C70BDFE546215B5E64F7CFE9316ED6KCB2N" TargetMode="External"/><Relationship Id="rId5" Type="http://schemas.openxmlformats.org/officeDocument/2006/relationships/hyperlink" Target="consultantplus://offline/ref=ABEF73365FC9B5EF1EA4BDDAD065C70BDFE446225A5664F7CFE9316ED6KCB2N" TargetMode="External"/><Relationship Id="rId4" Type="http://schemas.openxmlformats.org/officeDocument/2006/relationships/hyperlink" Target="consultantplus://offline/ref=ABEF73365FC9B5EF1EA4BDDAD065C70BDFE547255D5464F7CFE9316ED6KCB2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Для обеспечения условий и качества проведения НОК ОД организации, осуществляющие образовательную деятельность, выполняют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предоставляют в открытом доступе в сети "Интернет" отчет о результатах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информацию о своей деятельности в соответствии с действующим законодательством Российской Федерации &lt;1&gt;;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Федеральный закон от 29.12.2012 N 273-ФЗ "Об образовании в Российской Федерации"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(ст. 29)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Постановление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Правительства Российской Федерации от 10.07.2013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10.12.2013 N 1324 "Об утверждении показателей деятельности образовательной организации, подлежащей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(зарегистрирован в Минюсте России 28 января 2014 г. N 31135);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14.06.2013 N 462 "Об утверждении порядка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организацией" (зарегистрирован в Минюсте России 27 июня 2013 г. N 28908).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участия в процедурах НОКО разрабатывают, согласовывают с органами исполнительной власти субъектов Российской Федерации, осуществляющими государственное управление в сфере образования, и органами местного самоуправления и утверждают планы мероприятий по улучшению качества работы образовательных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результаты НОКО для решения задач, отраженных в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принимать участие в общероссийских, международных сопоставительных мониторинговых исследованиях.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3E57-66BB-4E4E-9D95-A20CB74F6F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8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Для обеспечения условий и качества проведения НОК ОД организации, осуществляющие образовательную деятельность, выполняют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предоставляют в открытом доступе в сети "Интернет" отчет о результатах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информацию о своей деятельности в соответствии с действующим законодательством Российской Федерации &lt;1&gt;;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Федеральный закон от 29.12.2012 N 273-ФЗ "Об образовании в Российской Федерации"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(ст. 29)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Постановление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Правительства Российской Федерации от 10.07.2013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10.12.2013 N 1324 "Об утверждении показателей деятельности образовательной организации, подлежащей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(зарегистрирован в Минюсте России 28 января 2014 г. N 31135);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14.06.2013 N 462 "Об утверждении порядка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организацией" (зарегистрирован в Минюсте России 27 июня 2013 г. N 28908).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участия в процедурах НОКО разрабатывают, согласовывают с органами исполнительной власти субъектов Российской Федерации, осуществляющими государственное управление в сфере образования, и органами местного самоуправления и утверждают планы мероприятий по улучшению качества работы образовательных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результаты НОКО для решения задач, отраженных в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принимать участие в общероссийских, международных сопоставительных мониторинговых исследованиях.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3E57-66BB-4E4E-9D95-A20CB74F6F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1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Для обеспечения условий и качества проведения НОК ОД организации, осуществляющие образовательную деятельность, выполняют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предоставляют в открытом доступе в сети "Интернет" отчет о результатах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информацию о своей деятельности в соответствии с действующим законодательством Российской Федерации &lt;1&gt;;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Федеральный закон от 29.12.2012 N 273-ФЗ "Об образовании в Российской Федерации"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(ст. 29)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Постановление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Правительства Российской Федерации от 10.07.2013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10.12.2013 N 1324 "Об утверждении показателей деятельности образовательной организации, подлежащей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(зарегистрирован в Минюсте России 28 января 2014 г. N 31135);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14.06.2013 N 462 "Об утверждении порядка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организацией" (зарегистрирован в Минюсте России 27 июня 2013 г. N 28908).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участия в процедурах НОКО разрабатывают, согласовывают с органами исполнительной власти субъектов Российской Федерации, осуществляющими государственное управление в сфере образования, и органами местного самоуправления и утверждают планы мероприятий по улучшению качества работы образовательных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результаты НОКО для решения задач, отраженных в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принимать участие в общероссийских, международных сопоставительных мониторинговых исследованиях.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3E57-66BB-4E4E-9D95-A20CB74F6FD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5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Для обеспечения условий и качества проведения НОК ОД организации, осуществляющие образовательную деятельность, выполняют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предоставляют в открытом доступе в сети "Интернет" отчет о результатах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информацию о своей деятельности в соответствии с действующим законодательством Российской Федерации &lt;1&gt;;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Федеральный закон от 29.12.2012 N 273-ФЗ "Об образовании в Российской Федерации"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(ст. 29)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Постановление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Правительства Российской Федерации от 10.07.2013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10.12.2013 N 1324 "Об утверждении показателей деятельности образовательной организации, подлежащей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(зарегистрирован в Минюсте России 28 января 2014 г. N 31135);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14.06.2013 N 462 "Об утверждении порядка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организацией" (зарегистрирован в Минюсте России 27 июня 2013 г. N 28908).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участия в процедурах НОКО разрабатывают, согласовывают с органами исполнительной власти субъектов Российской Федерации, осуществляющими государственное управление в сфере образования, и органами местного самоуправления и утверждают планы мероприятий по улучшению качества работы образовательных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результаты НОКО для решения задач, отраженных в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принимать участие в общероссийских, международных сопоставительных мониторинговых исследованиях.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3E57-66BB-4E4E-9D95-A20CB74F6FD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6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Для обеспечения условий и качества проведения НОК ОД организации, осуществляющие образовательную деятельность, выполняют следующие функции: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предоставляют в открытом доступе в сети "Интернет" отчет о результатах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также информацию о своей деятельности в соответствии с действующим законодательством Российской Федерации &lt;1&gt;;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&lt;1&gt; Федеральный закон от 29.12.2012 N 273-ФЗ "Об образовании в Российской Федерации"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(ст. 29)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Постановление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Правительства Российской Федерации от 10.07.2013 N 582 "Об утверждении правил размещения на официальном сайте образовательной организации в информационно-телекоммуникационной сети "Интернет" и обновления информации об образовательной организации";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10.12.2013 N 1324 "Об утверждении показателей деятельности образовательной организации, подлежащей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(зарегистрирован в Минюсте России 28 января 2014 г. N 31135);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приказ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14.06.2013 N 462 "Об утверждении порядка проведения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самообследования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организацией" (зарегистрирован в Минюсте России 27 июня 2013 г. N 28908).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участия в процедурах НОКО разрабатывают, согласовывают с органами исполнительной власти субъектов Российской Федерации, осуществляющими государственное управление в сфере образования, и органами местного самоуправления и утверждают планы мероприятий по улучшению качества работы образовательных организаций;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используют результаты НОКО для решения задач, отраженных в образовательной программе (программах) организации, а также с целью повышения эффективности деятельности, достижения результатов освоения образовательных программ, соответствующих требованиям федеральных государственных образовательных стандартов;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принимать участие в общероссийских, международных сопоставительных мониторинговых исследованиях.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3E57-66BB-4E4E-9D95-A20CB74F6F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5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393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994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4901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415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759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207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6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7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4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3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2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5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7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1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73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du67.ru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76979" y="1884383"/>
            <a:ext cx="10170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Независимая оценка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качества работы 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образовательных организаций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8209" y="5001491"/>
            <a:ext cx="5735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 апреля 2016 г.</a:t>
            </a:r>
          </a:p>
          <a:p>
            <a:pPr algn="ctr"/>
            <a:r>
              <a:rPr lang="ru-RU" sz="2800" dirty="0" smtClean="0"/>
              <a:t>Смоленск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63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8788" y="3001108"/>
            <a:ext cx="971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  УСПЕХА!</a:t>
            </a:r>
            <a:endParaRPr lang="ru-RU" sz="6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0886" y="182407"/>
            <a:ext cx="11642526" cy="1361170"/>
            <a:chOff x="190886" y="88623"/>
            <a:chExt cx="11642526" cy="136117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343" y="88624"/>
              <a:ext cx="8640000" cy="1361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Рисунок 7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86" y="88623"/>
              <a:ext cx="1766999" cy="120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1278788" y="1361440"/>
              <a:ext cx="10554624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/>
          <p:nvPr/>
        </p:nvCxnSpPr>
        <p:spPr>
          <a:xfrm>
            <a:off x="1431188" y="15138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8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6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759" y="1574033"/>
            <a:ext cx="10535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Рейтинг</a:t>
            </a:r>
            <a:r>
              <a:rPr lang="ru-RU" sz="2800" dirty="0"/>
              <a:t> - это форма представления результатов сопоставительной оценки качества образования, при которой участники оценки (организации, осуществляющие образовательную деятельность, образовательные программы или системы образования) сравниваются между собой и размещаются в итоговом списке в определенной последовательности в зависимости от оценок, полученных по различным показателям их деятельности. </a:t>
            </a:r>
            <a:r>
              <a:rPr lang="ru-RU" sz="2800" i="1" dirty="0"/>
              <a:t>Как правило, размещение осуществляется по принципу "от лучших - к худшим".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6016" y="562389"/>
            <a:ext cx="1112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Формы представления результатов НОК ОД: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4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759" y="1835290"/>
            <a:ext cx="93454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Рэнкинг</a:t>
            </a:r>
            <a:r>
              <a:rPr lang="ru-RU" sz="2800" i="1" dirty="0"/>
              <a:t> - </a:t>
            </a:r>
            <a:r>
              <a:rPr lang="ru-RU" sz="2800" dirty="0"/>
              <a:t>это форма представления результатов оценки качества образования, при которой участников можно упорядочить по любому из имеющихся показателей.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отличие от рейтинга, это не зафиксированная форма, а база данных для получения всех интересующих вариантов </a:t>
            </a:r>
            <a:r>
              <a:rPr lang="ru-RU" sz="2800" dirty="0" err="1"/>
              <a:t>ранжирований</a:t>
            </a:r>
            <a:r>
              <a:rPr lang="ru-RU" sz="2800" dirty="0"/>
              <a:t> исходного списка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6016" y="562389"/>
            <a:ext cx="1112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Формы представления результатов НОК ОД: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67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759" y="1574033"/>
            <a:ext cx="96356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Таблица лиг </a:t>
            </a:r>
            <a:r>
              <a:rPr lang="ru-RU" sz="2800" dirty="0"/>
              <a:t>- это форма представления результатов сопоставительной оценки качества образования, при которой участники разбиваются на некоторое количество групп (лиг) в зависимости от оценок, полученных по различным показателям их деятельности.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одну лигу входят участники, получившие сопоставимые оценки по выбранным показателям. Все участники, вошедшие в одну группу (лигу), считаются примерно равными по данным показателям.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6016" y="562389"/>
            <a:ext cx="1112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Формы представления результатов НОК ОД: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649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759" y="1574033"/>
            <a:ext cx="10535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Топ лучших </a:t>
            </a:r>
            <a:r>
              <a:rPr lang="ru-RU" sz="2800" dirty="0"/>
              <a:t>- это форма представления результатов сопоставительной оценки качества образования, при которой выделяются только те участники, которые попали в список "лучших". </a:t>
            </a:r>
            <a:endParaRPr lang="ru-RU" sz="2800" dirty="0" smtClean="0"/>
          </a:p>
          <a:p>
            <a:r>
              <a:rPr lang="ru-RU" sz="2800" dirty="0" smtClean="0"/>
              <a:t>Количество </a:t>
            </a:r>
            <a:r>
              <a:rPr lang="ru-RU" sz="2800" dirty="0"/>
              <a:t>"лучших" для топа определяют организаторы (заказчики) оценки. Для этого используют, как правило, круглые числа: Топ-100. Список "лучших" может также определяться самими оценками, полученными участниками при проведении оценочной процедуры.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этом случае "лучшие" - это те, кто получил оценку не ниже заданного </a:t>
            </a:r>
            <a:r>
              <a:rPr lang="ru-RU" sz="2800" dirty="0" smtClean="0"/>
              <a:t>порога.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6016" y="562389"/>
            <a:ext cx="1112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Формы представления результатов НОК ОД: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321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759" y="1486949"/>
            <a:ext cx="105355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Аналитические материалы </a:t>
            </a:r>
            <a:r>
              <a:rPr lang="ru-RU" sz="2800" dirty="0"/>
              <a:t>- это форма обобщенного представления результатов оценки качества образования, при которой индивидуальные оценки участников могут вообще не упоминаться, либо использоваться в качестве единичных отдельных примеров. </a:t>
            </a:r>
            <a:endParaRPr lang="ru-RU" sz="2800" dirty="0" smtClean="0"/>
          </a:p>
          <a:p>
            <a:r>
              <a:rPr lang="ru-RU" sz="2800" dirty="0" smtClean="0"/>
              <a:t>Аналитические </a:t>
            </a:r>
            <a:r>
              <a:rPr lang="ru-RU" sz="2800" dirty="0"/>
              <a:t>материалы могут быть оформлены как </a:t>
            </a:r>
            <a:r>
              <a:rPr lang="ru-RU" sz="2800" dirty="0" err="1"/>
              <a:t>инфографика</a:t>
            </a:r>
            <a:r>
              <a:rPr lang="ru-RU" sz="2800" dirty="0"/>
              <a:t> либо как текстовый документ. </a:t>
            </a:r>
            <a:r>
              <a:rPr lang="ru-RU" sz="2800" i="1" dirty="0"/>
              <a:t>Примерами текстовых аналитических материалов являются публичные доклады, отчеты о результатах и перспективах деятельности образовательных организаций и </a:t>
            </a:r>
            <a:r>
              <a:rPr lang="ru-RU" sz="2800" i="1" dirty="0" smtClean="0"/>
              <a:t>систем.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46016" y="562389"/>
            <a:ext cx="1112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Формы представления результатов НОК ОД: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19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1164" y="2446024"/>
            <a:ext cx="9961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Органы местного </a:t>
            </a:r>
            <a:r>
              <a:rPr lang="ru-RU" sz="2400" dirty="0"/>
              <a:t>самоуправления с участием общественных организаций вправе формировать общественные советы по проведению независимой оценки качества образовательной деятельности организаций, расположенных на территориях муниципальных образований, и утверждать положение о них.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4965" y="4720301"/>
            <a:ext cx="9961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решению </a:t>
            </a:r>
            <a:r>
              <a:rPr lang="ru-RU" sz="2400" dirty="0" smtClean="0"/>
              <a:t>органов </a:t>
            </a:r>
            <a:r>
              <a:rPr lang="ru-RU" sz="2400" dirty="0"/>
              <a:t>местного самоуправления функции общественного совета по проведению независимой оценки качества образовательной деятельности организаций могут быть возложены на существующие при этих органах общественные советы.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6380" y="546435"/>
            <a:ext cx="918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Федеральный закон от 21.07.2014 № 256-ФЗ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4409" y="1696887"/>
            <a:ext cx="336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Статья 95.2.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п.2, 3)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2031" y="1962942"/>
            <a:ext cx="1141138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Общественные советы:</a:t>
            </a:r>
            <a:endParaRPr lang="ru-RU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определяют </a:t>
            </a:r>
            <a:r>
              <a:rPr lang="ru-RU" sz="2000" dirty="0"/>
              <a:t>перечни организаций, </a:t>
            </a:r>
            <a:r>
              <a:rPr lang="ru-RU" sz="2000" dirty="0" smtClean="0"/>
              <a:t>в </a:t>
            </a:r>
            <a:r>
              <a:rPr lang="ru-RU" sz="2000" dirty="0"/>
              <a:t>отношении которых проводится независимая </a:t>
            </a:r>
            <a:r>
              <a:rPr lang="ru-RU" sz="2000" dirty="0" smtClean="0"/>
              <a:t>оценка</a:t>
            </a:r>
            <a:r>
              <a:rPr lang="ru-RU" sz="2000" dirty="0"/>
              <a:t>;</a:t>
            </a:r>
            <a:endParaRPr lang="ru-RU" sz="2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формируют </a:t>
            </a:r>
            <a:r>
              <a:rPr lang="ru-RU" sz="2000" dirty="0"/>
              <a:t>предложения для разработки технического задания </a:t>
            </a:r>
            <a:r>
              <a:rPr lang="ru-RU" sz="2000" dirty="0" smtClean="0"/>
              <a:t>для организации-оператора;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устанавливают </a:t>
            </a:r>
            <a:r>
              <a:rPr lang="ru-RU" sz="2000" dirty="0"/>
              <a:t>при необходимости критерии оценки качества образовательной деятельности организаций (дополнительно к </a:t>
            </a:r>
            <a:r>
              <a:rPr lang="ru-RU" sz="2000" dirty="0" smtClean="0"/>
              <a:t>общим </a:t>
            </a:r>
            <a:r>
              <a:rPr lang="ru-RU" sz="2000" dirty="0"/>
              <a:t>критериям</a:t>
            </a:r>
            <a:r>
              <a:rPr lang="ru-RU" sz="2000" dirty="0" smtClean="0"/>
              <a:t>);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проводят </a:t>
            </a:r>
            <a:r>
              <a:rPr lang="ru-RU" sz="2000" dirty="0"/>
              <a:t>независимую оценку качества образовательной деятельности организаций с учетом информации, представленной оператором</a:t>
            </a:r>
            <a:r>
              <a:rPr lang="ru-RU" sz="2000" dirty="0" smtClean="0"/>
              <a:t>;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представляют в </a:t>
            </a:r>
            <a:r>
              <a:rPr lang="ru-RU" sz="2000" dirty="0"/>
              <a:t>органы </a:t>
            </a:r>
            <a:r>
              <a:rPr lang="ru-RU" sz="2000" dirty="0" smtClean="0"/>
              <a:t>местного </a:t>
            </a:r>
            <a:r>
              <a:rPr lang="ru-RU" sz="2000" dirty="0"/>
              <a:t>самоуправления результаты независимой оценки качества образовательной деятельности организаций, а также предложения об улучшении их деятельности.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6380" y="546435"/>
            <a:ext cx="918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Федеральный закон от 21.07.2014 № 256-ФЗ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4409" y="1439722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Статья 95.2.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п.7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43" y="182408"/>
            <a:ext cx="8640000" cy="13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182407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278788" y="1455224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31188" y="15138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48690" y="2175164"/>
            <a:ext cx="1033712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методики и инструментария проведения НОК ОД;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инструктивных и методических материалов;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и обобщение данных, полученных в ходе НОК ОД, формирование баз данных;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программного обеспечения для сбора и/или анализа указанных данных;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и анализ информации, получаемой в ходе НОК ОД;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отчетов с рекомендациями для различных заинтересованных групп пользователей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635" y="1537916"/>
            <a:ext cx="574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Организация-оператор:</a:t>
            </a:r>
            <a:endParaRPr lang="ru-RU" sz="2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6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6380" y="546435"/>
            <a:ext cx="918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Федеральный закон от 21.07.2014 № 256-ФЗ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788" y="2603352"/>
            <a:ext cx="103502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Независимая оценка качества образовательной деятельности организаций, осуществляющих образовательную деятельность, осуществляется </a:t>
            </a:r>
            <a:endParaRPr lang="ru-RU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целях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предоставления участникам отношений </a:t>
            </a:r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сфере образования 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информации </a:t>
            </a:r>
            <a:endParaRPr lang="ru-RU" sz="28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уровне организации работы по реализации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образовательных </a:t>
            </a:r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программ на основе общедоступной информации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2481" y="1833236"/>
            <a:ext cx="2834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6AAC90">
                    <a:lumMod val="40000"/>
                    <a:lumOff val="60000"/>
                  </a:srgbClr>
                </a:solidFill>
              </a:rPr>
              <a:t>Статья 95.2. п.1</a:t>
            </a:r>
          </a:p>
        </p:txBody>
      </p:sp>
    </p:spTree>
    <p:extLst>
      <p:ext uri="{BB962C8B-B14F-4D97-AF65-F5344CB8AC3E}">
        <p14:creationId xmlns:p14="http://schemas.microsoft.com/office/powerpoint/2010/main" val="35154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35621" y="369593"/>
            <a:ext cx="918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Заказчики независимой оценки: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2431" y="1923414"/>
            <a:ext cx="1035022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800" dirty="0" smtClean="0"/>
              <a:t>общественные советы, </a:t>
            </a:r>
            <a:r>
              <a:rPr lang="ru-RU" sz="2800" dirty="0"/>
              <a:t>общественные объединения, региональные общественные </a:t>
            </a:r>
            <a:r>
              <a:rPr lang="ru-RU" sz="2800" dirty="0" smtClean="0"/>
              <a:t>палаты 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800" dirty="0" smtClean="0"/>
              <a:t>учредитель </a:t>
            </a:r>
            <a:r>
              <a:rPr lang="ru-RU" sz="2800" dirty="0"/>
              <a:t>образовательной организации </a:t>
            </a:r>
            <a:endParaRPr lang="ru-RU" sz="28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800" dirty="0" smtClean="0"/>
              <a:t>руководитель </a:t>
            </a:r>
            <a:r>
              <a:rPr lang="ru-RU" sz="2800" dirty="0"/>
              <a:t>образовательной </a:t>
            </a:r>
            <a:r>
              <a:rPr lang="ru-RU" sz="2800" dirty="0" smtClean="0"/>
              <a:t>организации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800" dirty="0" smtClean="0"/>
              <a:t>педагогический </a:t>
            </a:r>
            <a:r>
              <a:rPr lang="ru-RU" sz="2800" dirty="0"/>
              <a:t>работник образовательной </a:t>
            </a:r>
            <a:r>
              <a:rPr lang="ru-RU" sz="2800" dirty="0" smtClean="0"/>
              <a:t>организации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800" dirty="0" smtClean="0"/>
              <a:t>родители </a:t>
            </a:r>
            <a:r>
              <a:rPr lang="ru-RU" sz="2800" dirty="0" smtClean="0"/>
              <a:t>обучающихся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800" dirty="0" smtClean="0"/>
              <a:t>обучающиеся </a:t>
            </a:r>
            <a:r>
              <a:rPr lang="ru-RU" sz="2800" dirty="0"/>
              <a:t>старших классов </a:t>
            </a:r>
            <a:endParaRPr lang="ru-RU" sz="28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4385" y="1541807"/>
            <a:ext cx="1075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Приказы: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216" y="400371"/>
            <a:ext cx="1035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Распорядительная документация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1074384" y="2345767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Положение об общественном совете по проведению независимой оценки качества образовательной деятельности организаций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386" y="3290403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Положение о независимой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оценке качества образовательной деятельности организаций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1074383" y="5067380"/>
            <a:ext cx="1075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Приложения:	перечень ОО, в отношении которых проводится</a:t>
            </a:r>
          </a:p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независимая оценка,</a:t>
            </a:r>
          </a:p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график проведения НОК ОД</a:t>
            </a:r>
          </a:p>
          <a:p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			техническое задание организации-оператору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382" y="4254706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 проведении независимой оценки </a:t>
            </a:r>
            <a:r>
              <a:rPr lang="ru-RU" sz="24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качества образовательной деятельности </a:t>
            </a:r>
            <a:r>
              <a:rPr lang="ru-RU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организаций в 2016 году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4385" y="1541807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Критерий 1. Открытость и доступность информации об организациях, осуществляющих образовательную деятельность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3292" y="277260"/>
            <a:ext cx="10359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Критерии оценки качества образовательной деятельности </a:t>
            </a:r>
            <a:r>
              <a:rPr lang="ru-RU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организаций</a:t>
            </a:r>
            <a:r>
              <a:rPr lang="ru-RU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осуществляющих образовательную деятельность</a:t>
            </a:r>
            <a:r>
              <a:rPr lang="ru-RU" sz="24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385" y="2521613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Критерий 2. Комфортность условий, в которых осуществляется образовательная деятельность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385" y="3501419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Критерий 3. Доброжелательность, вежливость, компетентность </a:t>
            </a:r>
            <a:r>
              <a:rPr lang="ru-RU" sz="2400" i="1" dirty="0" smtClean="0"/>
              <a:t>работников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385" y="4481226"/>
            <a:ext cx="10759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Критерий 4. Удовлетворенность качеством образовательной деятельности организаций</a:t>
            </a: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124" y="5493880"/>
            <a:ext cx="11156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ПРИКАЗ  Министерства образования и науки РФ от </a:t>
            </a:r>
            <a:r>
              <a:rPr lang="ru-RU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 декабря 2014 г. N </a:t>
            </a: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1547 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«Об утверждении показателей, характеризующих общие критерии оценки качества образовательной деятельности организаций, осуществляющих образовательную деятельность»</a:t>
            </a:r>
          </a:p>
          <a:p>
            <a:pPr algn="r"/>
            <a:endParaRPr lang="ru-RU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7481455" y="1541807"/>
            <a:ext cx="4351957" cy="3952073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062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43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правительства РФ от 5.08.2013 № 662</a:t>
            </a:r>
          </a:p>
          <a:p>
            <a:pPr algn="ctr"/>
            <a:r>
              <a:rPr lang="ru-RU" sz="2400" dirty="0" smtClean="0">
                <a:solidFill>
                  <a:srgbClr val="143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ОСУЩЕСТВЛЕНИИ МОНИТОРИНГА СИСТЕМЫ ОБРАЗОВАНИЯ</a:t>
            </a:r>
            <a:endParaRPr lang="ru-RU" sz="2400" dirty="0">
              <a:solidFill>
                <a:srgbClr val="143C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3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  <p:bldP spid="14" grpId="0" build="p"/>
      <p:bldP spid="15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" b="3967"/>
          <a:stretch/>
        </p:blipFill>
        <p:spPr bwMode="auto">
          <a:xfrm>
            <a:off x="0" y="-16840"/>
            <a:ext cx="9941168" cy="688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0" y="5856175"/>
            <a:ext cx="1477945" cy="67993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0"/>
          <a:stretch/>
        </p:blipFill>
        <p:spPr>
          <a:xfrm>
            <a:off x="1061673" y="22916"/>
            <a:ext cx="10058400" cy="5650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8"/>
          <a:stretch/>
        </p:blipFill>
        <p:spPr>
          <a:xfrm>
            <a:off x="4230950" y="-29817"/>
            <a:ext cx="7536980" cy="644441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615212" y="4206918"/>
            <a:ext cx="1595285" cy="580361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5400000" flipH="1" flipV="1">
            <a:off x="944817" y="4185780"/>
            <a:ext cx="1464552" cy="1876239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Левая фигурная скобка 8"/>
          <p:cNvSpPr/>
          <p:nvPr/>
        </p:nvSpPr>
        <p:spPr>
          <a:xfrm>
            <a:off x="5881519" y="2146691"/>
            <a:ext cx="418708" cy="3765176"/>
          </a:xfrm>
          <a:prstGeom prst="leftBrace">
            <a:avLst>
              <a:gd name="adj1" fmla="val 8333"/>
              <a:gd name="adj2" fmla="val 49714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5400000" flipH="1" flipV="1">
            <a:off x="4791108" y="3201498"/>
            <a:ext cx="276178" cy="1904647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r="19490"/>
          <a:stretch/>
        </p:blipFill>
        <p:spPr>
          <a:xfrm>
            <a:off x="6577774" y="22916"/>
            <a:ext cx="5614225" cy="494552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879172" y="2561088"/>
            <a:ext cx="3307288" cy="679936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292880" y="3159173"/>
            <a:ext cx="1172584" cy="613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6615" y="2848368"/>
            <a:ext cx="4680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Обучающиеся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Родители (законные представители)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Работодатели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Иные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23" y="769388"/>
            <a:ext cx="4915776" cy="608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6" y="88623"/>
            <a:ext cx="1766999" cy="120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1074386" y="1296895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278788" y="1361440"/>
            <a:ext cx="1055462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2216" y="400371"/>
            <a:ext cx="1035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Формы представления результатов НОК ОД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2084874" y="2046757"/>
            <a:ext cx="894245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рейтинг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рэнкинг</a:t>
            </a:r>
            <a:endParaRPr lang="ru-RU" sz="32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таблица лиг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топ лучших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32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аналитические материалы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38533"/>
              </p:ext>
            </p:extLst>
          </p:nvPr>
        </p:nvGraphicFramePr>
        <p:xfrm>
          <a:off x="886687" y="1477977"/>
          <a:ext cx="10460186" cy="509673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261414"/>
                <a:gridCol w="2198772"/>
              </a:tblGrid>
              <a:tr h="297727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Средний балл</a:t>
                      </a:r>
                      <a:r>
                        <a:rPr lang="ru-RU" sz="2000" b="0" dirty="0">
                          <a:effectLst/>
                        </a:rPr>
                        <a:t> </a:t>
                      </a:r>
                      <a:endParaRPr lang="ru-RU" sz="20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ОГБОУ СПО «Смоленский машиностроительный техникум»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110,2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СОГБПОУ «Техникум отраслевых технологий»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107,4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ОГБПОУ «Смоленская академия профессионального образования»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106,2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СОГБПОУ «</a:t>
                      </a:r>
                      <a:r>
                        <a:rPr lang="ru-RU" sz="2000" dirty="0" err="1">
                          <a:effectLst/>
                        </a:rPr>
                        <a:t>Ярцевский</a:t>
                      </a:r>
                      <a:r>
                        <a:rPr lang="ru-RU" sz="2000" dirty="0">
                          <a:effectLst/>
                        </a:rPr>
                        <a:t> индустриальный техникум»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102,8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СОГБПОУ «</a:t>
                      </a:r>
                      <a:r>
                        <a:rPr lang="ru-RU" sz="2000" dirty="0" err="1">
                          <a:effectLst/>
                        </a:rPr>
                        <a:t>Сафоновский</a:t>
                      </a:r>
                      <a:r>
                        <a:rPr lang="ru-RU" sz="2000" dirty="0">
                          <a:effectLst/>
                        </a:rPr>
                        <a:t> индустриально-технологический техникум»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100,4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ОГБПОУ «Смоленский педагогический колледж»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СОГБПОУ «Десногорский энергетический колледж»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93,6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6689" y="459647"/>
            <a:ext cx="97258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РЕЙТИНГ ОБРАЗОВАТЕЛЬНЫХ ОРГАНИЗАЦИЙ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Октябрь 2015 г.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6689" y="459647"/>
            <a:ext cx="97258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РЕЙТИНГ ОБРАЗОВАТЕЛЬНЫХ ОРГАНИЗАЦИЙ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Октябрь 2015 г.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87002896"/>
              </p:ext>
            </p:extLst>
          </p:nvPr>
        </p:nvGraphicFramePr>
        <p:xfrm>
          <a:off x="1829519" y="1498462"/>
          <a:ext cx="8298153" cy="49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68125" y="6091429"/>
            <a:ext cx="376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linkClick r:id="rId3"/>
              </a:rPr>
              <a:t>http://edu67.ru</a:t>
            </a:r>
            <a:r>
              <a:rPr lang="en-US" sz="3600" dirty="0" smtClean="0">
                <a:solidFill>
                  <a:schemeClr val="bg1"/>
                </a:solidFill>
                <a:hlinkClick r:id="rId3"/>
              </a:rPr>
              <a:t>/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1704</Words>
  <Application>Microsoft Office PowerPoint</Application>
  <PresentationFormat>Произвольный</PresentationFormat>
  <Paragraphs>151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«Дебаты»</dc:title>
  <dc:creator>Домашний</dc:creator>
  <cp:lastModifiedBy>ОКО</cp:lastModifiedBy>
  <cp:revision>135</cp:revision>
  <cp:lastPrinted>2015-03-27T06:14:30Z</cp:lastPrinted>
  <dcterms:created xsi:type="dcterms:W3CDTF">2015-03-11T05:43:48Z</dcterms:created>
  <dcterms:modified xsi:type="dcterms:W3CDTF">2016-04-05T08:18:07Z</dcterms:modified>
</cp:coreProperties>
</file>