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8" r:id="rId5"/>
    <p:sldId id="261" r:id="rId6"/>
    <p:sldId id="263" r:id="rId7"/>
    <p:sldId id="259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43B98-655F-468C-8F82-5C077E9A9E37}" type="datetimeFigureOut">
              <a:rPr lang="ru-RU" smtClean="0"/>
              <a:pPr/>
              <a:t>17.04.2016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6BE5D-09F8-4602-8497-01889C839B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ipi.ru/oge-i-gve-9/dlya-predmetnyh-komissiy-subektov-r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20002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Подготовка экспертов к оцениванию выполнения заданий ОГЭ  с развернутым  ответом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00562" y="4357694"/>
            <a:ext cx="3971908" cy="1471626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С.П. Захаров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проректор ГАУ ДПО СОИРО,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(4812) 38-93-41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lstStyle/>
          <a:p>
            <a:r>
              <a:rPr lang="ru-RU" dirty="0" smtClean="0"/>
              <a:t>Нормативные основания ГИА 9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Приказ </a:t>
            </a:r>
            <a:r>
              <a:rPr lang="ru-RU" dirty="0" err="1"/>
              <a:t>Минобрнауки</a:t>
            </a:r>
            <a:r>
              <a:rPr lang="ru-RU" dirty="0"/>
              <a:t> России </a:t>
            </a:r>
            <a:r>
              <a:rPr lang="ru-RU" dirty="0" smtClean="0"/>
              <a:t>от 25.12.2013 №1394 </a:t>
            </a:r>
            <a:r>
              <a:rPr lang="ru-RU" dirty="0"/>
              <a:t>«Об утверждении Порядка проведения государственной итоговой аттестации по образовательным программам основного общего образования</a:t>
            </a:r>
            <a:r>
              <a:rPr lang="ru-RU" dirty="0" smtClean="0"/>
              <a:t>»;</a:t>
            </a:r>
          </a:p>
          <a:p>
            <a:endParaRPr lang="ru-RU" dirty="0" smtClean="0"/>
          </a:p>
          <a:p>
            <a:r>
              <a:rPr lang="ru-RU" dirty="0"/>
              <a:t>Приказ </a:t>
            </a:r>
            <a:r>
              <a:rPr lang="ru-RU" dirty="0" smtClean="0"/>
              <a:t>от </a:t>
            </a:r>
            <a:r>
              <a:rPr lang="ru-RU" dirty="0"/>
              <a:t>16 января 2015 </a:t>
            </a:r>
            <a:r>
              <a:rPr lang="ru-RU" dirty="0" smtClean="0"/>
              <a:t>№ 10 </a:t>
            </a:r>
            <a:r>
              <a:rPr lang="ru-RU" dirty="0"/>
              <a:t>«О внесении изменений в Порядок проведения государственной итоговой аттестации по образовательным программам основного общего образования, утвержденный приказом Министерства образования и науки Российской Федерации от 25 декабря 2013 </a:t>
            </a:r>
            <a:r>
              <a:rPr lang="ru-RU" dirty="0" smtClean="0"/>
              <a:t> </a:t>
            </a:r>
            <a:r>
              <a:rPr lang="ru-RU" dirty="0"/>
              <a:t>№ 1394</a:t>
            </a:r>
            <a:r>
              <a:rPr lang="ru-RU" dirty="0" smtClean="0"/>
              <a:t>»;</a:t>
            </a:r>
          </a:p>
          <a:p>
            <a:endParaRPr lang="ru-RU" dirty="0" smtClean="0"/>
          </a:p>
          <a:p>
            <a:r>
              <a:rPr lang="ru-RU" dirty="0"/>
              <a:t>Приказ </a:t>
            </a:r>
            <a:r>
              <a:rPr lang="ru-RU" dirty="0" err="1"/>
              <a:t>Минобрнауки</a:t>
            </a:r>
            <a:r>
              <a:rPr lang="ru-RU" dirty="0"/>
              <a:t> РФ </a:t>
            </a:r>
            <a:r>
              <a:rPr lang="ru-RU" dirty="0" smtClean="0"/>
              <a:t>от </a:t>
            </a:r>
            <a:r>
              <a:rPr lang="ru-RU" dirty="0"/>
              <a:t>26.01.2016 </a:t>
            </a:r>
            <a:r>
              <a:rPr lang="ru-RU" dirty="0" smtClean="0"/>
              <a:t>№35 «</a:t>
            </a:r>
            <a:r>
              <a:rPr lang="ru-RU" dirty="0"/>
              <a:t>Об утверждении единого расписания и продолжительности проведения основного государственного экзамена по каждому учебному предмету, перечня средств обучения и воспитания, используемых при его проведении в 2016 году</a:t>
            </a:r>
            <a:r>
              <a:rPr lang="ru-RU" dirty="0" smtClean="0"/>
              <a:t>».</a:t>
            </a:r>
            <a:r>
              <a:rPr lang="ru-RU" dirty="0"/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Требования к экспертам </a:t>
            </a:r>
            <a:br>
              <a:rPr lang="ru-RU" dirty="0" smtClean="0"/>
            </a:br>
            <a:r>
              <a:rPr lang="ru-RU" sz="2700" dirty="0" smtClean="0"/>
              <a:t>(п. 18 приказа </a:t>
            </a:r>
            <a:r>
              <a:rPr lang="ru-RU" sz="2700" dirty="0" err="1" smtClean="0"/>
              <a:t>Минобрнауки</a:t>
            </a:r>
            <a:r>
              <a:rPr lang="ru-RU" sz="2700" dirty="0" smtClean="0"/>
              <a:t> России от 25.12.2013  № 1394)</a:t>
            </a: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500066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наличие высшего образования</a:t>
            </a:r>
            <a:r>
              <a:rPr lang="ru-RU" dirty="0" smtClean="0"/>
              <a:t>;</a:t>
            </a:r>
          </a:p>
          <a:p>
            <a:endParaRPr lang="ru-RU" dirty="0"/>
          </a:p>
          <a:p>
            <a:r>
              <a:rPr lang="ru-RU" dirty="0"/>
              <a:t>соответствие квалификационным требованиям, указанным в квалификационных справочниках и (или) </a:t>
            </a:r>
            <a:r>
              <a:rPr lang="ru-RU" dirty="0" smtClean="0"/>
              <a:t>профессиональных стандартах;</a:t>
            </a:r>
          </a:p>
          <a:p>
            <a:endParaRPr lang="ru-RU" dirty="0"/>
          </a:p>
          <a:p>
            <a:r>
              <a:rPr lang="ru-RU" dirty="0"/>
              <a:t>наличие опыта работы в организациях, осуществляющих образовательную деятельность и реализующих образовательные программы основного общего, среднего общего, среднего профессионального образования (не менее трех лет</a:t>
            </a:r>
            <a:r>
              <a:rPr lang="ru-RU" dirty="0" smtClean="0"/>
              <a:t>);</a:t>
            </a:r>
          </a:p>
          <a:p>
            <a:endParaRPr lang="ru-RU" dirty="0"/>
          </a:p>
          <a:p>
            <a:r>
              <a:rPr lang="ru-RU" dirty="0"/>
              <a:t>наличие </a:t>
            </a:r>
            <a:r>
              <a:rPr lang="ru-RU" u="sng" dirty="0"/>
              <a:t>документа, подтверждающего получение дополнительного профессионального образования</a:t>
            </a:r>
            <a:r>
              <a:rPr lang="ru-RU" dirty="0"/>
              <a:t>, включающего в себя </a:t>
            </a:r>
            <a:r>
              <a:rPr lang="ru-RU" u="sng" dirty="0"/>
              <a:t>практические занятия (не менее чем 18 часов) по оцениванию образцов экзаменационных работ в соответствии с критериями оценивания экзаменационных работ по соответствующему учебному предмету, определяемыми </a:t>
            </a:r>
            <a:r>
              <a:rPr lang="ru-RU" u="sng" dirty="0" err="1" smtClean="0"/>
              <a:t>Рособрнадзором</a:t>
            </a:r>
            <a:r>
              <a:rPr lang="ru-RU" u="sng" dirty="0" smtClean="0"/>
              <a:t>.</a:t>
            </a:r>
            <a:endParaRPr lang="ru-RU" u="sng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50057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hlinkClick r:id="rId2"/>
              </a:rPr>
              <a:t>http://www.fipi.ru/oge-i-gve-9/dlya-predmetnyh-komissiy-subektov-rf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00042"/>
            <a:ext cx="8229600" cy="1785950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МЕТОДИЧЕСКИЕ РЕКОМЕНДАЦИИ ПО ОЦЕНИВАНИЮ ВЫПОЛНЕНИЯ ЗАДАНИЙ ОГЭ С РАЗВЕРНУТЫМ ОТВЕТОМ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2928934"/>
            <a:ext cx="82887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200" b="1" dirty="0" smtClean="0"/>
              <a:t>ФИПИ  →  ОГЭ и ГВЭ 9 → Для предметных комиссий субъектов РФ</a:t>
            </a:r>
            <a:endParaRPr lang="ru-RU" sz="2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00042"/>
            <a:ext cx="8229600" cy="28289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Цель  обучения экспертов  - </a:t>
            </a:r>
            <a:r>
              <a:rPr lang="ru-RU" sz="4000" b="1" u="sng" dirty="0" smtClean="0"/>
              <a:t>согласование подходов </a:t>
            </a:r>
            <a:r>
              <a:rPr lang="ru-RU" sz="4000" b="1" u="sng" dirty="0"/>
              <a:t>к оцениванию </a:t>
            </a:r>
            <a:r>
              <a:rPr lang="ru-RU" sz="4000" dirty="0"/>
              <a:t>развернутых ответов участников </a:t>
            </a:r>
            <a:r>
              <a:rPr lang="ru-RU" sz="4000" dirty="0" smtClean="0"/>
              <a:t>ГИА. 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3857628"/>
            <a:ext cx="785818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Мероприятия по согласованию и совершенствованию подходов к оцениванию развернутых ответов участников ГИА на региональном уровне организуются ОИВ.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действий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Обучение председателей территориальных подкомиссий (18 апреля).</a:t>
            </a:r>
          </a:p>
          <a:p>
            <a:r>
              <a:rPr lang="ru-RU" dirty="0" smtClean="0"/>
              <a:t>Изучение председателями территориальных подкомиссий нормативных документов и методических рекомендаций (19-22 апреля).</a:t>
            </a:r>
          </a:p>
          <a:p>
            <a:r>
              <a:rPr lang="ru-RU" dirty="0" smtClean="0"/>
              <a:t>Обучение председателями </a:t>
            </a:r>
            <a:r>
              <a:rPr lang="ru-RU" dirty="0" smtClean="0"/>
              <a:t>территориальных </a:t>
            </a:r>
            <a:r>
              <a:rPr lang="ru-RU" dirty="0" smtClean="0"/>
              <a:t>подкомиссий членов подкомиссии (25 апреля-6 мая).</a:t>
            </a:r>
          </a:p>
          <a:p>
            <a:r>
              <a:rPr lang="ru-RU" dirty="0" smtClean="0"/>
              <a:t>Проведение </a:t>
            </a:r>
            <a:r>
              <a:rPr lang="ru-RU" dirty="0" err="1" smtClean="0"/>
              <a:t>вебинаров</a:t>
            </a:r>
            <a:r>
              <a:rPr lang="ru-RU" dirty="0" smtClean="0"/>
              <a:t> для председателей и членов подкомиссий по предметам (12-20 мая).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428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Алгоритм обучения </a:t>
            </a:r>
            <a:r>
              <a:rPr lang="ru-RU" dirty="0" smtClean="0"/>
              <a:t>экспертов председателями ПК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64305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1. Изучение характеристики </a:t>
            </a:r>
            <a:r>
              <a:rPr lang="ru-RU" dirty="0"/>
              <a:t>экзаменационной работы 2016 </a:t>
            </a:r>
            <a:r>
              <a:rPr lang="ru-RU" dirty="0" smtClean="0"/>
              <a:t>года по предмету.</a:t>
            </a:r>
          </a:p>
          <a:p>
            <a:pPr>
              <a:buNone/>
            </a:pPr>
            <a:r>
              <a:rPr lang="ru-RU" dirty="0" smtClean="0"/>
              <a:t>2. Знакомство с общими подходами </a:t>
            </a:r>
            <a:r>
              <a:rPr lang="ru-RU" dirty="0"/>
              <a:t>к проверке и оценке выполнения заданий с развернутым </a:t>
            </a:r>
            <a:r>
              <a:rPr lang="ru-RU" dirty="0" smtClean="0"/>
              <a:t>ответом.</a:t>
            </a:r>
          </a:p>
          <a:p>
            <a:pPr>
              <a:buNone/>
            </a:pPr>
            <a:r>
              <a:rPr lang="ru-RU" dirty="0" smtClean="0"/>
              <a:t>3. Рассмотрение  и обсуждение примеров </a:t>
            </a:r>
            <a:r>
              <a:rPr lang="ru-RU" dirty="0"/>
              <a:t>оценивания ответов по каждому типу заданий с развернутым ответом с комментариями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4. Отработка практических навыков </a:t>
            </a:r>
            <a:r>
              <a:rPr lang="ru-RU" dirty="0"/>
              <a:t>по оценке выполнения заданий с развернутым </a:t>
            </a:r>
            <a:r>
              <a:rPr lang="ru-RU" dirty="0" smtClean="0"/>
              <a:t>ответом.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229600" cy="1143000"/>
          </a:xfrm>
        </p:spPr>
        <p:txBody>
          <a:bodyPr/>
          <a:lstStyle/>
          <a:p>
            <a:r>
              <a:rPr lang="ru-RU" dirty="0" smtClean="0"/>
              <a:t>Благодарю за внимание!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235</Words>
  <Application>Microsoft Office PowerPoint</Application>
  <PresentationFormat>Экран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Подготовка экспертов к оцениванию выполнения заданий ОГЭ  с развернутым  ответом</vt:lpstr>
      <vt:lpstr>Нормативные основания ГИА 9</vt:lpstr>
      <vt:lpstr>Требования к экспертам  (п. 18 приказа Минобрнауки России от 25.12.2013  № 1394)</vt:lpstr>
      <vt:lpstr>http://www.fipi.ru/oge-i-gve-9/dlya-predmetnyh-komissiy-subektov-rf </vt:lpstr>
      <vt:lpstr>Слайд 5</vt:lpstr>
      <vt:lpstr>План действий</vt:lpstr>
      <vt:lpstr>Алгоритм обучения экспертов председателями ПК</vt:lpstr>
      <vt:lpstr>Благодарю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Сергей</cp:lastModifiedBy>
  <cp:revision>4</cp:revision>
  <dcterms:created xsi:type="dcterms:W3CDTF">2016-04-17T01:19:49Z</dcterms:created>
  <dcterms:modified xsi:type="dcterms:W3CDTF">2016-04-17T02:40:01Z</dcterms:modified>
</cp:coreProperties>
</file>