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6" r:id="rId5"/>
    <p:sldId id="269" r:id="rId6"/>
    <p:sldId id="273" r:id="rId7"/>
    <p:sldId id="257" r:id="rId8"/>
    <p:sldId id="262" r:id="rId9"/>
    <p:sldId id="268" r:id="rId10"/>
    <p:sldId id="270" r:id="rId11"/>
    <p:sldId id="263" r:id="rId12"/>
    <p:sldId id="264" r:id="rId13"/>
    <p:sldId id="271" r:id="rId14"/>
    <p:sldId id="274" r:id="rId15"/>
    <p:sldId id="275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D2369D-A57B-426B-BC75-A59CC7541D24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33B034-CDFD-4E0F-9F0E-4A24C07BD7F4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Семья</a:t>
          </a:r>
          <a:endParaRPr lang="ru-RU" dirty="0">
            <a:solidFill>
              <a:srgbClr val="002060"/>
            </a:solidFill>
          </a:endParaRPr>
        </a:p>
      </dgm:t>
    </dgm:pt>
    <dgm:pt modelId="{F1446569-E7D1-48C6-BB65-A4B39E520611}" type="parTrans" cxnId="{ED68085E-8494-4BB2-938F-9138F4A9B66B}">
      <dgm:prSet/>
      <dgm:spPr/>
      <dgm:t>
        <a:bodyPr/>
        <a:lstStyle/>
        <a:p>
          <a:endParaRPr lang="ru-RU"/>
        </a:p>
      </dgm:t>
    </dgm:pt>
    <dgm:pt modelId="{B0E82609-7C23-4F41-8FC1-24748248CDED}" type="sibTrans" cxnId="{ED68085E-8494-4BB2-938F-9138F4A9B66B}">
      <dgm:prSet/>
      <dgm:spPr/>
      <dgm:t>
        <a:bodyPr/>
        <a:lstStyle/>
        <a:p>
          <a:endParaRPr lang="ru-RU"/>
        </a:p>
      </dgm:t>
    </dgm:pt>
    <dgm:pt modelId="{07333644-F70C-4828-B38D-831C9A70B80E}">
      <dgm:prSet phldrT="[Текст]"/>
      <dgm:spPr/>
      <dgm:t>
        <a:bodyPr/>
        <a:lstStyle/>
        <a:p>
          <a:r>
            <a:rPr lang="ru-RU" dirty="0"/>
            <a:t> </a:t>
          </a:r>
          <a:r>
            <a:rPr lang="ru-RU" dirty="0" smtClean="0"/>
            <a:t>Дом-музей </a:t>
          </a:r>
          <a:r>
            <a:rPr lang="ru-RU" dirty="0"/>
            <a:t>семьи Ю.А. Гагарина</a:t>
          </a:r>
        </a:p>
      </dgm:t>
    </dgm:pt>
    <dgm:pt modelId="{3F3C392F-8339-49BF-BE92-06D92A46874A}" type="parTrans" cxnId="{B417435E-7AA6-4D1F-9784-88E06F17B1B8}">
      <dgm:prSet/>
      <dgm:spPr/>
      <dgm:t>
        <a:bodyPr/>
        <a:lstStyle/>
        <a:p>
          <a:endParaRPr lang="ru-RU"/>
        </a:p>
      </dgm:t>
    </dgm:pt>
    <dgm:pt modelId="{A78E8FA9-4C69-4A41-8AD4-77F7730D764A}" type="sibTrans" cxnId="{B417435E-7AA6-4D1F-9784-88E06F17B1B8}">
      <dgm:prSet/>
      <dgm:spPr/>
      <dgm:t>
        <a:bodyPr/>
        <a:lstStyle/>
        <a:p>
          <a:endParaRPr lang="ru-RU"/>
        </a:p>
      </dgm:t>
    </dgm:pt>
    <dgm:pt modelId="{E1D61937-6083-4EE8-B000-B2105E56023A}">
      <dgm:prSet phldrT="[Текст]"/>
      <dgm:spPr/>
      <dgm:t>
        <a:bodyPr/>
        <a:lstStyle/>
        <a:p>
          <a:r>
            <a:rPr lang="ru-RU" dirty="0" smtClean="0"/>
            <a:t>Администрация </a:t>
          </a:r>
          <a:r>
            <a:rPr lang="ru-RU" dirty="0" err="1" smtClean="0"/>
            <a:t>Гагаринского</a:t>
          </a:r>
          <a:r>
            <a:rPr lang="ru-RU" dirty="0" smtClean="0"/>
            <a:t> сельского поселения</a:t>
          </a:r>
          <a:endParaRPr lang="ru-RU" dirty="0"/>
        </a:p>
      </dgm:t>
    </dgm:pt>
    <dgm:pt modelId="{955C2993-A9F6-45EF-A5F8-613776190384}" type="parTrans" cxnId="{8324FEE3-49E5-4464-9F45-CB01A7483DDE}">
      <dgm:prSet/>
      <dgm:spPr/>
      <dgm:t>
        <a:bodyPr/>
        <a:lstStyle/>
        <a:p>
          <a:endParaRPr lang="ru-RU"/>
        </a:p>
      </dgm:t>
    </dgm:pt>
    <dgm:pt modelId="{4142A537-E3C7-42C2-8326-F6942B44F1FD}" type="sibTrans" cxnId="{8324FEE3-49E5-4464-9F45-CB01A7483DDE}">
      <dgm:prSet/>
      <dgm:spPr/>
      <dgm:t>
        <a:bodyPr/>
        <a:lstStyle/>
        <a:p>
          <a:endParaRPr lang="ru-RU"/>
        </a:p>
      </dgm:t>
    </dgm:pt>
    <dgm:pt modelId="{724469C1-BC25-428C-BED8-F91261E68B4F}">
      <dgm:prSet phldrT="[Текст]"/>
      <dgm:spPr/>
      <dgm:t>
        <a:bodyPr/>
        <a:lstStyle/>
        <a:p>
          <a:r>
            <a:rPr lang="ru-RU" dirty="0"/>
            <a:t>Дом </a:t>
          </a:r>
          <a:r>
            <a:rPr lang="ru-RU" dirty="0" smtClean="0"/>
            <a:t>культуры, сельская библиотека</a:t>
          </a:r>
          <a:endParaRPr lang="ru-RU" dirty="0"/>
        </a:p>
      </dgm:t>
    </dgm:pt>
    <dgm:pt modelId="{C0F99AA4-B15D-414F-9D74-D3CBB7430C70}" type="parTrans" cxnId="{9FD2C83A-EC34-44E7-A025-3DC2D862EC89}">
      <dgm:prSet/>
      <dgm:spPr/>
      <dgm:t>
        <a:bodyPr/>
        <a:lstStyle/>
        <a:p>
          <a:endParaRPr lang="ru-RU"/>
        </a:p>
      </dgm:t>
    </dgm:pt>
    <dgm:pt modelId="{BCD3A282-D761-4C73-BECF-494CD535F651}" type="sibTrans" cxnId="{9FD2C83A-EC34-44E7-A025-3DC2D862EC89}">
      <dgm:prSet/>
      <dgm:spPr/>
      <dgm:t>
        <a:bodyPr/>
        <a:lstStyle/>
        <a:p>
          <a:endParaRPr lang="ru-RU"/>
        </a:p>
      </dgm:t>
    </dgm:pt>
    <dgm:pt modelId="{0672D7DB-01FD-4690-B97B-191654614AC9}">
      <dgm:prSet phldrT="[Текст]"/>
      <dgm:spPr/>
      <dgm:t>
        <a:bodyPr/>
        <a:lstStyle/>
        <a:p>
          <a:r>
            <a:rPr lang="ru-RU" dirty="0"/>
            <a:t>Приход храма Успения пресвятой Богородицы</a:t>
          </a:r>
        </a:p>
      </dgm:t>
    </dgm:pt>
    <dgm:pt modelId="{AB138053-570E-45A9-B624-AC69787B3684}" type="parTrans" cxnId="{49586B1B-0AD5-4ED1-A9FD-50BC42EBCB08}">
      <dgm:prSet/>
      <dgm:spPr/>
      <dgm:t>
        <a:bodyPr/>
        <a:lstStyle/>
        <a:p>
          <a:endParaRPr lang="ru-RU"/>
        </a:p>
      </dgm:t>
    </dgm:pt>
    <dgm:pt modelId="{92A597F1-82D7-4A9D-B635-71BD3DD3B1C1}" type="sibTrans" cxnId="{49586B1B-0AD5-4ED1-A9FD-50BC42EBCB08}">
      <dgm:prSet/>
      <dgm:spPr/>
      <dgm:t>
        <a:bodyPr/>
        <a:lstStyle/>
        <a:p>
          <a:endParaRPr lang="ru-RU"/>
        </a:p>
      </dgm:t>
    </dgm:pt>
    <dgm:pt modelId="{F4244D45-03B1-4F76-AB63-DFD79A177D1D}">
      <dgm:prSet/>
      <dgm:spPr/>
      <dgm:t>
        <a:bodyPr/>
        <a:lstStyle/>
        <a:p>
          <a:endParaRPr lang="ru-RU"/>
        </a:p>
      </dgm:t>
    </dgm:pt>
    <dgm:pt modelId="{E5CD6F73-82D6-4861-8B95-D5C3B1E52CA0}" type="parTrans" cxnId="{2D34BDD3-575E-44EC-B1F3-C54364F41643}">
      <dgm:prSet/>
      <dgm:spPr/>
      <dgm:t>
        <a:bodyPr/>
        <a:lstStyle/>
        <a:p>
          <a:endParaRPr lang="ru-RU"/>
        </a:p>
      </dgm:t>
    </dgm:pt>
    <dgm:pt modelId="{9069A89F-F66E-493C-996A-E62BA7F1386A}" type="sibTrans" cxnId="{2D34BDD3-575E-44EC-B1F3-C54364F41643}">
      <dgm:prSet/>
      <dgm:spPr/>
      <dgm:t>
        <a:bodyPr/>
        <a:lstStyle/>
        <a:p>
          <a:endParaRPr lang="ru-RU"/>
        </a:p>
      </dgm:t>
    </dgm:pt>
    <dgm:pt modelId="{EDFC814F-F27E-4194-9DDD-06F68DDD1188}" type="pres">
      <dgm:prSet presAssocID="{18D2369D-A57B-426B-BC75-A59CC7541D2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61F306-B27B-4DAB-A1FA-4147B88BA3A8}" type="pres">
      <dgm:prSet presAssocID="{18D2369D-A57B-426B-BC75-A59CC7541D24}" presName="matrix" presStyleCnt="0"/>
      <dgm:spPr/>
    </dgm:pt>
    <dgm:pt modelId="{150E7FD3-AD87-49A8-A4E0-5CEE99623D67}" type="pres">
      <dgm:prSet presAssocID="{18D2369D-A57B-426B-BC75-A59CC7541D24}" presName="tile1" presStyleLbl="node1" presStyleIdx="0" presStyleCnt="4"/>
      <dgm:spPr/>
      <dgm:t>
        <a:bodyPr/>
        <a:lstStyle/>
        <a:p>
          <a:endParaRPr lang="ru-RU"/>
        </a:p>
      </dgm:t>
    </dgm:pt>
    <dgm:pt modelId="{F6E7891F-EC3B-4063-BA11-39738776CD87}" type="pres">
      <dgm:prSet presAssocID="{18D2369D-A57B-426B-BC75-A59CC7541D2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4C683-CA6C-47ED-8DC9-8CF0DE2DF91D}" type="pres">
      <dgm:prSet presAssocID="{18D2369D-A57B-426B-BC75-A59CC7541D24}" presName="tile2" presStyleLbl="node1" presStyleIdx="1" presStyleCnt="4"/>
      <dgm:spPr/>
      <dgm:t>
        <a:bodyPr/>
        <a:lstStyle/>
        <a:p>
          <a:endParaRPr lang="ru-RU"/>
        </a:p>
      </dgm:t>
    </dgm:pt>
    <dgm:pt modelId="{C68F387F-F66F-4D29-A688-D960D49582A2}" type="pres">
      <dgm:prSet presAssocID="{18D2369D-A57B-426B-BC75-A59CC7541D2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34941A-723B-469E-98E9-878DFA2FF72F}" type="pres">
      <dgm:prSet presAssocID="{18D2369D-A57B-426B-BC75-A59CC7541D24}" presName="tile3" presStyleLbl="node1" presStyleIdx="2" presStyleCnt="4"/>
      <dgm:spPr/>
      <dgm:t>
        <a:bodyPr/>
        <a:lstStyle/>
        <a:p>
          <a:endParaRPr lang="ru-RU"/>
        </a:p>
      </dgm:t>
    </dgm:pt>
    <dgm:pt modelId="{FFD35878-D74C-4119-A92A-AE3F00C7D21C}" type="pres">
      <dgm:prSet presAssocID="{18D2369D-A57B-426B-BC75-A59CC7541D2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262A4-A2C7-403E-A4FF-83A8CA90BE0E}" type="pres">
      <dgm:prSet presAssocID="{18D2369D-A57B-426B-BC75-A59CC7541D24}" presName="tile4" presStyleLbl="node1" presStyleIdx="3" presStyleCnt="4"/>
      <dgm:spPr/>
      <dgm:t>
        <a:bodyPr/>
        <a:lstStyle/>
        <a:p>
          <a:endParaRPr lang="ru-RU"/>
        </a:p>
      </dgm:t>
    </dgm:pt>
    <dgm:pt modelId="{A7F8FE2E-F903-4CB3-8F0F-21E174C725AA}" type="pres">
      <dgm:prSet presAssocID="{18D2369D-A57B-426B-BC75-A59CC7541D2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7CCF7-22AD-40AC-84CE-97986F3978F0}" type="pres">
      <dgm:prSet presAssocID="{18D2369D-A57B-426B-BC75-A59CC7541D24}" presName="centerTile" presStyleLbl="fgShp" presStyleIdx="0" presStyleCnt="1" custLinFactNeighborX="-2499" custLinFactNeighborY="-11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9FD2C83A-EC34-44E7-A025-3DC2D862EC89}" srcId="{2D33B034-CDFD-4E0F-9F0E-4A24C07BD7F4}" destId="{724469C1-BC25-428C-BED8-F91261E68B4F}" srcOrd="2" destOrd="0" parTransId="{C0F99AA4-B15D-414F-9D74-D3CBB7430C70}" sibTransId="{BCD3A282-D761-4C73-BECF-494CD535F651}"/>
    <dgm:cxn modelId="{E8912B51-5AFA-4ADA-B787-A075086D81D5}" type="presOf" srcId="{07333644-F70C-4828-B38D-831C9A70B80E}" destId="{F6E7891F-EC3B-4063-BA11-39738776CD87}" srcOrd="1" destOrd="0" presId="urn:microsoft.com/office/officeart/2005/8/layout/matrix1"/>
    <dgm:cxn modelId="{6029DEC6-C13B-49F1-8BF6-F155B7E941F7}" type="presOf" srcId="{0672D7DB-01FD-4690-B97B-191654614AC9}" destId="{FE4262A4-A2C7-403E-A4FF-83A8CA90BE0E}" srcOrd="0" destOrd="0" presId="urn:microsoft.com/office/officeart/2005/8/layout/matrix1"/>
    <dgm:cxn modelId="{49586B1B-0AD5-4ED1-A9FD-50BC42EBCB08}" srcId="{2D33B034-CDFD-4E0F-9F0E-4A24C07BD7F4}" destId="{0672D7DB-01FD-4690-B97B-191654614AC9}" srcOrd="3" destOrd="0" parTransId="{AB138053-570E-45A9-B624-AC69787B3684}" sibTransId="{92A597F1-82D7-4A9D-B635-71BD3DD3B1C1}"/>
    <dgm:cxn modelId="{6E70680C-AB1B-4C91-A1CF-3228AF7F3989}" type="presOf" srcId="{18D2369D-A57B-426B-BC75-A59CC7541D24}" destId="{EDFC814F-F27E-4194-9DDD-06F68DDD1188}" srcOrd="0" destOrd="0" presId="urn:microsoft.com/office/officeart/2005/8/layout/matrix1"/>
    <dgm:cxn modelId="{ED68085E-8494-4BB2-938F-9138F4A9B66B}" srcId="{18D2369D-A57B-426B-BC75-A59CC7541D24}" destId="{2D33B034-CDFD-4E0F-9F0E-4A24C07BD7F4}" srcOrd="0" destOrd="0" parTransId="{F1446569-E7D1-48C6-BB65-A4B39E520611}" sibTransId="{B0E82609-7C23-4F41-8FC1-24748248CDED}"/>
    <dgm:cxn modelId="{8324FEE3-49E5-4464-9F45-CB01A7483DDE}" srcId="{2D33B034-CDFD-4E0F-9F0E-4A24C07BD7F4}" destId="{E1D61937-6083-4EE8-B000-B2105E56023A}" srcOrd="1" destOrd="0" parTransId="{955C2993-A9F6-45EF-A5F8-613776190384}" sibTransId="{4142A537-E3C7-42C2-8326-F6942B44F1FD}"/>
    <dgm:cxn modelId="{2D34BDD3-575E-44EC-B1F3-C54364F41643}" srcId="{18D2369D-A57B-426B-BC75-A59CC7541D24}" destId="{F4244D45-03B1-4F76-AB63-DFD79A177D1D}" srcOrd="1" destOrd="0" parTransId="{E5CD6F73-82D6-4861-8B95-D5C3B1E52CA0}" sibTransId="{9069A89F-F66E-493C-996A-E62BA7F1386A}"/>
    <dgm:cxn modelId="{762F873E-B920-4263-B862-230E0A7D4216}" type="presOf" srcId="{E1D61937-6083-4EE8-B000-B2105E56023A}" destId="{3864C683-CA6C-47ED-8DC9-8CF0DE2DF91D}" srcOrd="0" destOrd="0" presId="urn:microsoft.com/office/officeart/2005/8/layout/matrix1"/>
    <dgm:cxn modelId="{C6348F61-2026-4AFF-A6D6-715ED58CFA7D}" type="presOf" srcId="{724469C1-BC25-428C-BED8-F91261E68B4F}" destId="{FFD35878-D74C-4119-A92A-AE3F00C7D21C}" srcOrd="1" destOrd="0" presId="urn:microsoft.com/office/officeart/2005/8/layout/matrix1"/>
    <dgm:cxn modelId="{3DF8F767-11F4-45CC-A709-094832BDDA1B}" type="presOf" srcId="{E1D61937-6083-4EE8-B000-B2105E56023A}" destId="{C68F387F-F66F-4D29-A688-D960D49582A2}" srcOrd="1" destOrd="0" presId="urn:microsoft.com/office/officeart/2005/8/layout/matrix1"/>
    <dgm:cxn modelId="{DEBC4BD6-C0FF-44B7-B4F4-496AF5CE7CBB}" type="presOf" srcId="{2D33B034-CDFD-4E0F-9F0E-4A24C07BD7F4}" destId="{89A7CCF7-22AD-40AC-84CE-97986F3978F0}" srcOrd="0" destOrd="0" presId="urn:microsoft.com/office/officeart/2005/8/layout/matrix1"/>
    <dgm:cxn modelId="{B6E983AA-3B9F-451C-AA58-9AB2A5352C1E}" type="presOf" srcId="{07333644-F70C-4828-B38D-831C9A70B80E}" destId="{150E7FD3-AD87-49A8-A4E0-5CEE99623D67}" srcOrd="0" destOrd="0" presId="urn:microsoft.com/office/officeart/2005/8/layout/matrix1"/>
    <dgm:cxn modelId="{B417435E-7AA6-4D1F-9784-88E06F17B1B8}" srcId="{2D33B034-CDFD-4E0F-9F0E-4A24C07BD7F4}" destId="{07333644-F70C-4828-B38D-831C9A70B80E}" srcOrd="0" destOrd="0" parTransId="{3F3C392F-8339-49BF-BE92-06D92A46874A}" sibTransId="{A78E8FA9-4C69-4A41-8AD4-77F7730D764A}"/>
    <dgm:cxn modelId="{068D4502-F9C9-4F7E-916D-CFA207DE8CF2}" type="presOf" srcId="{0672D7DB-01FD-4690-B97B-191654614AC9}" destId="{A7F8FE2E-F903-4CB3-8F0F-21E174C725AA}" srcOrd="1" destOrd="0" presId="urn:microsoft.com/office/officeart/2005/8/layout/matrix1"/>
    <dgm:cxn modelId="{B091EBAE-E568-4D0D-860D-226B1E372F51}" type="presOf" srcId="{724469C1-BC25-428C-BED8-F91261E68B4F}" destId="{C134941A-723B-469E-98E9-878DFA2FF72F}" srcOrd="0" destOrd="0" presId="urn:microsoft.com/office/officeart/2005/8/layout/matrix1"/>
    <dgm:cxn modelId="{8386E310-738E-4868-8EC0-55BBB7F1CAF2}" type="presParOf" srcId="{EDFC814F-F27E-4194-9DDD-06F68DDD1188}" destId="{E861F306-B27B-4DAB-A1FA-4147B88BA3A8}" srcOrd="0" destOrd="0" presId="urn:microsoft.com/office/officeart/2005/8/layout/matrix1"/>
    <dgm:cxn modelId="{2CACF2E0-9380-446B-B58A-F5195D18E1E2}" type="presParOf" srcId="{E861F306-B27B-4DAB-A1FA-4147B88BA3A8}" destId="{150E7FD3-AD87-49A8-A4E0-5CEE99623D67}" srcOrd="0" destOrd="0" presId="urn:microsoft.com/office/officeart/2005/8/layout/matrix1"/>
    <dgm:cxn modelId="{C624FCBD-4094-41D6-8880-1E4B40B81695}" type="presParOf" srcId="{E861F306-B27B-4DAB-A1FA-4147B88BA3A8}" destId="{F6E7891F-EC3B-4063-BA11-39738776CD87}" srcOrd="1" destOrd="0" presId="urn:microsoft.com/office/officeart/2005/8/layout/matrix1"/>
    <dgm:cxn modelId="{BA033562-1758-4033-8447-A1042B56289E}" type="presParOf" srcId="{E861F306-B27B-4DAB-A1FA-4147B88BA3A8}" destId="{3864C683-CA6C-47ED-8DC9-8CF0DE2DF91D}" srcOrd="2" destOrd="0" presId="urn:microsoft.com/office/officeart/2005/8/layout/matrix1"/>
    <dgm:cxn modelId="{658341BB-8E66-4DB5-8691-1E7979B99DF7}" type="presParOf" srcId="{E861F306-B27B-4DAB-A1FA-4147B88BA3A8}" destId="{C68F387F-F66F-4D29-A688-D960D49582A2}" srcOrd="3" destOrd="0" presId="urn:microsoft.com/office/officeart/2005/8/layout/matrix1"/>
    <dgm:cxn modelId="{333DEAE7-28E4-4AC6-A69E-4D065F5904C6}" type="presParOf" srcId="{E861F306-B27B-4DAB-A1FA-4147B88BA3A8}" destId="{C134941A-723B-469E-98E9-878DFA2FF72F}" srcOrd="4" destOrd="0" presId="urn:microsoft.com/office/officeart/2005/8/layout/matrix1"/>
    <dgm:cxn modelId="{58FF8DC9-7C40-4F3D-99B5-AB5F00596538}" type="presParOf" srcId="{E861F306-B27B-4DAB-A1FA-4147B88BA3A8}" destId="{FFD35878-D74C-4119-A92A-AE3F00C7D21C}" srcOrd="5" destOrd="0" presId="urn:microsoft.com/office/officeart/2005/8/layout/matrix1"/>
    <dgm:cxn modelId="{FEC18FB4-6E0E-4B64-BD65-554629643050}" type="presParOf" srcId="{E861F306-B27B-4DAB-A1FA-4147B88BA3A8}" destId="{FE4262A4-A2C7-403E-A4FF-83A8CA90BE0E}" srcOrd="6" destOrd="0" presId="urn:microsoft.com/office/officeart/2005/8/layout/matrix1"/>
    <dgm:cxn modelId="{6282E91B-8462-470E-AF79-7185FA2537FB}" type="presParOf" srcId="{E861F306-B27B-4DAB-A1FA-4147B88BA3A8}" destId="{A7F8FE2E-F903-4CB3-8F0F-21E174C725AA}" srcOrd="7" destOrd="0" presId="urn:microsoft.com/office/officeart/2005/8/layout/matrix1"/>
    <dgm:cxn modelId="{15962E44-1372-4DE9-95FC-364DD59A6AC7}" type="presParOf" srcId="{EDFC814F-F27E-4194-9DDD-06F68DDD1188}" destId="{89A7CCF7-22AD-40AC-84CE-97986F3978F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E7FD3-AD87-49A8-A4E0-5CEE99623D67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 </a:t>
          </a:r>
          <a:r>
            <a:rPr lang="ru-RU" sz="3000" kern="1200" dirty="0" smtClean="0"/>
            <a:t>Дом-музей </a:t>
          </a:r>
          <a:r>
            <a:rPr lang="ru-RU" sz="3000" kern="1200" dirty="0"/>
            <a:t>семьи Ю.А. Гагарина</a:t>
          </a:r>
        </a:p>
      </dsp:txBody>
      <dsp:txXfrm rot="5400000">
        <a:off x="-1" y="1"/>
        <a:ext cx="4114800" cy="1697236"/>
      </dsp:txXfrm>
    </dsp:sp>
    <dsp:sp modelId="{3864C683-CA6C-47ED-8DC9-8CF0DE2DF91D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Администрация </a:t>
          </a:r>
          <a:r>
            <a:rPr lang="ru-RU" sz="3000" kern="1200" dirty="0" err="1" smtClean="0"/>
            <a:t>Гагаринского</a:t>
          </a:r>
          <a:r>
            <a:rPr lang="ru-RU" sz="3000" kern="1200" dirty="0" smtClean="0"/>
            <a:t> сельского поселения</a:t>
          </a:r>
          <a:endParaRPr lang="ru-RU" sz="3000" kern="1200" dirty="0"/>
        </a:p>
      </dsp:txBody>
      <dsp:txXfrm>
        <a:off x="4114800" y="0"/>
        <a:ext cx="4114800" cy="1697236"/>
      </dsp:txXfrm>
    </dsp:sp>
    <dsp:sp modelId="{C134941A-723B-469E-98E9-878DFA2FF72F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Дом </a:t>
          </a:r>
          <a:r>
            <a:rPr lang="ru-RU" sz="3000" kern="1200" dirty="0" smtClean="0"/>
            <a:t>культуры, сельская библиотека</a:t>
          </a:r>
          <a:endParaRPr lang="ru-RU" sz="3000" kern="1200" dirty="0"/>
        </a:p>
      </dsp:txBody>
      <dsp:txXfrm rot="10800000">
        <a:off x="0" y="2828726"/>
        <a:ext cx="4114800" cy="1697236"/>
      </dsp:txXfrm>
    </dsp:sp>
    <dsp:sp modelId="{FE4262A4-A2C7-403E-A4FF-83A8CA90BE0E}">
      <dsp:nvSpPr>
        <dsp:cNvPr id="0" name=""/>
        <dsp:cNvSpPr/>
      </dsp:nvSpPr>
      <dsp:spPr>
        <a:xfrm rot="5400000">
          <a:off x="5040709" y="1337072"/>
          <a:ext cx="2262981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Приход храма Успения пресвятой Богородицы</a:t>
          </a:r>
        </a:p>
      </dsp:txBody>
      <dsp:txXfrm rot="-5400000">
        <a:off x="4114799" y="2828726"/>
        <a:ext cx="4114800" cy="1697236"/>
      </dsp:txXfrm>
    </dsp:sp>
    <dsp:sp modelId="{89A7CCF7-22AD-40AC-84CE-97986F3978F0}">
      <dsp:nvSpPr>
        <dsp:cNvPr id="0" name=""/>
        <dsp:cNvSpPr/>
      </dsp:nvSpPr>
      <dsp:spPr>
        <a:xfrm>
          <a:off x="2818662" y="1684789"/>
          <a:ext cx="2468880" cy="113149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rgbClr val="002060"/>
              </a:solidFill>
            </a:rPr>
            <a:t>Семья</a:t>
          </a:r>
          <a:endParaRPr lang="ru-RU" sz="3000" kern="1200" dirty="0">
            <a:solidFill>
              <a:srgbClr val="002060"/>
            </a:solidFill>
          </a:endParaRPr>
        </a:p>
      </dsp:txBody>
      <dsp:txXfrm>
        <a:off x="2873897" y="1740024"/>
        <a:ext cx="2358410" cy="1021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5183-605A-43E3-9F53-85C97249D07C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DB05-45C3-4627-B414-3A0FD20B3D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76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5183-605A-43E3-9F53-85C97249D07C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DB05-45C3-4627-B414-3A0FD20B3D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06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5183-605A-43E3-9F53-85C97249D07C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DB05-45C3-4627-B414-3A0FD20B3D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07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5183-605A-43E3-9F53-85C97249D07C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DB05-45C3-4627-B414-3A0FD20B3D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927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5183-605A-43E3-9F53-85C97249D07C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DB05-45C3-4627-B414-3A0FD20B3D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606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5183-605A-43E3-9F53-85C97249D07C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DB05-45C3-4627-B414-3A0FD20B3D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766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5183-605A-43E3-9F53-85C97249D07C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DB05-45C3-4627-B414-3A0FD20B3D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13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5183-605A-43E3-9F53-85C97249D07C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DB05-45C3-4627-B414-3A0FD20B3D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1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5183-605A-43E3-9F53-85C97249D07C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DB05-45C3-4627-B414-3A0FD20B3D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4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5183-605A-43E3-9F53-85C97249D07C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DB05-45C3-4627-B414-3A0FD20B3D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073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5183-605A-43E3-9F53-85C97249D07C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DB05-45C3-4627-B414-3A0FD20B3D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3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A5183-605A-43E3-9F53-85C97249D07C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9DB05-45C3-4627-B414-3A0FD20B3D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60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2050" y="1743199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28 АПРЕЛЯ 2016 ГОДА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5232682"/>
            <a:ext cx="735277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РЕГИОНАЛЬНАЯ «ПИЛОТНАЯ ПЛОЩАДКА»</a:t>
            </a:r>
          </a:p>
          <a:p>
            <a:pPr algn="ctr"/>
            <a:r>
              <a:rPr lang="ru-RU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ПО ДУХОВНО-НРАВСТВЕННОМУ ВОСПИТАНИЮ</a:t>
            </a:r>
          </a:p>
          <a:p>
            <a:pPr algn="ctr"/>
            <a:r>
              <a:rPr lang="ru-RU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В РАМКАХ ВНЕУРОЧНОЙ </a:t>
            </a:r>
            <a:r>
              <a:rPr lang="ru-RU" sz="2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ДЕЯТЕЛЬНОСТИ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44910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H:\презент отчёт\DSCN45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416" y="2060848"/>
            <a:ext cx="4038600" cy="3420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H:\презент отчёт\DSCN45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3880" y="1484784"/>
            <a:ext cx="4038600" cy="3305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763688" y="5878433"/>
            <a:ext cx="6768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</a:rPr>
              <a:t>ДНИ ПАМЯТИ  У ОБЕЛИСКА ВОИНАМ-ЗЕМЛЯКАМ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:\презент отчёт\DSCN49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76872"/>
            <a:ext cx="4051090" cy="3388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H:\презент отчёт\IMG_0549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4" cstate="print"/>
          <a:srcRect l="9773" t="2341"/>
          <a:stretch/>
        </p:blipFill>
        <p:spPr bwMode="auto">
          <a:xfrm>
            <a:off x="4610853" y="2276872"/>
            <a:ext cx="3895927" cy="3377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475656" y="1527175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СОВМЕСТНЫЕ МЕРОПРИЯТИЯ С СЕМЬЁЙ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5950441"/>
            <a:ext cx="3312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</a:rPr>
              <a:t>ДЕНЬ МАТЕРИ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5949280"/>
            <a:ext cx="3312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</a:rPr>
              <a:t>ЗАРНИЦА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52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D:\104NIKON\100_06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7544" y="2710081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D:\104NIKON\100_06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716016" y="2705467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99592" y="1917993"/>
            <a:ext cx="77048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</a:rPr>
              <a:t>СЕМЕЙНЫЕ ЦЕННОСТИ НА ПРИМЕРЕ СЕМЬИ Ю.А. ГАГАРИНА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6094457"/>
            <a:ext cx="5904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002060"/>
                </a:solidFill>
              </a:rPr>
              <a:t>Занятия в музее детских </a:t>
            </a:r>
            <a:r>
              <a:rPr lang="ru-RU" sz="2200" dirty="0" smtClean="0">
                <a:solidFill>
                  <a:srgbClr val="002060"/>
                </a:solidFill>
              </a:rPr>
              <a:t>лет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H:\презент отчёт\ima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83568" y="2132856"/>
            <a:ext cx="3646052" cy="2974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Школа\Pictures\фото школа\космонавты16\20160310_1705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0012" y="1484784"/>
            <a:ext cx="3861576" cy="3082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979712" y="5661248"/>
            <a:ext cx="540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</a:rPr>
              <a:t>РАБОТА ДОО «ГАГАРИНЦЫ»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916832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ПРОБЛЕМЫ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2492896"/>
            <a:ext cx="784887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Недостаточная эффективность традиционных форм 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 работы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с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родителями </a:t>
            </a:r>
          </a:p>
          <a:p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92075" indent="-92075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Низкий уровень развития ученического самоуправления  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 в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классном и школьном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коллективах: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-  система поручений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marL="92075" indent="-92075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-  инициативность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и самостоятельность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обучающихся</a:t>
            </a:r>
          </a:p>
          <a:p>
            <a:pPr marL="92075" indent="-92075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-  организация шефской работы</a:t>
            </a:r>
          </a:p>
          <a:p>
            <a:pPr marL="92075" indent="-92075"/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pPr marL="92075" indent="-92075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Наличие конфликтных ситуаций во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взаимоотношениях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 участников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образовательного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процесса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852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23914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ПЕРСПЕКТИВЫ РАБОТЫ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2118240"/>
            <a:ext cx="48245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>
              <a:buFont typeface="Wingdings" pitchFamily="2" charset="2"/>
              <a:buChar char="§"/>
            </a:pPr>
            <a:r>
              <a:rPr lang="ru-RU" sz="2000" u="sng" dirty="0">
                <a:solidFill>
                  <a:schemeClr val="tx2">
                    <a:lumMod val="75000"/>
                  </a:schemeClr>
                </a:solidFill>
              </a:rPr>
              <a:t>РАБОТА С РОДИТЕЛЯМИ:</a:t>
            </a:r>
          </a:p>
          <a:p>
            <a:pPr marL="185738" indent="-185738">
              <a:buFont typeface="Arial" pitchFamily="34" charset="0"/>
              <a:buChar char="•"/>
              <a:tabLst>
                <a:tab pos="185738" algn="l"/>
              </a:tabLst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создание полноценной структуры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«семья – класс – школа» посредством привлечения родительской общественности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к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деятельности органов ученического самоуправления</a:t>
            </a:r>
          </a:p>
          <a:p>
            <a:pPr marL="92075" indent="-92075">
              <a:buFont typeface="Arial" pitchFamily="34" charset="0"/>
              <a:buChar char="•"/>
              <a:tabLst>
                <a:tab pos="185738" algn="l"/>
              </a:tabLst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организация совместных мероприятий </a:t>
            </a:r>
          </a:p>
          <a:p>
            <a:pPr>
              <a:tabLst>
                <a:tab pos="185738" algn="l"/>
              </a:tabLs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с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родителями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(законными </a:t>
            </a:r>
          </a:p>
          <a:p>
            <a:pPr>
              <a:tabLst>
                <a:tab pos="185738" algn="l"/>
              </a:tabLs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представителями) в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неформальной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  <a:p>
            <a:pPr>
              <a:tabLst>
                <a:tab pos="185738" algn="l"/>
              </a:tabLs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обстановке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(походы, праздники,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tabLst>
                <a:tab pos="185738" algn="l"/>
              </a:tabLs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экскурсии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, выставки, Дни здоровья,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tabLst>
                <a:tab pos="185738" algn="l"/>
              </a:tabLs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практикумы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, социально-моделирующие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tabLst>
                <a:tab pos="185738" algn="l"/>
              </a:tabLs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игры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и т.п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.)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2124139"/>
            <a:ext cx="37444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 hangingPunct="0">
              <a:buFont typeface="Wingdings" pitchFamily="2" charset="2"/>
              <a:buChar char="§"/>
            </a:pPr>
            <a:r>
              <a:rPr lang="ru-RU" sz="2000" u="sng" dirty="0" smtClean="0">
                <a:solidFill>
                  <a:schemeClr val="tx2">
                    <a:lumMod val="75000"/>
                  </a:schemeClr>
                </a:solidFill>
              </a:rPr>
              <a:t>РАБОТА  В ШКОЛЬНОМ КОЛЛЕКТИВЕ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разработка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системы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тренинговых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занятий,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 этических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классных часов</a:t>
            </a:r>
          </a:p>
          <a:p>
            <a:pPr marL="185738" indent="-185738" hangingPunct="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инициация деятельности </a:t>
            </a:r>
          </a:p>
          <a:p>
            <a:pPr hangingPunct="0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по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осуществления шефской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hangingPunct="0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 работы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marL="185738" indent="-185738" hangingPunct="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организация методического просвещения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педагогов по вопросам формирования коммуникативной и этической компетентности участников образовательных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отношений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52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627584" y="5830416"/>
            <a:ext cx="6400800" cy="62292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3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3978" y="5602014"/>
            <a:ext cx="5586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002060"/>
                </a:solidFill>
              </a:rPr>
              <a:t>Гаврилова Е.Н., учитель истории и обществознания </a:t>
            </a:r>
          </a:p>
          <a:p>
            <a:pPr algn="r"/>
            <a:r>
              <a:rPr lang="ru-RU" dirty="0">
                <a:solidFill>
                  <a:srgbClr val="002060"/>
                </a:solidFill>
              </a:rPr>
              <a:t>МБОУ «</a:t>
            </a:r>
            <a:r>
              <a:rPr lang="ru-RU" dirty="0" err="1">
                <a:solidFill>
                  <a:srgbClr val="002060"/>
                </a:solidFill>
              </a:rPr>
              <a:t>Клушинская</a:t>
            </a:r>
            <a:r>
              <a:rPr lang="ru-RU" dirty="0">
                <a:solidFill>
                  <a:srgbClr val="002060"/>
                </a:solidFill>
              </a:rPr>
              <a:t> основная школа»</a:t>
            </a:r>
          </a:p>
          <a:p>
            <a:pPr algn="r"/>
            <a:r>
              <a:rPr lang="ru-RU" dirty="0">
                <a:solidFill>
                  <a:srgbClr val="002060"/>
                </a:solidFill>
              </a:rPr>
              <a:t>Гагаринского района Смоленской </a:t>
            </a:r>
            <a:r>
              <a:rPr lang="ru-RU" dirty="0" smtClean="0">
                <a:solidFill>
                  <a:srgbClr val="002060"/>
                </a:solidFill>
              </a:rPr>
              <a:t>области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4337228"/>
            <a:ext cx="81003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002060"/>
                </a:solidFill>
              </a:rPr>
              <a:t>Усвоение нравственных ценностей семейной жизни </a:t>
            </a:r>
            <a:endParaRPr lang="ru-RU" sz="2200" dirty="0" smtClean="0">
              <a:solidFill>
                <a:srgbClr val="002060"/>
              </a:solidFill>
            </a:endParaRPr>
          </a:p>
          <a:p>
            <a:pPr algn="ctr"/>
            <a:r>
              <a:rPr lang="ru-RU" sz="2200" dirty="0" smtClean="0">
                <a:solidFill>
                  <a:srgbClr val="002060"/>
                </a:solidFill>
              </a:rPr>
              <a:t>посредством </a:t>
            </a:r>
            <a:r>
              <a:rPr lang="ru-RU" sz="2200" dirty="0">
                <a:solidFill>
                  <a:srgbClr val="002060"/>
                </a:solidFill>
              </a:rPr>
              <a:t>вовлечения обучающихся </a:t>
            </a:r>
            <a:endParaRPr lang="ru-RU" sz="2200" dirty="0" smtClean="0">
              <a:solidFill>
                <a:srgbClr val="002060"/>
              </a:solidFill>
            </a:endParaRPr>
          </a:p>
          <a:p>
            <a:pPr algn="ctr"/>
            <a:r>
              <a:rPr lang="ru-RU" sz="2200" dirty="0" smtClean="0">
                <a:solidFill>
                  <a:srgbClr val="002060"/>
                </a:solidFill>
              </a:rPr>
              <a:t>в </a:t>
            </a:r>
            <a:r>
              <a:rPr lang="ru-RU" sz="2200" dirty="0">
                <a:solidFill>
                  <a:srgbClr val="002060"/>
                </a:solidFill>
              </a:rPr>
              <a:t>социальные и культурные </a:t>
            </a:r>
            <a:r>
              <a:rPr lang="ru-RU" sz="2200" dirty="0" smtClean="0">
                <a:solidFill>
                  <a:srgbClr val="002060"/>
                </a:solidFill>
              </a:rPr>
              <a:t>практики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5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2571744"/>
            <a:ext cx="4038600" cy="3554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619672" y="1190362"/>
            <a:ext cx="696197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В «</a:t>
            </a:r>
            <a:r>
              <a:rPr lang="ru-RU" sz="2200" dirty="0">
                <a:solidFill>
                  <a:srgbClr val="002060"/>
                </a:solidFill>
                <a:cs typeface="Times New Roman" pitchFamily="18" charset="0"/>
              </a:rPr>
              <a:t>пилотном» проекте по духовно-нравственному </a:t>
            </a: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воспитанию во внеурочной деятельности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принимают </a:t>
            </a:r>
            <a:r>
              <a:rPr lang="ru-RU" sz="2200" dirty="0">
                <a:solidFill>
                  <a:srgbClr val="002060"/>
                </a:solidFill>
                <a:cs typeface="Times New Roman" pitchFamily="18" charset="0"/>
              </a:rPr>
              <a:t>участие обучающиеся 2 и 5 классов </a:t>
            </a:r>
            <a:endParaRPr lang="ru-RU" sz="22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в </a:t>
            </a:r>
            <a:r>
              <a:rPr lang="ru-RU" sz="2200" dirty="0">
                <a:solidFill>
                  <a:srgbClr val="002060"/>
                </a:solidFill>
                <a:cs typeface="Times New Roman" pitchFamily="18" charset="0"/>
              </a:rPr>
              <a:t>количестве 15 </a:t>
            </a: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человек </a:t>
            </a:r>
            <a:endParaRPr lang="ru-RU" sz="22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5124" name="Picture 4" descr="C:\Users\Школа\Pictures\фото школа\107NIKON\DSCN42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9735" y="2803728"/>
            <a:ext cx="4126617" cy="3670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3" descr="http://klushino.edusite.ru/images/p86_p101_zdanie01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803728"/>
            <a:ext cx="3786214" cy="3721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52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557006"/>
              </p:ext>
            </p:extLst>
          </p:nvPr>
        </p:nvGraphicFramePr>
        <p:xfrm>
          <a:off x="590872" y="20608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55776" y="1269921"/>
            <a:ext cx="4248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</a:rPr>
              <a:t>СОЦИАЛЬНЫЕ ПАРТНЁРЫ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96120" y="2103239"/>
            <a:ext cx="635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ОРГАНИЗАЦИЯ ВНЕУРОЧНОЙ ДЕЯТЕЛЬНОСТИ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2839576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Кружок «Православная </a:t>
            </a:r>
            <a:r>
              <a:rPr lang="ru-RU" sz="2400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культура</a:t>
            </a:r>
            <a:r>
              <a:rPr lang="ru-RU" sz="24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600" dirty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  <a:p>
            <a:pPr marL="92075" indent="-92075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Кружок «Каждый </a:t>
            </a:r>
            <a:r>
              <a:rPr lang="ru-RU" sz="2400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день доброе дело</a:t>
            </a:r>
            <a:r>
              <a:rPr lang="ru-RU" sz="24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600" dirty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  <a:p>
            <a:pPr marL="92075" indent="-92075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План </a:t>
            </a:r>
            <a:r>
              <a:rPr lang="ru-RU" sz="2400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воспитательной работы классного руководителя </a:t>
            </a:r>
            <a:r>
              <a:rPr lang="ru-RU" sz="24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система классных часов, воспитательных дел</a:t>
            </a:r>
            <a:r>
              <a:rPr lang="ru-RU" sz="24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600" dirty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  <a:p>
            <a:pPr marL="92075" indent="-92075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План </a:t>
            </a:r>
            <a:r>
              <a:rPr lang="ru-RU" sz="2400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работы старшего </a:t>
            </a:r>
            <a:r>
              <a:rPr lang="ru-RU" sz="24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вожатого</a:t>
            </a:r>
          </a:p>
          <a:p>
            <a:endParaRPr lang="ru-RU" sz="600" dirty="0" smtClean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  <a:p>
            <a:pPr marL="92075" indent="-92075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План работы социального </a:t>
            </a:r>
            <a:r>
              <a:rPr lang="ru-RU" sz="2400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педагога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2146"/>
            <a:ext cx="770485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>
              <a:buFont typeface="Arial" pitchFamily="34" charset="0"/>
              <a:buChar char="•"/>
            </a:pPr>
            <a:r>
              <a:rPr lang="ru-RU" sz="2600" dirty="0" smtClean="0">
                <a:solidFill>
                  <a:srgbClr val="002060"/>
                </a:solidFill>
              </a:rPr>
              <a:t>Включение </a:t>
            </a:r>
            <a:r>
              <a:rPr lang="ru-RU" sz="2600" dirty="0">
                <a:solidFill>
                  <a:srgbClr val="002060"/>
                </a:solidFill>
              </a:rPr>
              <a:t>родителей, </a:t>
            </a:r>
            <a:r>
              <a:rPr lang="ru-RU" sz="2600" dirty="0" smtClean="0">
                <a:solidFill>
                  <a:srgbClr val="002060"/>
                </a:solidFill>
              </a:rPr>
              <a:t>педагогов и обучающихся</a:t>
            </a:r>
          </a:p>
          <a:p>
            <a:r>
              <a:rPr lang="ru-RU" sz="2600" dirty="0">
                <a:solidFill>
                  <a:srgbClr val="002060"/>
                </a:solidFill>
              </a:rPr>
              <a:t> </a:t>
            </a:r>
            <a:r>
              <a:rPr lang="ru-RU" sz="2600" dirty="0" smtClean="0">
                <a:solidFill>
                  <a:srgbClr val="002060"/>
                </a:solidFill>
              </a:rPr>
              <a:t>  в </a:t>
            </a:r>
            <a:r>
              <a:rPr lang="ru-RU" sz="2600" dirty="0">
                <a:solidFill>
                  <a:srgbClr val="002060"/>
                </a:solidFill>
              </a:rPr>
              <a:t>совместные социально значимые </a:t>
            </a:r>
            <a:r>
              <a:rPr lang="ru-RU" sz="2600" dirty="0" smtClean="0">
                <a:solidFill>
                  <a:srgbClr val="002060"/>
                </a:solidFill>
              </a:rPr>
              <a:t>практики</a:t>
            </a:r>
          </a:p>
          <a:p>
            <a:endParaRPr lang="ru-RU" sz="1600" dirty="0">
              <a:solidFill>
                <a:srgbClr val="002060"/>
              </a:solidFill>
            </a:endParaRPr>
          </a:p>
          <a:p>
            <a:pPr marL="92075" indent="-92075">
              <a:buFont typeface="Arial" pitchFamily="34" charset="0"/>
              <a:buChar char="•"/>
            </a:pPr>
            <a:r>
              <a:rPr lang="ru-RU" sz="2600" dirty="0" smtClean="0">
                <a:solidFill>
                  <a:srgbClr val="002060"/>
                </a:solidFill>
              </a:rPr>
              <a:t> Социальный </a:t>
            </a:r>
            <a:r>
              <a:rPr lang="ru-RU" sz="2600" dirty="0">
                <a:solidFill>
                  <a:srgbClr val="002060"/>
                </a:solidFill>
              </a:rPr>
              <a:t>проект «Мы живём семьёй единой</a:t>
            </a:r>
            <a:r>
              <a:rPr lang="ru-RU" sz="2600" dirty="0" smtClean="0">
                <a:solidFill>
                  <a:srgbClr val="002060"/>
                </a:solidFill>
              </a:rPr>
              <a:t>» </a:t>
            </a:r>
          </a:p>
          <a:p>
            <a:r>
              <a:rPr lang="ru-RU" sz="2600" dirty="0">
                <a:solidFill>
                  <a:srgbClr val="002060"/>
                </a:solidFill>
              </a:rPr>
              <a:t> </a:t>
            </a:r>
            <a:r>
              <a:rPr lang="ru-RU" sz="2600" dirty="0" smtClean="0">
                <a:solidFill>
                  <a:srgbClr val="002060"/>
                </a:solidFill>
              </a:rPr>
              <a:t>  как системообразующий элемент формирования </a:t>
            </a:r>
          </a:p>
          <a:p>
            <a:r>
              <a:rPr lang="ru-RU" sz="2600" dirty="0">
                <a:solidFill>
                  <a:srgbClr val="002060"/>
                </a:solidFill>
              </a:rPr>
              <a:t> </a:t>
            </a:r>
            <a:r>
              <a:rPr lang="ru-RU" sz="2600" dirty="0" smtClean="0">
                <a:solidFill>
                  <a:srgbClr val="002060"/>
                </a:solidFill>
              </a:rPr>
              <a:t>  семейных ценностей</a:t>
            </a:r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2072461"/>
            <a:ext cx="79563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002060"/>
                </a:solidFill>
              </a:rPr>
              <a:t>ВАЖНЫЕ АСПЕКТЫ ДУХОВНО-НРАВСТВЕННОГО ВОСПИТАНИЯ ДЕТЕЙ ВО ВНЕУРОЧНОЙ ДЕЯТЕЛЬНОСТИ</a:t>
            </a:r>
            <a:endParaRPr lang="ru-RU" sz="2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:\ОПК\ень правосл книги\DSCN4280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83568" y="2132856"/>
            <a:ext cx="381382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H:\презент отчёт\DSCN05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340768"/>
            <a:ext cx="3900279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95736" y="5950441"/>
            <a:ext cx="5040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</a:rPr>
              <a:t>КРУЖОК «ПРАВОСЛАВНАЯ КУЛЬТУРА»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:\104NIKON\100_06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535" y="2707759"/>
            <a:ext cx="370699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967949" y="6022449"/>
            <a:ext cx="3168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</a:rPr>
              <a:t>ПРИШЛА КОЛЯДА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1455167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ПРАВОСЛАВНЫЙ КАЛЕЙДОСКОП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1" name="Picture 2" descr="H:\презент отчёт\масленица 10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274550"/>
            <a:ext cx="450084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716016" y="5446385"/>
            <a:ext cx="360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</a:rPr>
              <a:t>МАСЛЕНИЦА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H:\презент отчёт\IMG_029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996" y="2420887"/>
            <a:ext cx="4212468" cy="3096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355976" y="5878433"/>
            <a:ext cx="4320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</a:rPr>
              <a:t>Акция «Покормите птиц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1557953"/>
            <a:ext cx="6120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+mj-lt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+mj-lt"/>
              </a:rPr>
              <a:t>КРУЖОК «КАЖДЫЙ ДЕНЬ ДОБРОЕ ДЕЛО»</a:t>
            </a:r>
            <a:endParaRPr lang="ru-RU" sz="22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7" name="Picture 4" descr="D:\104NIKON\Фото0337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83654" y="2420888"/>
            <a:ext cx="4040188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11560" y="5805264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002060"/>
                </a:solidFill>
              </a:rPr>
              <a:t>Акция «Моя деревенька, любуюсь тобою</a:t>
            </a:r>
            <a:r>
              <a:rPr lang="ru-RU" sz="2200" dirty="0" smtClean="0">
                <a:solidFill>
                  <a:srgbClr val="002060"/>
                </a:solidFill>
              </a:rPr>
              <a:t>!»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52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380</Words>
  <Application>Microsoft Office PowerPoint</Application>
  <PresentationFormat>Экран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 </vt:lpstr>
      <vt:lpstr>Презентация PowerPoint</vt:lpstr>
      <vt:lpstr>ОРГАНИЗАЦИЯ ВНЕУРОЧНОЙ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БЛ-5</cp:lastModifiedBy>
  <cp:revision>42</cp:revision>
  <dcterms:created xsi:type="dcterms:W3CDTF">2016-04-25T09:14:48Z</dcterms:created>
  <dcterms:modified xsi:type="dcterms:W3CDTF">2016-04-28T06:48:27Z</dcterms:modified>
</cp:coreProperties>
</file>