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C0000"/>
    <a:srgbClr val="F5F5F5"/>
    <a:srgbClr val="FFE7E7"/>
    <a:srgbClr val="FFCDCD"/>
    <a:srgbClr val="CCECFF"/>
    <a:srgbClr val="B3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0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mp-3\&#1089;&#1077;&#1090;&#1077;&#1074;&#1072;&#1103;\&#1056;&#1045;&#1050;&#1058;&#1054;&#1056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omp-3\&#1089;&#1077;&#1090;&#1077;&#1074;&#1072;&#1103;\&#1056;&#1045;&#1050;&#1058;&#1054;&#1056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Гагаринский район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'гагаринский р-н'!$C$3</c:f>
              <c:strCache>
                <c:ptCount val="1"/>
                <c:pt idx="0">
                  <c:v>Показатель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'гагаринский р-н'!$B$4:$B$18</c:f>
              <c:strCache>
                <c:ptCount val="15"/>
                <c:pt idx="0">
                  <c:v>МБОУ "Средняя школа № 1 им. Ю.А. Гагарина"</c:v>
                </c:pt>
                <c:pt idx="1">
                  <c:v>МБОУ "Средняя школа № 2 им. Е.В. Камышева"</c:v>
                </c:pt>
                <c:pt idx="2">
                  <c:v>МБОУ "Средняя школа № 3 им. Ленинского комсомола"</c:v>
                </c:pt>
                <c:pt idx="3">
                  <c:v>МБОУ "Средняя школа № 4 им. А.А. Леонова"</c:v>
                </c:pt>
                <c:pt idx="4">
                  <c:v>МБОУ "Акатовская основная школа"</c:v>
                </c:pt>
                <c:pt idx="5">
                  <c:v>МБОУ "Ашковская основная школа"</c:v>
                </c:pt>
                <c:pt idx="6">
                  <c:v>МБОУ "Баскаковская средняя школа"</c:v>
                </c:pt>
                <c:pt idx="7">
                  <c:v>МБОУ "Кармановская средняя школа"</c:v>
                </c:pt>
                <c:pt idx="8">
                  <c:v>МБОУ "Никольская средняя школа"</c:v>
                </c:pt>
                <c:pt idx="9">
                  <c:v>МБОУ "Пречистенская средняя школа"</c:v>
                </c:pt>
                <c:pt idx="10">
                  <c:v>МБОУ "Родомановская средняя школа"</c:v>
                </c:pt>
                <c:pt idx="11">
                  <c:v>МБОУ "Серго-Ивановская средняя школа"</c:v>
                </c:pt>
                <c:pt idx="12">
                  <c:v>МБОУ "Токаревская средняя школа"</c:v>
                </c:pt>
                <c:pt idx="13">
                  <c:v>МБОУ "Клушинская средняя школа"</c:v>
                </c:pt>
                <c:pt idx="14">
                  <c:v>МБОУ "Колокольнинская основная школа"</c:v>
                </c:pt>
              </c:strCache>
            </c:strRef>
          </c:cat>
          <c:val>
            <c:numRef>
              <c:f>'гагаринский р-н'!$C$4:$C$18</c:f>
              <c:numCache>
                <c:formatCode>General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10592"/>
        <c:axId val="45399040"/>
      </c:barChart>
      <c:catAx>
        <c:axId val="38510592"/>
        <c:scaling>
          <c:orientation val="minMax"/>
        </c:scaling>
        <c:delete val="0"/>
        <c:axPos val="l"/>
        <c:majorTickMark val="out"/>
        <c:minorTickMark val="none"/>
        <c:tickLblPos val="nextTo"/>
        <c:crossAx val="45399040"/>
        <c:crosses val="autoZero"/>
        <c:auto val="1"/>
        <c:lblAlgn val="ctr"/>
        <c:lblOffset val="100"/>
        <c:noMultiLvlLbl val="0"/>
      </c:catAx>
      <c:valAx>
        <c:axId val="45399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85105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Гагаринский район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22528"/>
        <c:axId val="40021376"/>
      </c:barChart>
      <c:catAx>
        <c:axId val="38022528"/>
        <c:scaling>
          <c:orientation val="minMax"/>
        </c:scaling>
        <c:delete val="0"/>
        <c:axPos val="l"/>
        <c:majorTickMark val="out"/>
        <c:minorTickMark val="none"/>
        <c:tickLblPos val="nextTo"/>
        <c:crossAx val="40021376"/>
        <c:crosses val="autoZero"/>
        <c:auto val="1"/>
        <c:lblAlgn val="ctr"/>
        <c:lblOffset val="100"/>
        <c:noMultiLvlLbl val="0"/>
      </c:catAx>
      <c:valAx>
        <c:axId val="40021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80225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0.00653</cdr:x>
      <cdr:y>0.07155</cdr:y>
    </cdr:from>
    <cdr:to>
      <cdr:x>1</cdr:x>
      <cdr:y>0.9021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50800" y="360040"/>
          <a:ext cx="7726064" cy="4179167"/>
          <a:chOff x="-253161" y="-1371672"/>
          <a:chExt cx="10077803" cy="4179358"/>
        </a:xfrm>
      </cdr:grpSpPr>
      <cdr:pic>
        <cdr:nvPicPr>
          <cdr:cNvPr id="3" name="Рисунок 2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253161" y="-1371672"/>
            <a:ext cx="4835829" cy="41793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</cdr:pic>
      <cdr:pic>
        <cdr:nvPicPr>
          <cdr:cNvPr id="4" name="Рисунок 3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4564755" y="-1371672"/>
            <a:ext cx="5259887" cy="41793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</cdr:pic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99FA-C3C8-478C-8927-9B5CD04B4362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C1857-D501-4B93-92BD-5BD0EDDD6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0492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Владелец\Desktop\Птица_целая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6" y="1748053"/>
            <a:ext cx="7339962" cy="45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>
              <a:alpha val="6980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Подзаголовок 2"/>
          <p:cNvSpPr txBox="1">
            <a:spLocks/>
          </p:cNvSpPr>
          <p:nvPr userDrawn="1"/>
        </p:nvSpPr>
        <p:spPr>
          <a:xfrm>
            <a:off x="4748644" y="277426"/>
            <a:ext cx="3309803" cy="1639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государственное автономное учреждение дополнительного профессионального образования</a:t>
            </a:r>
          </a:p>
          <a:p>
            <a:pPr algn="ctr">
              <a:spcBef>
                <a:spcPts val="0"/>
              </a:spcBef>
            </a:pPr>
            <a:endParaRPr lang="ru-RU" sz="7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«СМОЛЕНСКИЙ ОБЛАСТНОЙ ИНСТИТУТ</a:t>
            </a: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РАЗВИТИЯ ОБРАЗОВАНИЯ»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561421"/>
            <a:ext cx="3382236" cy="3079357"/>
          </a:xfr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3D6E-4792-4484-9298-B540E8BA777D}" type="datetime1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5B6B-8392-4812-A06C-6EF65A3CA4E4}" type="datetime1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FC0E-22A1-41A6-A5B0-655AD4698E4F}" type="datetime1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704856" cy="745152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3960440"/>
          </a:xfrm>
        </p:spPr>
        <p:txBody>
          <a:bodyPr>
            <a:normAutofit/>
          </a:bodyPr>
          <a:lstStyle>
            <a:lvl1pPr>
              <a:buClr>
                <a:schemeClr val="bg2">
                  <a:lumMod val="25000"/>
                </a:schemeClr>
              </a:buClr>
              <a:defRPr sz="2000"/>
            </a:lvl1pPr>
            <a:lvl2pPr>
              <a:buClr>
                <a:schemeClr val="bg2">
                  <a:lumMod val="25000"/>
                </a:schemeClr>
              </a:buClr>
              <a:defRPr sz="2000"/>
            </a:lvl2pPr>
            <a:lvl3pPr>
              <a:buClr>
                <a:schemeClr val="bg2">
                  <a:lumMod val="25000"/>
                </a:schemeClr>
              </a:buClr>
              <a:defRPr sz="1800"/>
            </a:lvl3pPr>
            <a:lvl4pPr>
              <a:buClr>
                <a:schemeClr val="bg2">
                  <a:lumMod val="25000"/>
                </a:schemeClr>
              </a:buClr>
              <a:defRPr sz="1600"/>
            </a:lvl4pPr>
            <a:lvl5pPr>
              <a:buClr>
                <a:schemeClr val="bg2">
                  <a:lumMod val="25000"/>
                </a:schemeClr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pic>
        <p:nvPicPr>
          <p:cNvPr id="10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107504" y="55873"/>
            <a:ext cx="792088" cy="252000"/>
          </a:xfrm>
        </p:spPr>
        <p:txBody>
          <a:bodyPr/>
          <a:lstStyle>
            <a:lvl1pPr algn="l">
              <a:defRPr sz="800"/>
            </a:lvl1pPr>
          </a:lstStyle>
          <a:p>
            <a:fld id="{AAFFC5FA-CA71-4565-B01C-34C4B64B1EAF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55576" y="6154807"/>
            <a:ext cx="3502152" cy="226521"/>
          </a:xfrm>
        </p:spPr>
        <p:txBody>
          <a:bodyPr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04448" y="55873"/>
            <a:ext cx="432048" cy="252000"/>
          </a:xfrm>
        </p:spPr>
        <p:txBody>
          <a:bodyPr/>
          <a:lstStyle>
            <a:lvl1pPr algn="r"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9A7E-9C7F-4FDE-B704-761A4A0475D1}" type="datetime1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704856" cy="745152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2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ата 12"/>
          <p:cNvSpPr>
            <a:spLocks noGrp="1"/>
          </p:cNvSpPr>
          <p:nvPr>
            <p:ph type="dt" sz="half" idx="10"/>
          </p:nvPr>
        </p:nvSpPr>
        <p:spPr>
          <a:xfrm>
            <a:off x="107504" y="55873"/>
            <a:ext cx="792088" cy="252000"/>
          </a:xfrm>
        </p:spPr>
        <p:txBody>
          <a:bodyPr/>
          <a:lstStyle>
            <a:lvl1pPr algn="l">
              <a:defRPr sz="800"/>
            </a:lvl1pPr>
          </a:lstStyle>
          <a:p>
            <a:fld id="{AAFFC5FA-CA71-4565-B01C-34C4B64B1EAF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16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55576" y="6154807"/>
            <a:ext cx="3502152" cy="226521"/>
          </a:xfrm>
        </p:spPr>
        <p:txBody>
          <a:bodyPr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04448" y="55873"/>
            <a:ext cx="432048" cy="252000"/>
          </a:xfrm>
        </p:spPr>
        <p:txBody>
          <a:bodyPr/>
          <a:lstStyle>
            <a:lvl1pPr algn="r"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3816000" cy="3960440"/>
          </a:xfrm>
        </p:spPr>
        <p:txBody>
          <a:bodyPr>
            <a:normAutofit/>
          </a:bodyPr>
          <a:lstStyle>
            <a:lvl1pPr>
              <a:buClr>
                <a:schemeClr val="bg2">
                  <a:lumMod val="10000"/>
                </a:schemeClr>
              </a:buClr>
              <a:defRPr sz="2000"/>
            </a:lvl1pPr>
            <a:lvl2pPr>
              <a:buClr>
                <a:schemeClr val="bg2">
                  <a:lumMod val="10000"/>
                </a:schemeClr>
              </a:buClr>
              <a:defRPr sz="2000"/>
            </a:lvl2pPr>
            <a:lvl3pPr>
              <a:buClr>
                <a:schemeClr val="bg2">
                  <a:lumMod val="10000"/>
                </a:schemeClr>
              </a:buClr>
              <a:defRPr sz="1800"/>
            </a:lvl3pPr>
            <a:lvl4pPr>
              <a:buClr>
                <a:schemeClr val="bg2">
                  <a:lumMod val="10000"/>
                </a:schemeClr>
              </a:buClr>
              <a:defRPr sz="1600"/>
            </a:lvl4pPr>
            <a:lvl5pPr>
              <a:buClr>
                <a:schemeClr val="bg2">
                  <a:lumMod val="10000"/>
                </a:schemeClr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644432" y="1700808"/>
            <a:ext cx="3816000" cy="3960440"/>
          </a:xfrm>
        </p:spPr>
        <p:txBody>
          <a:bodyPr>
            <a:normAutofit/>
          </a:bodyPr>
          <a:lstStyle>
            <a:lvl1pPr>
              <a:buClr>
                <a:schemeClr val="bg2">
                  <a:lumMod val="10000"/>
                </a:schemeClr>
              </a:buClr>
              <a:defRPr sz="2000"/>
            </a:lvl1pPr>
            <a:lvl2pPr>
              <a:buClr>
                <a:schemeClr val="bg2">
                  <a:lumMod val="10000"/>
                </a:schemeClr>
              </a:buClr>
              <a:defRPr sz="2000"/>
            </a:lvl2pPr>
            <a:lvl3pPr>
              <a:buClr>
                <a:schemeClr val="bg2">
                  <a:lumMod val="10000"/>
                </a:schemeClr>
              </a:buClr>
              <a:defRPr sz="1800"/>
            </a:lvl3pPr>
            <a:lvl4pPr>
              <a:buClr>
                <a:schemeClr val="bg2">
                  <a:lumMod val="10000"/>
                </a:schemeClr>
              </a:buClr>
              <a:defRPr sz="1600"/>
            </a:lvl4pPr>
            <a:lvl5pPr>
              <a:buClr>
                <a:schemeClr val="bg2">
                  <a:lumMod val="10000"/>
                </a:schemeClr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DED-0D7F-4950-A056-7F2CBE278128}" type="datetime1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0802-6340-4BCA-80A6-FF165FDF11E5}" type="datetime1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2"/>
          <p:cNvSpPr txBox="1">
            <a:spLocks/>
          </p:cNvSpPr>
          <p:nvPr userDrawn="1"/>
        </p:nvSpPr>
        <p:spPr>
          <a:xfrm>
            <a:off x="107504" y="55873"/>
            <a:ext cx="79208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FC5FA-CA71-4565-B01C-34C4B64B1EAF}" type="datetime1">
              <a:rPr lang="ru-RU" smtClean="0"/>
              <a:pPr/>
              <a:t>28.04.2016</a:t>
            </a:fld>
            <a:endParaRPr lang="ru-RU" dirty="0"/>
          </a:p>
        </p:txBody>
      </p:sp>
      <p:sp>
        <p:nvSpPr>
          <p:cNvPr id="6" name="Нижний колонтитул 13"/>
          <p:cNvSpPr txBox="1">
            <a:spLocks/>
          </p:cNvSpPr>
          <p:nvPr userDrawn="1"/>
        </p:nvSpPr>
        <p:spPr>
          <a:xfrm>
            <a:off x="755576" y="6154807"/>
            <a:ext cx="3502152" cy="226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7" name="Номер слайда 14"/>
          <p:cNvSpPr txBox="1">
            <a:spLocks/>
          </p:cNvSpPr>
          <p:nvPr userDrawn="1"/>
        </p:nvSpPr>
        <p:spPr>
          <a:xfrm>
            <a:off x="8604448" y="55873"/>
            <a:ext cx="43204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1780-857F-4F5F-B809-C53DD044E6F1}" type="datetime1">
              <a:rPr lang="ru-RU" smtClean="0"/>
              <a:t>28.04.2016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8BD-9E0D-4FD9-8997-B98E80DC57A8}" type="datetime1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65DA96-61DC-4DE7-AD08-0769B5D88E87}" type="datetime1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Уровни (этапы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) реализации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пилотного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проекта</a:t>
            </a:r>
            <a:b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«Духовно-нравственное воспитание в рамках внеурочной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деятельности»</a:t>
            </a:r>
            <a:endParaRPr lang="ru-RU" sz="1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4319" y="218838"/>
            <a:ext cx="306776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prstClr val="white"/>
                </a:solidFill>
              </a:rPr>
              <a:t>Государственное автономное </a:t>
            </a:r>
            <a:r>
              <a:rPr lang="ru-RU" sz="1100" b="1" dirty="0" smtClean="0">
                <a:solidFill>
                  <a:prstClr val="white"/>
                </a:solidFill>
              </a:rPr>
              <a:t>учреждение дополнительного </a:t>
            </a:r>
            <a:r>
              <a:rPr lang="ru-RU" sz="1100" b="1" dirty="0">
                <a:solidFill>
                  <a:prstClr val="white"/>
                </a:solidFill>
              </a:rPr>
              <a:t>профессионального </a:t>
            </a:r>
            <a:r>
              <a:rPr lang="ru-RU" sz="1100" b="1" dirty="0" smtClean="0">
                <a:solidFill>
                  <a:prstClr val="white"/>
                </a:solidFill>
              </a:rPr>
              <a:t>образования</a:t>
            </a:r>
          </a:p>
          <a:p>
            <a:pPr lvl="0" algn="ctr"/>
            <a:endParaRPr lang="ru-RU" sz="12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1200" b="1" dirty="0" smtClean="0">
                <a:solidFill>
                  <a:prstClr val="white"/>
                </a:solidFill>
              </a:rPr>
              <a:t>«СМОЛЕНСКИЙ ОБЛАСТНОЙ ИНСТИТУТ РАЗВИТИЯ ОБРАЗОВАНИЯ»</a:t>
            </a:r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Уровни (этапы) реализации</a:t>
            </a:r>
            <a:br>
              <a:rPr lang="ru-RU" dirty="0" smtClean="0"/>
            </a:br>
            <a:r>
              <a:rPr lang="ru-RU" dirty="0" smtClean="0"/>
              <a:t>пилотного </a:t>
            </a:r>
            <a:r>
              <a:rPr lang="ru-RU" dirty="0"/>
              <a:t>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2200" dirty="0"/>
              <a:t>0 </a:t>
            </a:r>
            <a:r>
              <a:rPr lang="ru-RU" sz="2200" dirty="0"/>
              <a:t>– критический</a:t>
            </a:r>
          </a:p>
          <a:p>
            <a:pPr marL="68580" indent="0">
              <a:buNone/>
            </a:pPr>
            <a:r>
              <a:rPr lang="ru-RU" sz="2200" dirty="0"/>
              <a:t>1 – подготовительный </a:t>
            </a:r>
            <a:r>
              <a:rPr lang="ru-RU" sz="2200" dirty="0"/>
              <a:t>этап</a:t>
            </a:r>
          </a:p>
          <a:p>
            <a:pPr marL="68580" indent="0">
              <a:buNone/>
            </a:pPr>
            <a:r>
              <a:rPr lang="ru-RU" sz="2200" dirty="0"/>
              <a:t>2 – фрагментарная работа отдельных элементов</a:t>
            </a:r>
          </a:p>
          <a:p>
            <a:pPr marL="68580" indent="0">
              <a:buNone/>
            </a:pPr>
            <a:r>
              <a:rPr lang="ru-RU" sz="2200" dirty="0"/>
              <a:t>3 – устойчивое функционирование </a:t>
            </a:r>
            <a:r>
              <a:rPr lang="ru-RU" sz="2200" dirty="0" smtClean="0"/>
              <a:t>отдельных</a:t>
            </a:r>
          </a:p>
          <a:p>
            <a:pPr marL="68580" indent="0">
              <a:buNone/>
            </a:pPr>
            <a:r>
              <a:rPr lang="ru-RU" sz="2200" dirty="0" smtClean="0"/>
              <a:t>      элементов</a:t>
            </a:r>
            <a:endParaRPr lang="ru-RU" sz="2200" dirty="0"/>
          </a:p>
          <a:p>
            <a:pPr marL="68580" indent="0">
              <a:buNone/>
            </a:pPr>
            <a:r>
              <a:rPr lang="ru-RU" sz="2200" dirty="0"/>
              <a:t>4 – наличие социального проекта в перспективе</a:t>
            </a:r>
          </a:p>
          <a:p>
            <a:pPr marL="68580" indent="0">
              <a:buNone/>
            </a:pPr>
            <a:r>
              <a:rPr lang="ru-RU" sz="2200" dirty="0"/>
              <a:t>5 – реализация социального проекта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4FC-6FA7-4B1C-88BC-3F214A6F1837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360040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Сафоновский</a:t>
            </a:r>
            <a:r>
              <a:rPr lang="ru-RU" sz="2700" dirty="0"/>
              <a:t> район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85379"/>
              </p:ext>
            </p:extLst>
          </p:nvPr>
        </p:nvGraphicFramePr>
        <p:xfrm>
          <a:off x="2302981" y="1052518"/>
          <a:ext cx="4609475" cy="460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44"/>
                <a:gridCol w="2958991"/>
                <a:gridCol w="1289240"/>
              </a:tblGrid>
              <a:tr h="354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п\п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Наименование ОО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«Гуманитарная гимназия»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6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1+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МБОУ СОШ № 7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8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СОШ № 9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Алферовская ООШ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Барановская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отсутствует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Вадинская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Васильевская ООШ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Вышегорская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Дроздовская ООШ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Дуровская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Издешковская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Казулинская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Николо-Погореловская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Прудковская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Старосельская СОШ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Рыбковская ООШ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Пушкинская ООШ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  <a:tr h="17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24.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МБОУ «Начальная школа – детский сад»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99" marR="57799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2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04856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Гагаринский район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693069" y="1749298"/>
          <a:ext cx="5829300" cy="3567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/>
                <a:gridCol w="4140835"/>
                <a:gridCol w="12598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п\п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ОО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«Средняя школа № 1 им. Ю.А. Гагарина»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«Средняя школа № 2 им. Е.В. Камышева»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«Средняя школа № 3 им. Ленинского комсомола»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«Средняя школа № 4 им. А.А. Леонова»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«Акатовская основная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«Ашковская основная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«Баскаковская средняя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«Кармановская средняя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«Никольская средняя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«Пречистенская средняя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«Родомановская средняя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«Серго-Ивановская основная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«Токаревская средняя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«Клушинская основная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«</a:t>
                      </a:r>
                      <a:r>
                        <a:rPr lang="ru-RU" sz="1200" dirty="0" err="1">
                          <a:effectLst/>
                        </a:rPr>
                        <a:t>Колокольнинская</a:t>
                      </a:r>
                      <a:r>
                        <a:rPr lang="ru-RU" sz="1200" dirty="0">
                          <a:effectLst/>
                        </a:rPr>
                        <a:t> основная школа»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54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52" y="836712"/>
            <a:ext cx="6209900" cy="48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4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t>28.04.2016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92279868"/>
              </p:ext>
            </p:extLst>
          </p:nvPr>
        </p:nvGraphicFramePr>
        <p:xfrm>
          <a:off x="755650" y="764704"/>
          <a:ext cx="7704782" cy="489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2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125715"/>
              </p:ext>
            </p:extLst>
          </p:nvPr>
        </p:nvGraphicFramePr>
        <p:xfrm>
          <a:off x="683569" y="692696"/>
          <a:ext cx="7776864" cy="503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1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Comp-3\сетевая\РЕКТОР\графи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98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1562</TotalTime>
  <Words>419</Words>
  <Application>Microsoft Office PowerPoint</Application>
  <PresentationFormat>Экран (4:3)</PresentationFormat>
  <Paragraphs>154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 Уровни (этапы) реализации пилотного проекта  «Духовно-нравственное воспитание в рамках внеурочной деятельности»</vt:lpstr>
      <vt:lpstr> Уровни (этапы) реализации пилотного проекта </vt:lpstr>
      <vt:lpstr>Сафоновский район </vt:lpstr>
      <vt:lpstr>Гагаринский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Орешкова</dc:creator>
  <cp:lastModifiedBy>Сченстная</cp:lastModifiedBy>
  <cp:revision>147</cp:revision>
  <dcterms:created xsi:type="dcterms:W3CDTF">2012-06-27T06:59:33Z</dcterms:created>
  <dcterms:modified xsi:type="dcterms:W3CDTF">2016-04-28T09:53:35Z</dcterms:modified>
</cp:coreProperties>
</file>