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72" r:id="rId2"/>
    <p:sldId id="274" r:id="rId3"/>
    <p:sldId id="278" r:id="rId4"/>
    <p:sldId id="279" r:id="rId5"/>
    <p:sldId id="280" r:id="rId6"/>
    <p:sldId id="282" r:id="rId7"/>
    <p:sldId id="285" r:id="rId8"/>
    <p:sldId id="286" r:id="rId9"/>
    <p:sldId id="288" r:id="rId10"/>
    <p:sldId id="289" r:id="rId11"/>
    <p:sldId id="290" r:id="rId12"/>
    <p:sldId id="292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5" r:id="rId24"/>
    <p:sldId id="304" r:id="rId25"/>
    <p:sldId id="308" r:id="rId26"/>
    <p:sldId id="306" r:id="rId2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5FA"/>
    <a:srgbClr val="000000"/>
    <a:srgbClr val="FFCDCD"/>
    <a:srgbClr val="000099"/>
    <a:srgbClr val="FFE7E7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494" autoAdjust="0"/>
  </p:normalViewPr>
  <p:slideViewPr>
    <p:cSldViewPr>
      <p:cViewPr>
        <p:scale>
          <a:sx n="97" d="100"/>
          <a:sy n="97" d="100"/>
        </p:scale>
        <p:origin x="4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54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081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08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08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08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08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>
                <a:solidFill>
                  <a:prstClr val="black"/>
                </a:solidFill>
              </a:rPr>
              <a:pPr/>
              <a:t>21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408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5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08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08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08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08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08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08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0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412752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84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066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"/>
                    </a14:imgEffect>
                    <a14:imgEffect>
                      <a14:colorTemperature colorTemp="5750"/>
                    </a14:imgEffect>
                    <a14:imgEffect>
                      <a14:saturation sat="15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r="39289" b="15616"/>
          <a:stretch/>
        </p:blipFill>
        <p:spPr bwMode="auto">
          <a:xfrm>
            <a:off x="2556000" y="108888"/>
            <a:ext cx="6496560" cy="6657672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5057551"/>
            <a:ext cx="6755166" cy="16609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79512" y="188640"/>
            <a:ext cx="87849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ГОСУДАРСТВЕННОЕ АВТОНОМНОЕ УЧРЕЖДЕНИЕ </a:t>
            </a:r>
          </a:p>
          <a:p>
            <a:pPr algn="ctr"/>
            <a:r>
              <a:rPr lang="ru-RU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ДОПОЛНИТЕЛЬНОГО ПРОФЕССИОНАЛЬНОГО ОБРАЗОВАНИЯ (ПОВЫШЕНИЯ КВАЛИФИКАЦИИ) СПЕЦИАЛИСТОВ</a:t>
            </a:r>
          </a:p>
          <a:p>
            <a:pPr algn="ctr"/>
            <a:r>
              <a:rPr lang="ru-RU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“СМОЛЕНСКИЙ ОБЛАСТНОЙ ИНСТИТУТ РАЗВИТИЯ ОБРАЗОВАНИЯ”</a:t>
            </a:r>
            <a:endParaRPr lang="ru-RU" sz="1400" b="1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00" y="1700808"/>
            <a:ext cx="8568952" cy="4484712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9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04856" cy="100811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2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92" y="1700809"/>
            <a:ext cx="4212000" cy="4464495"/>
          </a:xfrm>
        </p:spPr>
        <p:txBody>
          <a:bodyPr vert="horz" lIns="91440" tIns="45720" rIns="91440" bIns="45720" rtlCol="0">
            <a:normAutofit/>
          </a:bodyPr>
          <a:lstStyle>
            <a:lvl1pPr>
              <a:buClrTx/>
              <a:defRPr lang="ru-RU" smtClean="0"/>
            </a:lvl1pPr>
            <a:lvl2pPr>
              <a:buClrTx/>
              <a:defRPr lang="ru-RU" smtClean="0"/>
            </a:lvl2pPr>
            <a:lvl3pPr>
              <a:buClrTx/>
              <a:defRPr lang="ru-RU" smtClean="0"/>
            </a:lvl3pPr>
            <a:lvl4pPr>
              <a:buClrTx/>
              <a:defRPr lang="ru-RU" smtClean="0"/>
            </a:lvl4pPr>
            <a:lvl5pPr>
              <a:buClrTx/>
              <a:defRPr lang="en-US" dirty="0"/>
            </a:lvl5pPr>
          </a:lstStyle>
          <a:p>
            <a:pPr lvl="0">
              <a:buClrTx/>
            </a:pPr>
            <a:r>
              <a:rPr lang="ru-RU" dirty="0" smtClean="0"/>
              <a:t>Образец текста</a:t>
            </a:r>
          </a:p>
          <a:p>
            <a:pPr lvl="1">
              <a:buClrTx/>
            </a:pPr>
            <a:r>
              <a:rPr lang="ru-RU" dirty="0" smtClean="0"/>
              <a:t>Второй уровень</a:t>
            </a:r>
          </a:p>
          <a:p>
            <a:pPr lvl="2">
              <a:buClrTx/>
            </a:pPr>
            <a:r>
              <a:rPr lang="ru-RU" dirty="0" smtClean="0"/>
              <a:t>Третий уровень</a:t>
            </a:r>
          </a:p>
          <a:p>
            <a:pPr lvl="3">
              <a:buClrTx/>
            </a:pPr>
            <a:r>
              <a:rPr lang="ru-RU" dirty="0" smtClean="0"/>
              <a:t>Четвертый уровень</a:t>
            </a:r>
          </a:p>
          <a:p>
            <a:pPr lvl="4">
              <a:buClrTx/>
            </a:pPr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00809"/>
            <a:ext cx="4212000" cy="4464495"/>
          </a:xfrm>
        </p:spPr>
        <p:txBody>
          <a:bodyPr vert="horz" lIns="91440" tIns="45720" rIns="91440" bIns="45720" rtlCol="0">
            <a:normAutofit/>
          </a:bodyPr>
          <a:lstStyle>
            <a:lvl1pPr>
              <a:buClrTx/>
              <a:defRPr lang="ru-RU" smtClean="0"/>
            </a:lvl1pPr>
            <a:lvl2pPr>
              <a:buClrTx/>
              <a:defRPr lang="ru-RU" smtClean="0"/>
            </a:lvl2pPr>
            <a:lvl3pPr>
              <a:buClrTx/>
              <a:defRPr lang="ru-RU" smtClean="0"/>
            </a:lvl3pPr>
            <a:lvl4pPr>
              <a:buClrTx/>
              <a:defRPr lang="ru-RU" smtClean="0"/>
            </a:lvl4pPr>
            <a:lvl5pPr>
              <a:buClrTx/>
              <a:defRPr lang="en-US" dirty="0"/>
            </a:lvl5pPr>
          </a:lstStyle>
          <a:p>
            <a:pPr lvl="0">
              <a:buClrTx/>
            </a:pPr>
            <a:r>
              <a:rPr lang="ru-RU" smtClean="0"/>
              <a:t>Образец текста</a:t>
            </a:r>
          </a:p>
          <a:p>
            <a:pPr lvl="1">
              <a:buClrTx/>
            </a:pPr>
            <a:r>
              <a:rPr lang="ru-RU" smtClean="0"/>
              <a:t>Второй уровень</a:t>
            </a:r>
          </a:p>
          <a:p>
            <a:pPr lvl="2">
              <a:buClrTx/>
            </a:pPr>
            <a:r>
              <a:rPr lang="ru-RU" smtClean="0"/>
              <a:t>Третий уровень</a:t>
            </a:r>
          </a:p>
          <a:p>
            <a:pPr lvl="3">
              <a:buClrTx/>
            </a:pPr>
            <a:r>
              <a:rPr lang="ru-RU" smtClean="0"/>
              <a:t>Четвертый уровень</a:t>
            </a:r>
          </a:p>
          <a:p>
            <a:pPr lvl="4">
              <a:buClrTx/>
            </a:pPr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12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04856" cy="100811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9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Скругленный прямоугольник 11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4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DDC-9087-4390-8E4D-08229911FC88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9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93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79055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DDC-9087-4390-8E4D-08229911FC88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10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65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15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55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DDC-9087-4390-8E4D-08229911FC88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 useBgFill="1">
        <p:nvSpPr>
          <p:cNvPr id="5" name="Rounded Rectangle 10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Скругленный прямоугольник 5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19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00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07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98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12" r:id="rId12"/>
    <p:sldLayoutId id="2147483686" r:id="rId13"/>
    <p:sldLayoutId id="2147483688" r:id="rId14"/>
    <p:sldLayoutId id="2147483691" r:id="rId1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consultantplus://offline/ref=6ACA2F9B9E1DC0B19360C25B39773A71FF54F105E7F07C1901DDB7F493F1C53CFDC0F5709B0097FDH8C6P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hyperlink" Target="consultantplus://offline/ref=6ACA2F9B9E1DC0B19360C25B39773A71FF54F105E7F07C1901DDB7F493F1C53CFDC0F5709B0097FDH8C0P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tatyana.marchewskaja@yandex.ru" TargetMode="Externa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olymp.ru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du.smolinvest.ru/files/403/2013_1252.doc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ACA2F9B9E1DC0B19360C25B39773A71F75AF00BE2FB21130984BBF694FE9A2BFA89F9719B0097HFCAP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hyperlink" Target="consultantplus://offline/ref=6ACA2F9B9E1DC0B19360C25B39773A71FF54F105E7F07C1901DDB7F493F1C53CFDC0F5709B0097FFH8C7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ACA2F9B9E1DC0B19360C25B39773A71FF54F105E7F07C1901DDB7F493F1C53CFDC0F5709B0097FCH8C6P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ACA2F9B9E1DC0B19360C25B39773A71FF54F105E7F07C1901DDB7F493F1C53CFDC0F5709B0097FCH8C0P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585210" cy="10926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Департамент </a:t>
            </a:r>
            <a:r>
              <a:rPr lang="ru-RU" b="1" dirty="0">
                <a:solidFill>
                  <a:schemeClr val="tx1"/>
                </a:solidFill>
              </a:rPr>
              <a:t>Смоленской области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по образованию, науке и делам </a:t>
            </a:r>
            <a:r>
              <a:rPr lang="ru-RU" b="1" dirty="0" smtClean="0">
                <a:solidFill>
                  <a:schemeClr val="tx1"/>
                </a:solidFill>
              </a:rPr>
              <a:t>молодёжи</a:t>
            </a: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Смоленский </a:t>
            </a:r>
            <a:r>
              <a:rPr lang="ru-RU" b="1" dirty="0">
                <a:solidFill>
                  <a:schemeClr val="tx1"/>
                </a:solidFill>
              </a:rPr>
              <a:t>областной институт развития </a:t>
            </a:r>
            <a:r>
              <a:rPr lang="ru-RU" b="1" dirty="0" smtClean="0">
                <a:solidFill>
                  <a:schemeClr val="tx1"/>
                </a:solidFill>
              </a:rPr>
              <a:t>образования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071678"/>
            <a:ext cx="7200800" cy="3477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Проведение школьного и муниципального этапов Всероссийской олимпиады школьников  в 2016 году и организация </a:t>
            </a:r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работы</a:t>
            </a:r>
            <a:b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с одаренными детьми</a:t>
            </a: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400" b="1" dirty="0">
                <a:solidFill>
                  <a:prstClr val="black"/>
                </a:solidFill>
              </a:rPr>
              <a:t>СОВЕЩАНИЕ</a:t>
            </a:r>
            <a:r>
              <a:rPr lang="ru-RU" sz="3200" b="1" dirty="0">
                <a:solidFill>
                  <a:prstClr val="black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/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prstClr val="black"/>
                </a:solidFill>
              </a:rPr>
              <a:t>30 </a:t>
            </a:r>
            <a:r>
              <a:rPr lang="ru-RU" sz="2000" dirty="0">
                <a:solidFill>
                  <a:prstClr val="black"/>
                </a:solidFill>
              </a:rPr>
              <a:t>сентября 2016г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8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96944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Школьный и муниципальный этапы всероссийской олимпиады школьников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7569" y="2276872"/>
            <a:ext cx="7186759" cy="30469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ea typeface="Times New Roman"/>
                <a:cs typeface="Calibri"/>
              </a:rPr>
              <a:t>39</a:t>
            </a:r>
            <a:r>
              <a:rPr lang="ru-RU" sz="2400" dirty="0">
                <a:ea typeface="Times New Roman"/>
                <a:cs typeface="Calibri"/>
              </a:rPr>
              <a:t>. Организатор школьного этапа олимпиады:</a:t>
            </a:r>
          </a:p>
          <a:p>
            <a:r>
              <a:rPr lang="ru-RU" sz="2400" dirty="0"/>
              <a:t>…утверждает результаты школьного этапа олимпиады по каждому общеобразовательному предмету (</a:t>
            </a:r>
            <a:r>
              <a:rPr lang="ru-RU" sz="2400" u="sng" dirty="0"/>
              <a:t>рейтинг победителей и рейтинг призеров </a:t>
            </a:r>
            <a:r>
              <a:rPr lang="ru-RU" sz="2400" dirty="0"/>
              <a:t>школьного этапа олимпиады) и </a:t>
            </a:r>
            <a:r>
              <a:rPr lang="ru-RU" sz="2400" u="sng" dirty="0"/>
              <a:t>публикует их на своем официальном сайте в сети "Интернет", </a:t>
            </a:r>
            <a:r>
              <a:rPr lang="ru-RU" sz="2400" dirty="0"/>
              <a:t>в том числе </a:t>
            </a:r>
            <a:r>
              <a:rPr lang="ru-RU" sz="2400" u="sng" dirty="0"/>
              <a:t>протоколы жюри </a:t>
            </a:r>
            <a:r>
              <a:rPr lang="ru-RU" sz="2400" dirty="0"/>
              <a:t>школьного этапа олимпиады по каждому общеобразовательному предмету</a:t>
            </a:r>
            <a:r>
              <a:rPr lang="ru-RU" sz="2400" dirty="0" smtClean="0"/>
              <a:t>.</a:t>
            </a:r>
            <a:endParaRPr lang="ru-RU" sz="2400" dirty="0">
              <a:ea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32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96944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Школьный и муниципальный этапы всероссийской олимпиады школьников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454667"/>
            <a:ext cx="7186759" cy="489364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42. Муниципальные предметно-методические комиссии олимпиады:</a:t>
            </a:r>
          </a:p>
          <a:p>
            <a:r>
              <a:rPr lang="ru-RU" sz="2400" dirty="0"/>
              <a:t>(в ред. </a:t>
            </a:r>
            <a:r>
              <a:rPr lang="ru-RU" sz="2400" dirty="0">
                <a:hlinkClick r:id="rId4"/>
              </a:rPr>
              <a:t>Приказа</a:t>
            </a:r>
            <a:r>
              <a:rPr lang="ru-RU" sz="2400" dirty="0"/>
              <a:t> </a:t>
            </a:r>
            <a:r>
              <a:rPr lang="ru-RU" sz="2400" dirty="0" err="1"/>
              <a:t>Минобрнауки</a:t>
            </a:r>
            <a:r>
              <a:rPr lang="ru-RU" sz="2400" dirty="0"/>
              <a:t> России от 17.03.2015 N 249)</a:t>
            </a:r>
          </a:p>
          <a:p>
            <a:r>
              <a:rPr lang="ru-RU" sz="2400" u="sng" dirty="0"/>
              <a:t>разрабатывают требования к организации и проведению школьного этапа </a:t>
            </a:r>
            <a:r>
              <a:rPr lang="ru-RU" sz="2400" dirty="0"/>
              <a:t>олимпиады с учетом методических рекомендаций, подготовленных центральными предметно-методическими комиссиями олимпиады;</a:t>
            </a:r>
          </a:p>
          <a:p>
            <a:r>
              <a:rPr lang="ru-RU" sz="2400" dirty="0"/>
              <a:t>…</a:t>
            </a:r>
            <a:r>
              <a:rPr lang="ru-RU" sz="2400" u="sng" dirty="0"/>
              <a:t>формируют комплекты заданий </a:t>
            </a:r>
            <a:r>
              <a:rPr lang="ru-RU" sz="2400" dirty="0"/>
              <a:t>для школьного этапа олимпиады </a:t>
            </a:r>
            <a:r>
              <a:rPr lang="ru-RU" sz="2400" u="sng" dirty="0"/>
              <a:t>с учетом методических рекомендаций, подготовленных центральными предметно-методическими комиссиями олимпиады</a:t>
            </a:r>
            <a:r>
              <a:rPr lang="ru-RU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37675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96944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Школьный и муниципальный этапы всероссийской олимпиады школьников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454667"/>
            <a:ext cx="7186759" cy="415498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42900">
              <a:spcAft>
                <a:spcPts val="0"/>
              </a:spcAft>
            </a:pPr>
            <a:r>
              <a:rPr lang="ru-RU" sz="2400" dirty="0">
                <a:ea typeface="Times New Roman"/>
                <a:cs typeface="Calibri"/>
              </a:rPr>
              <a:t>44. </a:t>
            </a:r>
            <a:r>
              <a:rPr lang="ru-RU" sz="2400" b="1" dirty="0">
                <a:ea typeface="Times New Roman"/>
                <a:cs typeface="Calibri"/>
              </a:rPr>
              <a:t>Муниципальный этап олимпиады </a:t>
            </a:r>
            <a:r>
              <a:rPr lang="ru-RU" sz="2400" dirty="0">
                <a:ea typeface="Times New Roman"/>
                <a:cs typeface="Calibri"/>
              </a:rPr>
              <a:t>проводится по разработанным региональными предметно-методическими комиссиями по общеобразовательным предметам, по которым проводится </a:t>
            </a:r>
            <a:r>
              <a:rPr lang="ru-RU" sz="2400" dirty="0" smtClean="0">
                <a:ea typeface="Times New Roman"/>
                <a:cs typeface="Calibri"/>
              </a:rPr>
              <a:t>олимпиада, </a:t>
            </a:r>
            <a:r>
              <a:rPr lang="ru-RU" sz="2400" dirty="0">
                <a:ea typeface="Times New Roman"/>
                <a:cs typeface="Calibri"/>
              </a:rPr>
              <a:t>заданиям, основанным на содержании образовательных программ основного общего и среднего общего образования углубленного уровня и соответствующей направленности (профиля</a:t>
            </a:r>
            <a:r>
              <a:rPr lang="ru-RU" sz="2400" dirty="0" smtClean="0">
                <a:ea typeface="Times New Roman"/>
                <a:cs typeface="Calibri"/>
              </a:rPr>
              <a:t>), </a:t>
            </a:r>
            <a:r>
              <a:rPr lang="ru-RU" sz="2400" dirty="0">
                <a:ea typeface="Times New Roman"/>
                <a:cs typeface="Calibri"/>
              </a:rPr>
              <a:t>для </a:t>
            </a:r>
            <a:r>
              <a:rPr lang="ru-RU" sz="2400" b="1" u="sng" dirty="0">
                <a:ea typeface="Times New Roman"/>
                <a:cs typeface="Calibri"/>
              </a:rPr>
              <a:t>7 - 11 классов.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ea typeface="Times New Roman"/>
                <a:cs typeface="Calibri"/>
              </a:rPr>
              <a:t>(в ред. </a:t>
            </a:r>
            <a:r>
              <a:rPr lang="ru-RU" sz="2400" dirty="0">
                <a:solidFill>
                  <a:srgbClr val="0000FF"/>
                </a:solidFill>
                <a:ea typeface="Times New Roman"/>
                <a:cs typeface="Calibri"/>
                <a:hlinkClick r:id="rId4"/>
              </a:rPr>
              <a:t>Приказа</a:t>
            </a:r>
            <a:r>
              <a:rPr lang="ru-RU" sz="2400" dirty="0">
                <a:ea typeface="Times New Roman"/>
                <a:cs typeface="Calibri"/>
              </a:rPr>
              <a:t> </a:t>
            </a:r>
            <a:r>
              <a:rPr lang="ru-RU" sz="2400" dirty="0" err="1">
                <a:ea typeface="Times New Roman"/>
                <a:cs typeface="Calibri"/>
              </a:rPr>
              <a:t>Минобрнауки</a:t>
            </a:r>
            <a:r>
              <a:rPr lang="ru-RU" sz="2400" dirty="0">
                <a:ea typeface="Times New Roman"/>
                <a:cs typeface="Calibri"/>
              </a:rPr>
              <a:t> России от </a:t>
            </a:r>
            <a:r>
              <a:rPr lang="ru-RU" sz="2400" dirty="0" smtClean="0">
                <a:ea typeface="Times New Roman"/>
                <a:cs typeface="Calibri"/>
              </a:rPr>
              <a:t>17.03.2015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ea typeface="Times New Roman"/>
                <a:cs typeface="Calibri"/>
              </a:rPr>
              <a:t> </a:t>
            </a:r>
            <a:r>
              <a:rPr lang="ru-RU" sz="2400" dirty="0">
                <a:ea typeface="Times New Roman"/>
                <a:cs typeface="Calibri"/>
              </a:rPr>
              <a:t>N 249)</a:t>
            </a:r>
          </a:p>
        </p:txBody>
      </p:sp>
    </p:spTree>
    <p:extLst>
      <p:ext uri="{BB962C8B-B14F-4D97-AF65-F5344CB8AC3E}">
        <p14:creationId xmlns:p14="http://schemas.microsoft.com/office/powerpoint/2010/main" val="2013321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96944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Школьный и муниципальный этапы всероссийской олимпиады школьников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454667"/>
            <a:ext cx="7186759" cy="526297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0">
              <a:spcAft>
                <a:spcPts val="0"/>
              </a:spcAft>
              <a:buNone/>
            </a:pPr>
            <a:r>
              <a:rPr lang="ru-RU" sz="2400" dirty="0">
                <a:ea typeface="Times New Roman"/>
                <a:cs typeface="Calibri"/>
              </a:rPr>
              <a:t>46. На муниципальном этапе олимпиады по каждому общеобразовательному предмету принимают индивидуальное участие:</a:t>
            </a:r>
          </a:p>
          <a:p>
            <a:pPr indent="342900">
              <a:spcAft>
                <a:spcPts val="0"/>
              </a:spcAft>
            </a:pPr>
            <a:r>
              <a:rPr lang="ru-RU" sz="2400" dirty="0">
                <a:ea typeface="Times New Roman"/>
                <a:cs typeface="Calibri"/>
              </a:rPr>
              <a:t>участники школьного этапа олимпиады текущего учебного года, набравшие необходимое для участия в муниципальном этапе олимпиады количество баллов, </a:t>
            </a:r>
            <a:r>
              <a:rPr lang="ru-RU" sz="2400" u="sng" dirty="0">
                <a:ea typeface="Times New Roman"/>
                <a:cs typeface="Calibri"/>
              </a:rPr>
              <a:t>установленное организатором муниципального этапа олимпиады</a:t>
            </a:r>
            <a:r>
              <a:rPr lang="ru-RU" sz="2400" dirty="0">
                <a:ea typeface="Times New Roman"/>
                <a:cs typeface="Calibri"/>
              </a:rPr>
              <a:t>;</a:t>
            </a:r>
          </a:p>
          <a:p>
            <a:pPr indent="342900">
              <a:spcAft>
                <a:spcPts val="0"/>
              </a:spcAft>
            </a:pPr>
            <a:r>
              <a:rPr lang="ru-RU" sz="2400" u="sng" dirty="0">
                <a:ea typeface="Times New Roman"/>
                <a:cs typeface="Calibri"/>
              </a:rPr>
              <a:t>победители и призеры муниципального этапа олимпиады предыдущего учебного года</a:t>
            </a:r>
            <a:r>
              <a:rPr lang="ru-RU" sz="2400" dirty="0">
                <a:ea typeface="Times New Roman"/>
                <a:cs typeface="Calibri"/>
              </a:rPr>
              <a:t>, продолжающие обучение в организациях, осуществляющих образовательную деятельность по образовательным программам основного общего и среднего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197454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96944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Школьный и муниципальный этапы всероссийской олимпиады школьников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7" y="1772816"/>
            <a:ext cx="7186759" cy="34163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ea typeface="Calibri"/>
                <a:cs typeface="Times New Roman"/>
              </a:rPr>
              <a:t>47. </a:t>
            </a:r>
            <a:r>
              <a:rPr lang="ru-RU" sz="2400" u="sng" dirty="0">
                <a:ea typeface="Calibri"/>
                <a:cs typeface="Times New Roman"/>
              </a:rPr>
              <a:t>Победители и призеры </a:t>
            </a:r>
            <a:r>
              <a:rPr lang="ru-RU" sz="2400" dirty="0">
                <a:ea typeface="Calibri"/>
                <a:cs typeface="Times New Roman"/>
              </a:rPr>
              <a:t>муниципального этапа </a:t>
            </a:r>
            <a:r>
              <a:rPr lang="ru-RU" sz="2400" u="sng" dirty="0">
                <a:ea typeface="Calibri"/>
                <a:cs typeface="Times New Roman"/>
              </a:rPr>
              <a:t>предыдущего года </a:t>
            </a:r>
            <a:r>
              <a:rPr lang="ru-RU" sz="2400" dirty="0">
                <a:ea typeface="Calibri"/>
                <a:cs typeface="Times New Roman"/>
              </a:rPr>
              <a:t>вправе выполнять олимпиадные </a:t>
            </a:r>
            <a:r>
              <a:rPr lang="ru-RU" sz="2400" u="sng" dirty="0">
                <a:ea typeface="Calibri"/>
                <a:cs typeface="Times New Roman"/>
              </a:rPr>
              <a:t>задания</a:t>
            </a:r>
            <a:r>
              <a:rPr lang="ru-RU" sz="2400" dirty="0">
                <a:ea typeface="Calibri"/>
                <a:cs typeface="Times New Roman"/>
              </a:rPr>
              <a:t>, разработанные </a:t>
            </a:r>
            <a:r>
              <a:rPr lang="ru-RU" sz="2400" u="sng" dirty="0">
                <a:ea typeface="Calibri"/>
                <a:cs typeface="Times New Roman"/>
              </a:rPr>
              <a:t>для более старших классов </a:t>
            </a:r>
            <a:r>
              <a:rPr lang="ru-RU" sz="2400" dirty="0">
                <a:ea typeface="Calibri"/>
                <a:cs typeface="Times New Roman"/>
              </a:rPr>
              <a:t>по отношению к тем, в которых они проходят обучение. В случае их прохождения на последующие этапы олимпиады данные участники олимпиады выполняют олимпиадные задания, разработанные для класса, который они выбрали на муниципальном этапе олимпиады.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81447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96944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Школьный и муниципальный этапы всероссийской олимпиады школьников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7" y="1772816"/>
            <a:ext cx="7186759" cy="37856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42900">
              <a:spcAft>
                <a:spcPts val="0"/>
              </a:spcAft>
            </a:pPr>
            <a:r>
              <a:rPr lang="ru-RU" sz="2400" dirty="0"/>
              <a:t>48.</a:t>
            </a:r>
            <a:r>
              <a:rPr lang="ru-RU" sz="2400" dirty="0">
                <a:ea typeface="Calibri"/>
                <a:cs typeface="Times New Roman"/>
              </a:rPr>
              <a:t> Организатор муниципального этапа олимпиады:</a:t>
            </a:r>
          </a:p>
          <a:p>
            <a:pPr indent="0">
              <a:spcAft>
                <a:spcPts val="0"/>
              </a:spcAft>
              <a:buNone/>
            </a:pPr>
            <a:r>
              <a:rPr lang="ru-RU" sz="2400" dirty="0">
                <a:ea typeface="Times New Roman"/>
                <a:cs typeface="Times New Roman"/>
              </a:rPr>
              <a:t>…..</a:t>
            </a:r>
            <a:r>
              <a:rPr lang="ru-RU" sz="2400" dirty="0">
                <a:ea typeface="Times New Roman"/>
                <a:cs typeface="Calibri"/>
              </a:rPr>
              <a:t>утверждает результаты муниципального этапа олимпиады по каждому общеобразовательному предмету (рейтинг победителей и рейтинг призеров муниципального этапа олимпиады) и </a:t>
            </a:r>
            <a:r>
              <a:rPr lang="ru-RU" sz="2400" u="sng" dirty="0">
                <a:ea typeface="Times New Roman"/>
                <a:cs typeface="Calibri"/>
              </a:rPr>
              <a:t>публикует их на своем официальном сайте в сети "Интернет", </a:t>
            </a:r>
            <a:r>
              <a:rPr lang="ru-RU" sz="2400" dirty="0">
                <a:ea typeface="Times New Roman"/>
                <a:cs typeface="Calibri"/>
              </a:rPr>
              <a:t>в том числе </a:t>
            </a:r>
            <a:r>
              <a:rPr lang="ru-RU" sz="2400" u="sng" dirty="0">
                <a:ea typeface="Times New Roman"/>
                <a:cs typeface="Calibri"/>
              </a:rPr>
              <a:t>протоколы жюри </a:t>
            </a:r>
            <a:r>
              <a:rPr lang="ru-RU" sz="2400" dirty="0">
                <a:ea typeface="Times New Roman"/>
                <a:cs typeface="Calibri"/>
              </a:rPr>
              <a:t>муниципального этапа олимпиады по каждому общеобразовательному предмету;</a:t>
            </a:r>
          </a:p>
        </p:txBody>
      </p:sp>
    </p:spTree>
    <p:extLst>
      <p:ext uri="{BB962C8B-B14F-4D97-AF65-F5344CB8AC3E}">
        <p14:creationId xmlns:p14="http://schemas.microsoft.com/office/powerpoint/2010/main" val="3391819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4518" y="222066"/>
            <a:ext cx="8395954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Олимпиада по экологии</a:t>
            </a:r>
          </a:p>
          <a:p>
            <a:pPr lvl="0" algn="ctr"/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(региональный этап</a:t>
            </a:r>
            <a:r>
              <a:rPr lang="ru-RU" sz="28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  <a:endParaRPr lang="ru-RU" sz="2800" b="1" dirty="0">
              <a:solidFill>
                <a:srgbClr val="6F010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7" y="1772816"/>
            <a:ext cx="7186759" cy="415498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Победители муниципального этапа своевременно готовят  и сдают проекты, которые будут представлять на региональном этапе.</a:t>
            </a:r>
          </a:p>
          <a:p>
            <a:endParaRPr lang="ru-RU" sz="2400" dirty="0"/>
          </a:p>
          <a:p>
            <a:r>
              <a:rPr lang="ru-RU" sz="2400" dirty="0"/>
              <a:t>Проекты должны соответствовать критериям, разработанным предметно-методической комиссией по экологии (председатель – </a:t>
            </a:r>
            <a:r>
              <a:rPr lang="ru-RU" sz="2400" dirty="0" err="1" smtClean="0"/>
              <a:t>Гильденков</a:t>
            </a:r>
            <a:r>
              <a:rPr lang="ru-RU" sz="2400" dirty="0" smtClean="0"/>
              <a:t> </a:t>
            </a:r>
            <a:r>
              <a:rPr lang="ru-RU" sz="2400" dirty="0"/>
              <a:t>М.Ю.).</a:t>
            </a:r>
          </a:p>
          <a:p>
            <a:endParaRPr lang="ru-RU" sz="2400" dirty="0"/>
          </a:p>
          <a:p>
            <a:r>
              <a:rPr lang="ru-RU" sz="2400" dirty="0"/>
              <a:t>Проекты, не соответствующие экологической проблематике, не оцениваются.</a:t>
            </a:r>
          </a:p>
          <a:p>
            <a:pPr indent="342900" algn="just">
              <a:spcAft>
                <a:spcPts val="0"/>
              </a:spcAft>
            </a:pPr>
            <a:endParaRPr lang="ru-RU" sz="2400" dirty="0">
              <a:ea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0199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22066"/>
            <a:ext cx="8496944" cy="13849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Оценивание проектного тура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b="1" dirty="0">
                <a:latin typeface="Times New Roman"/>
                <a:ea typeface="Times New Roman"/>
                <a:cs typeface="Times New Roman"/>
              </a:rPr>
            </a:br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олимпиады по экологии</a:t>
            </a:r>
            <a:b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800" i="1" spc="490" dirty="0">
                <a:latin typeface="Times New Roman"/>
                <a:ea typeface="Times New Roman"/>
              </a:rPr>
              <a:t>шкала</a:t>
            </a:r>
            <a:r>
              <a:rPr lang="ru-RU" sz="2800" spc="490" dirty="0">
                <a:latin typeface="Times New Roman"/>
                <a:ea typeface="Times New Roman"/>
              </a:rPr>
              <a:t> </a:t>
            </a:r>
            <a:r>
              <a:rPr lang="ru-RU" sz="2800" i="1" spc="490" dirty="0">
                <a:latin typeface="Times New Roman"/>
                <a:ea typeface="Times New Roman"/>
              </a:rPr>
              <a:t>оценки</a:t>
            </a:r>
            <a:r>
              <a:rPr lang="ru-RU" sz="2800" spc="490" dirty="0">
                <a:latin typeface="Times New Roman"/>
                <a:ea typeface="Times New Roman"/>
              </a:rPr>
              <a:t> </a:t>
            </a:r>
            <a:r>
              <a:rPr lang="ru-RU" sz="2800" i="1" spc="490" dirty="0">
                <a:latin typeface="Times New Roman"/>
                <a:ea typeface="Times New Roman"/>
              </a:rPr>
              <a:t>рукописи </a:t>
            </a:r>
            <a:r>
              <a:rPr lang="ru-RU" sz="2800" i="1" spc="490" dirty="0" smtClean="0">
                <a:latin typeface="Times New Roman"/>
                <a:ea typeface="Times New Roman"/>
              </a:rPr>
              <a:t>проект</a:t>
            </a:r>
            <a:r>
              <a:rPr lang="ru-RU" sz="2800" i="1" dirty="0" smtClean="0">
                <a:latin typeface="Times New Roman"/>
                <a:ea typeface="Times New Roman"/>
              </a:rPr>
              <a:t>а</a:t>
            </a:r>
            <a:endParaRPr lang="ru-RU" sz="2800" dirty="0">
              <a:ea typeface="Times New Roman"/>
              <a:cs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481882"/>
              </p:ext>
            </p:extLst>
          </p:nvPr>
        </p:nvGraphicFramePr>
        <p:xfrm>
          <a:off x="323528" y="1844824"/>
          <a:ext cx="8496943" cy="4626864"/>
        </p:xfrm>
        <a:graphic>
          <a:graphicData uri="http://schemas.openxmlformats.org/drawingml/2006/table">
            <a:tbl>
              <a:tblPr/>
              <a:tblGrid>
                <a:gridCol w="8496943"/>
              </a:tblGrid>
              <a:tr h="403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Обоснованность темы проекта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2400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целесообразность</a:t>
                      </a:r>
                      <a:r>
                        <a:rPr lang="ru-RU" sz="2400" b="1" i="1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аргументов, подтверждающих актуальность темы проекта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ru-RU" sz="2400" i="1" u="words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Конкретность, ясность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формулировки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цели, задач,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 также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их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соответствие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теме проекта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ru-RU" sz="2400" u="words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Теоретическая значимость обзора</a:t>
                      </a:r>
                      <a:r>
                        <a:rPr lang="ru-RU" sz="2400" b="1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представлена и обоснована модель объекта, показаны её недостатки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Значимость работы для оценки возможного экологического риска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рассматриваемой области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5.  Значимость работы для снижения возможного экологического риска </a:t>
                      </a:r>
                      <a:r>
                        <a:rPr lang="ru-RU" sz="2400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в рассматриваемой области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264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22066"/>
            <a:ext cx="8496944" cy="13849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Оценивание проектного тура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b="1" dirty="0">
                <a:latin typeface="Times New Roman"/>
                <a:ea typeface="Times New Roman"/>
                <a:cs typeface="Times New Roman"/>
              </a:rPr>
            </a:br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олимпиады по экологии</a:t>
            </a:r>
            <a:b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800" i="1" spc="490" dirty="0">
                <a:latin typeface="Times New Roman"/>
                <a:ea typeface="Times New Roman"/>
              </a:rPr>
              <a:t>шкала</a:t>
            </a:r>
            <a:r>
              <a:rPr lang="ru-RU" sz="2800" spc="490" dirty="0">
                <a:latin typeface="Times New Roman"/>
                <a:ea typeface="Times New Roman"/>
              </a:rPr>
              <a:t> </a:t>
            </a:r>
            <a:r>
              <a:rPr lang="ru-RU" sz="2800" i="1" spc="490" dirty="0">
                <a:latin typeface="Times New Roman"/>
                <a:ea typeface="Times New Roman"/>
              </a:rPr>
              <a:t>оценки</a:t>
            </a:r>
            <a:r>
              <a:rPr lang="ru-RU" sz="2800" spc="490" dirty="0">
                <a:latin typeface="Times New Roman"/>
                <a:ea typeface="Times New Roman"/>
              </a:rPr>
              <a:t> </a:t>
            </a:r>
            <a:r>
              <a:rPr lang="ru-RU" sz="2800" i="1" spc="490" dirty="0">
                <a:latin typeface="Times New Roman"/>
                <a:ea typeface="Times New Roman"/>
              </a:rPr>
              <a:t>рукописи </a:t>
            </a:r>
            <a:r>
              <a:rPr lang="ru-RU" sz="2800" i="1" spc="490" dirty="0" smtClean="0">
                <a:latin typeface="Times New Roman"/>
                <a:ea typeface="Times New Roman"/>
              </a:rPr>
              <a:t>проект</a:t>
            </a:r>
            <a:r>
              <a:rPr lang="ru-RU" sz="2800" i="1" dirty="0" smtClean="0">
                <a:latin typeface="Times New Roman"/>
                <a:ea typeface="Times New Roman"/>
              </a:rPr>
              <a:t>а</a:t>
            </a:r>
            <a:endParaRPr lang="ru-RU" sz="2800" dirty="0">
              <a:ea typeface="Times New Roman"/>
              <a:cs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022896"/>
              </p:ext>
            </p:extLst>
          </p:nvPr>
        </p:nvGraphicFramePr>
        <p:xfrm>
          <a:off x="323528" y="1844824"/>
          <a:ext cx="8496944" cy="4626864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403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Обоснованность методик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доказана логически и/или ссылкой на авторитеты и/или приведением фактов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 Доступность методик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для самостоятельного выполнения автором проекта (учащимся или учащимися)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8. </a:t>
                      </a:r>
                      <a:r>
                        <a:rPr lang="ru-RU" sz="2400" b="1" i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Логичность и обоснованность эксперимента </a:t>
                      </a:r>
                      <a:r>
                        <a:rPr lang="ru-RU" sz="24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(/</a:t>
                      </a:r>
                      <a:r>
                        <a:rPr lang="ru-RU" sz="2400" b="1" i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наблюдения</a:t>
                      </a:r>
                      <a:r>
                        <a:rPr lang="ru-RU" sz="24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),</a:t>
                      </a:r>
                      <a:r>
                        <a:rPr lang="ru-RU" sz="24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обусловленность логикой изучения объекта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r>
                        <a:rPr lang="ru-RU" sz="2400" i="1" u="words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Наглядность (многообразие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способов)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представления результатов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графики, гистограммы, схемы, фото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10.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Дискуссионность (полемичность)</a:t>
                      </a:r>
                      <a:r>
                        <a:rPr lang="ru-RU" sz="2400" b="1" i="1" u="words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обсуждения</a:t>
                      </a:r>
                      <a:r>
                        <a:rPr lang="ru-RU" sz="24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полученных результатов с разных точек зрения, позиций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576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22066"/>
            <a:ext cx="8496944" cy="13849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Оценивание проектного тура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b="1" dirty="0">
                <a:latin typeface="Times New Roman"/>
                <a:ea typeface="Times New Roman"/>
                <a:cs typeface="Times New Roman"/>
              </a:rPr>
            </a:br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олимпиады по экологии</a:t>
            </a:r>
            <a:b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800" i="1" spc="490" dirty="0">
                <a:latin typeface="Times New Roman"/>
                <a:ea typeface="Times New Roman"/>
              </a:rPr>
              <a:t>шкала</a:t>
            </a:r>
            <a:r>
              <a:rPr lang="ru-RU" sz="2800" spc="490" dirty="0">
                <a:latin typeface="Times New Roman"/>
                <a:ea typeface="Times New Roman"/>
              </a:rPr>
              <a:t> </a:t>
            </a:r>
            <a:r>
              <a:rPr lang="ru-RU" sz="2800" i="1" spc="490" dirty="0">
                <a:latin typeface="Times New Roman"/>
                <a:ea typeface="Times New Roman"/>
              </a:rPr>
              <a:t>оценки</a:t>
            </a:r>
            <a:r>
              <a:rPr lang="ru-RU" sz="2800" spc="490" dirty="0">
                <a:latin typeface="Times New Roman"/>
                <a:ea typeface="Times New Roman"/>
              </a:rPr>
              <a:t> </a:t>
            </a:r>
            <a:r>
              <a:rPr lang="ru-RU" sz="2800" i="1" spc="490" dirty="0">
                <a:latin typeface="Times New Roman"/>
                <a:ea typeface="Times New Roman"/>
              </a:rPr>
              <a:t>рукописи </a:t>
            </a:r>
            <a:r>
              <a:rPr lang="ru-RU" sz="2800" i="1" spc="490" dirty="0" smtClean="0">
                <a:latin typeface="Times New Roman"/>
                <a:ea typeface="Times New Roman"/>
              </a:rPr>
              <a:t>проект</a:t>
            </a:r>
            <a:r>
              <a:rPr lang="ru-RU" sz="2800" i="1" dirty="0" smtClean="0">
                <a:latin typeface="Times New Roman"/>
                <a:ea typeface="Times New Roman"/>
              </a:rPr>
              <a:t>а</a:t>
            </a:r>
            <a:endParaRPr lang="ru-RU" sz="2800" dirty="0">
              <a:ea typeface="Times New Roman"/>
              <a:cs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979434"/>
              </p:ext>
            </p:extLst>
          </p:nvPr>
        </p:nvGraphicFramePr>
        <p:xfrm>
          <a:off x="323528" y="1844824"/>
          <a:ext cx="8496944" cy="3645408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403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 Оригинальность позиции </a:t>
                      </a:r>
                      <a:r>
                        <a:rPr lang="ru-RU" sz="24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автора</a:t>
                      </a:r>
                      <a:r>
                        <a:rPr lang="ru-RU" sz="2400" b="0" i="1" u="none" baseline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наличие собственной позиции (точки зрения) на полученные результаты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12.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Соответствие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содержания выводов содержанию цели и задач;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оценивание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выдвинутой гипотезы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Конкретность выводов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уровень обобщения </a:t>
                      </a:r>
                      <a:r>
                        <a:rPr lang="ru-RU" sz="2400" spc="-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отсутствие рассуждений, частностей, общих мест, ссылок на других.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57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7272808" cy="41764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marL="514350" lvl="0" indent="-514350" algn="l">
              <a:spcBef>
                <a:spcPct val="20000"/>
              </a:spcBef>
            </a:pPr>
            <a:r>
              <a:rPr lang="ru-RU" sz="3200" b="1" dirty="0" smtClean="0">
                <a:solidFill>
                  <a:srgbClr val="002060"/>
                </a:solidFill>
              </a:rPr>
              <a:t>          </a:t>
            </a: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Повестка дня</a:t>
            </a:r>
            <a:b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800" dirty="0" smtClean="0">
                <a:solidFill>
                  <a:schemeClr val="tx1"/>
                </a:solidFill>
              </a:rPr>
              <a:t>1. </a:t>
            </a:r>
            <a:r>
              <a:rPr lang="ru-RU" sz="2800" dirty="0" smtClean="0">
                <a:solidFill>
                  <a:prstClr val="black"/>
                </a:solidFill>
              </a:rPr>
              <a:t>Подготовка </a:t>
            </a:r>
            <a:r>
              <a:rPr lang="ru-RU" sz="2800" dirty="0">
                <a:solidFill>
                  <a:prstClr val="black"/>
                </a:solidFill>
              </a:rPr>
              <a:t>и проведение школьного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     </a:t>
            </a:r>
            <a:r>
              <a:rPr lang="ru-RU" sz="2800" dirty="0" smtClean="0">
                <a:solidFill>
                  <a:prstClr val="black"/>
                </a:solidFill>
              </a:rPr>
              <a:t>и </a:t>
            </a:r>
            <a:r>
              <a:rPr lang="ru-RU" sz="2800" dirty="0">
                <a:solidFill>
                  <a:prstClr val="black"/>
                </a:solidFill>
              </a:rPr>
              <a:t>муниципального </a:t>
            </a:r>
            <a:r>
              <a:rPr lang="ru-RU" sz="2800" dirty="0" smtClean="0">
                <a:solidFill>
                  <a:prstClr val="black"/>
                </a:solidFill>
              </a:rPr>
              <a:t>этапов</a:t>
            </a:r>
            <a:br>
              <a:rPr lang="ru-RU" sz="2800" dirty="0" smtClean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 smtClean="0">
                <a:solidFill>
                  <a:prstClr val="black"/>
                </a:solidFill>
              </a:rPr>
              <a:t>    Всероссийской олимпиады </a:t>
            </a:r>
            <a:br>
              <a:rPr lang="ru-RU" sz="2800" dirty="0" smtClean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 smtClean="0">
                <a:solidFill>
                  <a:prstClr val="black"/>
                </a:solidFill>
              </a:rPr>
              <a:t>    школьников</a:t>
            </a:r>
            <a:r>
              <a:rPr lang="ru-RU" sz="2800" dirty="0">
                <a:solidFill>
                  <a:prstClr val="black"/>
                </a:solidFill>
              </a:rPr>
              <a:t>.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2. </a:t>
            </a:r>
            <a:r>
              <a:rPr lang="ru-RU" sz="2800" dirty="0" smtClean="0">
                <a:solidFill>
                  <a:prstClr val="black"/>
                </a:solidFill>
              </a:rPr>
              <a:t>Организация </a:t>
            </a:r>
            <a:r>
              <a:rPr lang="ru-RU" sz="2800" dirty="0">
                <a:solidFill>
                  <a:prstClr val="black"/>
                </a:solidFill>
              </a:rPr>
              <a:t>участия обучающихся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     </a:t>
            </a:r>
            <a:r>
              <a:rPr lang="ru-RU" sz="2800" dirty="0" smtClean="0">
                <a:solidFill>
                  <a:prstClr val="black"/>
                </a:solidFill>
              </a:rPr>
              <a:t>в </a:t>
            </a:r>
            <a:r>
              <a:rPr lang="ru-RU" sz="2800" dirty="0">
                <a:solidFill>
                  <a:prstClr val="black"/>
                </a:solidFill>
              </a:rPr>
              <a:t>осенней сессии школы для </a:t>
            </a:r>
            <a:r>
              <a:rPr lang="ru-RU" sz="2800" dirty="0" smtClean="0">
                <a:solidFill>
                  <a:prstClr val="black"/>
                </a:solidFill>
              </a:rPr>
              <a:t/>
            </a:r>
            <a:br>
              <a:rPr lang="ru-RU" sz="2800" dirty="0" smtClean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 smtClean="0">
                <a:solidFill>
                  <a:prstClr val="black"/>
                </a:solidFill>
              </a:rPr>
              <a:t>    одаренных детей </a:t>
            </a:r>
            <a:r>
              <a:rPr lang="ru-RU" sz="2800" dirty="0">
                <a:solidFill>
                  <a:prstClr val="black"/>
                </a:solidFill>
              </a:rPr>
              <a:t>«Ступени к Олимпу». 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3.  </a:t>
            </a:r>
            <a:r>
              <a:rPr lang="ru-RU" sz="2800" dirty="0" smtClean="0">
                <a:solidFill>
                  <a:prstClr val="black"/>
                </a:solidFill>
              </a:rPr>
              <a:t>Разное</a:t>
            </a:r>
            <a:r>
              <a:rPr lang="ru-RU" sz="2800" dirty="0">
                <a:solidFill>
                  <a:prstClr val="black"/>
                </a:solidFill>
              </a:rPr>
              <a:t>.</a:t>
            </a:r>
            <a:br>
              <a:rPr lang="ru-RU" sz="2800" dirty="0">
                <a:solidFill>
                  <a:prstClr val="black"/>
                </a:solidFill>
              </a:rPr>
            </a:b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0"/>
            <a:ext cx="858521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585210" cy="10926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Департамент </a:t>
            </a:r>
            <a:r>
              <a:rPr lang="ru-RU" b="1" dirty="0">
                <a:solidFill>
                  <a:schemeClr val="tx1"/>
                </a:solidFill>
              </a:rPr>
              <a:t>Смоленской области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по образованию, науке и делам </a:t>
            </a:r>
            <a:r>
              <a:rPr lang="ru-RU" b="1" dirty="0" smtClean="0">
                <a:solidFill>
                  <a:schemeClr val="tx1"/>
                </a:solidFill>
              </a:rPr>
              <a:t>молодёжи</a:t>
            </a: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Смоленский </a:t>
            </a:r>
            <a:r>
              <a:rPr lang="ru-RU" b="1" dirty="0">
                <a:solidFill>
                  <a:schemeClr val="tx1"/>
                </a:solidFill>
              </a:rPr>
              <a:t>областной институт развития </a:t>
            </a:r>
            <a:r>
              <a:rPr lang="ru-RU" b="1" dirty="0" smtClean="0">
                <a:solidFill>
                  <a:schemeClr val="tx1"/>
                </a:solidFill>
              </a:rPr>
              <a:t>образования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1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22066"/>
            <a:ext cx="8496944" cy="13849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Оценивание проектного тура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b="1" dirty="0">
                <a:latin typeface="Times New Roman"/>
                <a:ea typeface="Times New Roman"/>
                <a:cs typeface="Times New Roman"/>
              </a:rPr>
            </a:br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олимпиады по экологии</a:t>
            </a:r>
            <a:b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800" i="1" spc="490" dirty="0">
                <a:latin typeface="Times New Roman"/>
                <a:ea typeface="Times New Roman"/>
              </a:rPr>
              <a:t>шкала</a:t>
            </a:r>
            <a:r>
              <a:rPr lang="ru-RU" sz="2800" spc="490" dirty="0">
                <a:latin typeface="Times New Roman"/>
                <a:ea typeface="Times New Roman"/>
              </a:rPr>
              <a:t> </a:t>
            </a:r>
            <a:r>
              <a:rPr lang="ru-RU" sz="2800" i="1" spc="490" dirty="0">
                <a:latin typeface="Times New Roman"/>
                <a:ea typeface="Times New Roman"/>
              </a:rPr>
              <a:t>оценки</a:t>
            </a:r>
            <a:r>
              <a:rPr lang="ru-RU" sz="2800" spc="490" dirty="0">
                <a:latin typeface="Times New Roman"/>
                <a:ea typeface="Times New Roman"/>
              </a:rPr>
              <a:t> </a:t>
            </a:r>
            <a:r>
              <a:rPr lang="ru-RU" sz="2800" i="1" spc="490" dirty="0" smtClean="0">
                <a:latin typeface="Times New Roman"/>
                <a:ea typeface="Times New Roman"/>
              </a:rPr>
              <a:t>защиты проект</a:t>
            </a:r>
            <a:r>
              <a:rPr lang="ru-RU" sz="2800" i="1" dirty="0" smtClean="0">
                <a:latin typeface="Times New Roman"/>
                <a:ea typeface="Times New Roman"/>
              </a:rPr>
              <a:t>а</a:t>
            </a:r>
            <a:endParaRPr lang="ru-RU" sz="2800" dirty="0">
              <a:ea typeface="Times New Roman"/>
              <a:cs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106805"/>
              </p:ext>
            </p:extLst>
          </p:nvPr>
        </p:nvGraphicFramePr>
        <p:xfrm>
          <a:off x="107504" y="1556793"/>
          <a:ext cx="8928992" cy="5327067"/>
        </p:xfrm>
        <a:graphic>
          <a:graphicData uri="http://schemas.openxmlformats.org/drawingml/2006/table">
            <a:tbl>
              <a:tblPr/>
              <a:tblGrid>
                <a:gridCol w="529686"/>
                <a:gridCol w="8399306"/>
              </a:tblGrid>
              <a:tr h="38282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1506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выступление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1.</a:t>
                      </a: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Соответствие</a:t>
                      </a: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сообщения заявленной теме, цели и задачам проекта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1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9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2.</a:t>
                      </a:r>
                      <a:r>
                        <a:rPr lang="ru-RU" sz="2400" spc="-9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spc="-9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Структурированность</a:t>
                      </a:r>
                      <a:r>
                        <a:rPr lang="ru-RU" sz="2400" spc="-9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(организация) сообщения, которая обеспечивает понимание его содержания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1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3.</a:t>
                      </a: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Культура</a:t>
                      </a: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выступления</a:t>
                      </a: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– чтение с листа или рассказ, обращённый к аудитории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1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7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4.</a:t>
                      </a:r>
                      <a:r>
                        <a:rPr lang="ru-RU" sz="2400" spc="-7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spc="-7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Доступность</a:t>
                      </a:r>
                      <a:r>
                        <a:rPr lang="ru-RU" sz="2400" spc="-7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сообщения о содержании проекта, его целях, задачах, методах и результатах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1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5.</a:t>
                      </a: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Целесообразность, 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инструментальность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наглядности, уровень её использования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0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Соблюдение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временного регламента сообщения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(до 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мин.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947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22066"/>
            <a:ext cx="8496944" cy="13849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Оценивание проектного тура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олимпиады по экологии</a:t>
            </a:r>
            <a:b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800" i="1" spc="490" dirty="0">
                <a:solidFill>
                  <a:prstClr val="black"/>
                </a:solidFill>
                <a:latin typeface="Times New Roman"/>
                <a:ea typeface="Times New Roman"/>
              </a:rPr>
              <a:t>шкала</a:t>
            </a:r>
            <a:r>
              <a:rPr lang="ru-RU" sz="2800" spc="49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i="1" spc="490" dirty="0">
                <a:solidFill>
                  <a:prstClr val="black"/>
                </a:solidFill>
                <a:latin typeface="Times New Roman"/>
                <a:ea typeface="Times New Roman"/>
              </a:rPr>
              <a:t>оценки</a:t>
            </a:r>
            <a:r>
              <a:rPr lang="ru-RU" sz="2800" spc="49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i="1" spc="490" dirty="0" smtClean="0">
                <a:solidFill>
                  <a:prstClr val="black"/>
                </a:solidFill>
                <a:latin typeface="Times New Roman"/>
                <a:ea typeface="Times New Roman"/>
              </a:rPr>
              <a:t>защиты проект</a:t>
            </a:r>
            <a:r>
              <a:rPr lang="ru-RU" sz="2800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а</a:t>
            </a:r>
            <a:endParaRPr lang="ru-RU" sz="2800" dirty="0">
              <a:solidFill>
                <a:prstClr val="black"/>
              </a:solidFill>
              <a:ea typeface="Times New Roman"/>
              <a:cs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404634"/>
              </p:ext>
            </p:extLst>
          </p:nvPr>
        </p:nvGraphicFramePr>
        <p:xfrm>
          <a:off x="323528" y="1988840"/>
          <a:ext cx="8424936" cy="3384376"/>
        </p:xfrm>
        <a:graphic>
          <a:graphicData uri="http://schemas.openxmlformats.org/drawingml/2006/table">
            <a:tbl>
              <a:tblPr/>
              <a:tblGrid>
                <a:gridCol w="499784"/>
                <a:gridCol w="7925152"/>
              </a:tblGrid>
              <a:tr h="70131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4353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дискуссия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 vert="vert270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7.</a:t>
                      </a:r>
                      <a:r>
                        <a:rPr lang="ru-RU" sz="2400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Чёткость</a:t>
                      </a:r>
                      <a:r>
                        <a:rPr lang="ru-RU" sz="2400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и </a:t>
                      </a:r>
                      <a:r>
                        <a:rPr lang="ru-RU" sz="2400" b="1" i="1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полнота</a:t>
                      </a:r>
                      <a:r>
                        <a:rPr lang="ru-RU" sz="2400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ответов на дополнительные вопросы по существу </a:t>
                      </a:r>
                      <a:r>
                        <a:rPr lang="ru-RU" sz="2400" spc="-2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сообщения</a:t>
                      </a:r>
                    </a:p>
                  </a:txBody>
                  <a:tcPr marL="67084" marR="67084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4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8.</a:t>
                      </a:r>
                      <a:r>
                        <a:rPr lang="ru-RU" sz="2400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b="1" i="1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Владение</a:t>
                      </a:r>
                      <a:r>
                        <a:rPr lang="ru-RU" sz="2400" spc="-2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специальной терминологией по теме проекта, использованной в </a:t>
                      </a:r>
                      <a:r>
                        <a:rPr lang="ru-RU" sz="2400" spc="-2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сообщении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4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7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r>
                        <a:rPr lang="ru-RU" sz="2400" spc="-7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spc="-7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r>
                        <a:rPr lang="ru-RU" sz="2400" spc="-7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spc="-7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дискуссии</a:t>
                      </a:r>
                      <a:r>
                        <a:rPr lang="ru-RU" sz="2400" spc="-7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умение понять собеседника и аргументировано ответить на его </a:t>
                      </a:r>
                      <a:r>
                        <a:rPr lang="ru-RU" sz="2400" spc="-7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вопросы</a:t>
                      </a: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23528" y="5517232"/>
            <a:ext cx="8424936" cy="483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баллов за проектный тур -  44 балла</a:t>
            </a:r>
          </a:p>
        </p:txBody>
      </p:sp>
    </p:spTree>
    <p:extLst>
      <p:ext uri="{BB962C8B-B14F-4D97-AF65-F5344CB8AC3E}">
        <p14:creationId xmlns:p14="http://schemas.microsoft.com/office/powerpoint/2010/main" val="27512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143248"/>
            <a:ext cx="6629400" cy="1219201"/>
          </a:xfrm>
        </p:spPr>
        <p:txBody>
          <a:bodyPr/>
          <a:lstStyle/>
          <a:p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Осенняя сессия школы </a:t>
            </a:r>
            <a:b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«СТУПЕНИ К ОЛИМПУ»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568952" cy="10926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Департамент </a:t>
            </a:r>
            <a:r>
              <a:rPr lang="ru-RU" b="1" dirty="0">
                <a:solidFill>
                  <a:schemeClr val="tx1"/>
                </a:solidFill>
              </a:rPr>
              <a:t>Смоленской области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по образованию, науке и </a:t>
            </a:r>
            <a:r>
              <a:rPr lang="ru-RU" b="1" dirty="0" smtClean="0">
                <a:solidFill>
                  <a:schemeClr val="tx1"/>
                </a:solidFill>
              </a:rPr>
              <a:t>делам молодёжи</a:t>
            </a: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Смоленский </a:t>
            </a:r>
            <a:r>
              <a:rPr lang="ru-RU" b="1" dirty="0">
                <a:solidFill>
                  <a:schemeClr val="tx1"/>
                </a:solidFill>
              </a:rPr>
              <a:t>областной институт развития </a:t>
            </a:r>
            <a:r>
              <a:rPr lang="ru-RU" b="1" dirty="0" smtClean="0">
                <a:solidFill>
                  <a:schemeClr val="tx1"/>
                </a:solidFill>
              </a:rPr>
              <a:t>образования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2051" name="Picture 3" descr="C:\Users\Пользователь\Desktop\Олимпиада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03670"/>
            <a:ext cx="2812162" cy="128111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Пользователь\Desktop\Олимпиада\Совещание 30.09.2016\Снимо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024336" cy="129614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18" y="188640"/>
            <a:ext cx="2885598" cy="129614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2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140968"/>
            <a:ext cx="6629400" cy="1800200"/>
          </a:xfrm>
        </p:spPr>
        <p:txBody>
          <a:bodyPr/>
          <a:lstStyle/>
          <a:p>
            <a:pPr algn="l"/>
            <a:r>
              <a:rPr lang="ru-RU" sz="2800" u="sng" dirty="0" smtClean="0"/>
              <a:t>Участники сессии: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учащиеся 9 -</a:t>
            </a:r>
            <a:r>
              <a:rPr lang="ru-RU" sz="2800" dirty="0" smtClean="0"/>
              <a:t> </a:t>
            </a:r>
            <a:r>
              <a:rPr lang="ru-RU" sz="2800" dirty="0"/>
              <a:t>11 </a:t>
            </a:r>
            <a:r>
              <a:rPr lang="ru-RU" sz="2800" dirty="0" smtClean="0"/>
              <a:t>классов - </a:t>
            </a:r>
            <a:r>
              <a:rPr lang="ru-RU" sz="2800" dirty="0"/>
              <a:t>участники весенней и (или) летней </a:t>
            </a:r>
            <a:r>
              <a:rPr lang="ru-RU" sz="2800" dirty="0" smtClean="0"/>
              <a:t>сессий </a:t>
            </a:r>
            <a:r>
              <a:rPr lang="ru-RU" sz="2800" dirty="0"/>
              <a:t>школы «Ступени к </a:t>
            </a:r>
            <a:r>
              <a:rPr lang="ru-RU" sz="2800" dirty="0" smtClean="0"/>
              <a:t>Олимпу»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0648"/>
            <a:ext cx="8352928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  <a:t>Осенняя сессия школы </a:t>
            </a:r>
            <a:b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</a:b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  <a:t>«СТУПЕНИ К ОЛИМПУ»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534" y="2852936"/>
            <a:ext cx="8352928" cy="3240360"/>
          </a:xfrm>
          <a:solidFill>
            <a:schemeClr val="bg1"/>
          </a:solidFill>
        </p:spPr>
        <p:txBody>
          <a:bodyPr anchor="t"/>
          <a:lstStyle/>
          <a:p>
            <a:pPr algn="l"/>
            <a:r>
              <a:rPr lang="ru-RU" sz="2800" u="sng" dirty="0" smtClean="0"/>
              <a:t>Сроки проведения: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            с  30 октября по  3 ноября 2016 г.</a:t>
            </a:r>
            <a:br>
              <a:rPr lang="ru-RU" sz="2800" dirty="0" smtClean="0"/>
            </a:br>
            <a:r>
              <a:rPr lang="ru-RU" sz="2800" u="sng" dirty="0" smtClean="0"/>
              <a:t>Место проведения </a:t>
            </a:r>
            <a:r>
              <a:rPr lang="ru-RU" sz="2800" dirty="0" smtClean="0"/>
              <a:t>-  </a:t>
            </a:r>
            <a:r>
              <a:rPr lang="ru-RU" sz="2800" dirty="0" err="1" smtClean="0"/>
              <a:t>СмолГУ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u="sng" dirty="0" smtClean="0"/>
              <a:t>Места проживания: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            1. СОГБОУИ «Лицей имени Кирилла</a:t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                               и  </a:t>
            </a:r>
            <a:r>
              <a:rPr lang="ru-RU" sz="2800" dirty="0" err="1" smtClean="0"/>
              <a:t>Мефодия</a:t>
            </a:r>
            <a:r>
              <a:rPr lang="ru-RU" sz="2800" dirty="0" smtClean="0"/>
              <a:t>» (общежитие);</a:t>
            </a:r>
            <a:br>
              <a:rPr lang="ru-RU" sz="2800" dirty="0" smtClean="0"/>
            </a:br>
            <a:r>
              <a:rPr lang="ru-RU" sz="2800" dirty="0" smtClean="0"/>
              <a:t>                               2. </a:t>
            </a:r>
            <a:r>
              <a:rPr lang="ru-RU" sz="2800" dirty="0" err="1" smtClean="0"/>
              <a:t>СмолГУ</a:t>
            </a:r>
            <a:r>
              <a:rPr lang="ru-RU" sz="2800" dirty="0" smtClean="0"/>
              <a:t> (гостиница).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648"/>
            <a:ext cx="8568952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  <a:t>Осенняя сессия школы </a:t>
            </a:r>
            <a:b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</a:b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  <a:t>«СТУПЕНИ К ОЛИМПУ»</a:t>
            </a:r>
            <a:endParaRPr lang="ru-RU" sz="3200" dirty="0">
              <a:solidFill>
                <a:schemeClr val="tx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2403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7272808" cy="5157192"/>
          </a:xfrm>
          <a:solidFill>
            <a:schemeClr val="bg1"/>
          </a:solidFill>
        </p:spPr>
        <p:txBody>
          <a:bodyPr anchor="t"/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Списки участников осенней сессии, списки детей на проживание </a:t>
            </a:r>
            <a:r>
              <a:rPr lang="ru-RU" sz="2800" dirty="0"/>
              <a:t>в </a:t>
            </a:r>
            <a:r>
              <a:rPr lang="ru-RU" sz="2800" dirty="0" smtClean="0"/>
              <a:t>общежитии СОГБОУИ «Лицей </a:t>
            </a:r>
            <a:r>
              <a:rPr lang="ru-RU" sz="2800" dirty="0"/>
              <a:t>имени Кирилла и </a:t>
            </a:r>
            <a:r>
              <a:rPr lang="ru-RU" sz="2800" dirty="0" err="1" smtClean="0"/>
              <a:t>Мефодия</a:t>
            </a:r>
            <a:r>
              <a:rPr lang="ru-RU" sz="2800" dirty="0" smtClean="0"/>
              <a:t>» - </a:t>
            </a:r>
            <a:br>
              <a:rPr lang="ru-RU" sz="2800" dirty="0" smtClean="0"/>
            </a:br>
            <a:r>
              <a:rPr lang="ru-RU" sz="2800" dirty="0" smtClean="0"/>
              <a:t>до </a:t>
            </a:r>
            <a:r>
              <a:rPr lang="ru-RU" sz="2800" b="1" dirty="0"/>
              <a:t>17.10. </a:t>
            </a:r>
            <a:r>
              <a:rPr lang="ru-RU" sz="2800" b="1" dirty="0" smtClean="0"/>
              <a:t>2016  </a:t>
            </a:r>
            <a:br>
              <a:rPr lang="ru-RU" sz="2800" b="1" dirty="0" smtClean="0"/>
            </a:br>
            <a:r>
              <a:rPr lang="ru-RU" sz="2800" dirty="0" smtClean="0"/>
              <a:t>на адрес </a:t>
            </a:r>
            <a:r>
              <a:rPr lang="en-US" sz="2800" dirty="0" smtClean="0">
                <a:hlinkClick r:id="rId2"/>
              </a:rPr>
              <a:t>tatyana.marchewskaja@yandex.ru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Контактный телефоны:</a:t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</a:t>
            </a:r>
            <a:r>
              <a:rPr lang="ru-RU" sz="2800" dirty="0"/>
              <a:t>8-(4812)- 38-93-51 </a:t>
            </a:r>
            <a:br>
              <a:rPr lang="ru-RU" sz="2800" dirty="0"/>
            </a:br>
            <a:r>
              <a:rPr lang="ru-RU" sz="2800" dirty="0"/>
              <a:t>                                                   8-951-719-17-05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648"/>
            <a:ext cx="8568952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  <a:t>Осенняя сессия школы </a:t>
            </a:r>
            <a:b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</a:b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  <a:t>«СТУПЕНИ К ОЛИМПУ»</a:t>
            </a:r>
            <a:endParaRPr lang="ru-RU" sz="3200" dirty="0">
              <a:solidFill>
                <a:schemeClr val="tx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7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96944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Школьный и муниципальный этапы всероссийской олимпиады школьников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628800"/>
            <a:ext cx="8496944" cy="489364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от 18.11.2013 N 1252 </a:t>
            </a:r>
            <a:b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"Об утверждении Порядка проведения всероссийской олимпиады школьников" (Зарегистрировано в Минюсте России 21.01.2014 N 31060)</a:t>
            </a:r>
            <a:r>
              <a:rPr lang="ru-RU" sz="2400" dirty="0">
                <a:solidFill>
                  <a:srgbClr val="0080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0080B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0080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0080B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Департамента Смоленской области по образованию, науке и делам молодежи от 19.09.2016 №797 «О проведении всероссийской олимпиады школьников в 2016-2017 учебном году»</a:t>
            </a:r>
            <a:r>
              <a:rPr lang="ru-RU" sz="2400" dirty="0">
                <a:solidFill>
                  <a:srgbClr val="0080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0080B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0080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0080B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Интернет-ресурс Всероссийской олимпиады школьников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80B4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http://www.rosolymp.ru</a:t>
            </a:r>
            <a:r>
              <a:rPr lang="en-US" sz="2400" dirty="0" smtClean="0">
                <a:solidFill>
                  <a:srgbClr val="0080B4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ru-RU" sz="2400" dirty="0" smtClean="0">
              <a:solidFill>
                <a:srgbClr val="0080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796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96944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Школьный и муниципальный этапы всероссийской олимпиады школьников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2204864"/>
            <a:ext cx="7272808" cy="34163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+mj-cs"/>
              </a:rPr>
              <a:t>Сроки проведения</a:t>
            </a:r>
            <a:endParaRPr lang="ru-RU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0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Школьный 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этап всероссийской олимпиады школьников</a:t>
            </a:r>
          </a:p>
          <a:p>
            <a:pPr lvl="0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</a:rPr>
              <a:t>до 27октября 2016 года</a:t>
            </a:r>
          </a:p>
          <a:p>
            <a:pPr lvl="0">
              <a:spcBef>
                <a:spcPct val="20000"/>
              </a:spcBef>
            </a:pPr>
            <a:endParaRPr lang="ru-RU" sz="24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Муниципальный этап всероссийской олимпиады школьников</a:t>
            </a:r>
          </a:p>
          <a:p>
            <a:pPr lvl="0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</a:rPr>
              <a:t>с 11 ноября до 10 декабря 2016 года</a:t>
            </a:r>
          </a:p>
        </p:txBody>
      </p:sp>
    </p:spTree>
    <p:extLst>
      <p:ext uri="{BB962C8B-B14F-4D97-AF65-F5344CB8AC3E}">
        <p14:creationId xmlns:p14="http://schemas.microsoft.com/office/powerpoint/2010/main" val="182294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96944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Школьный и муниципальный этапы всероссийской олимпиады школьников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6779" y="1412776"/>
            <a:ext cx="8640960" cy="511524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3"/>
              </a:rPr>
              <a:t>Приказ </a:t>
            </a:r>
            <a:r>
              <a:rPr lang="ru-RU" sz="2400" b="1" dirty="0" err="1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3"/>
              </a:rPr>
              <a:t>Минобрнауки</a:t>
            </a:r>
            <a:r>
              <a:rPr lang="ru-RU" sz="24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3"/>
              </a:rPr>
              <a:t> России от 18.11.2013 N 1252 "Об утверждении Порядка проведения всероссийской олимпиады школьников" (Зарегистрировано в Минюсте России 21.01.2014 N 31060) </a:t>
            </a:r>
            <a:endParaRPr lang="ru-RU" sz="2400" b="1" dirty="0" smtClean="0">
              <a:solidFill>
                <a:srgbClr val="6F010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spcBef>
                <a:spcPct val="20000"/>
              </a:spcBef>
            </a:pPr>
            <a:endParaRPr lang="ru-RU" b="1" dirty="0" smtClean="0">
              <a:solidFill>
                <a:srgbClr val="6F010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ru-RU" sz="2400" dirty="0">
                <a:ea typeface="Calibri"/>
                <a:cs typeface="Times New Roman"/>
              </a:rPr>
              <a:t>13. До начала соответствующего этапа олимпиады по каждому общеобразовательному предмету представители организатора олимпиады проводят инструктаж участников олимпиады - информируют о продолжительности олимпиады, </a:t>
            </a:r>
            <a:r>
              <a:rPr lang="ru-RU" sz="2400" u="sng" dirty="0">
                <a:ea typeface="Calibri"/>
                <a:cs typeface="Times New Roman"/>
              </a:rPr>
              <a:t>порядке подачи апелляций о несогласии с выставленными баллами</a:t>
            </a:r>
            <a:r>
              <a:rPr lang="ru-RU" sz="2400" dirty="0">
                <a:ea typeface="Calibri"/>
                <a:cs typeface="Times New Roman"/>
              </a:rPr>
              <a:t>, о случаях удаления с олимпиады, а также </a:t>
            </a:r>
            <a:r>
              <a:rPr lang="ru-RU" sz="2400" u="sng" dirty="0">
                <a:ea typeface="Calibri"/>
                <a:cs typeface="Times New Roman"/>
              </a:rPr>
              <a:t>о времени и месте ознакомления с результатами олимпиады</a:t>
            </a:r>
            <a:r>
              <a:rPr lang="ru-RU" sz="2400" u="sng" dirty="0" smtClean="0">
                <a:ea typeface="Calibri"/>
                <a:cs typeface="Times New Roman"/>
              </a:rPr>
              <a:t>.</a:t>
            </a:r>
          </a:p>
          <a:p>
            <a:pPr>
              <a:spcBef>
                <a:spcPct val="20000"/>
              </a:spcBef>
            </a:pP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07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96944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Школьный и муниципальный этапы всероссийской олимпиады школьников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6779" y="1772816"/>
            <a:ext cx="8023440" cy="467204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dirty="0">
                <a:ea typeface="Calibri"/>
                <a:cs typeface="Times New Roman"/>
              </a:rPr>
              <a:t>14. Родитель </a:t>
            </a:r>
            <a:r>
              <a:rPr lang="ru-RU" sz="2400" dirty="0">
                <a:ea typeface="Calibri"/>
                <a:cs typeface="Times New Roman"/>
                <a:hlinkClick r:id="rId3"/>
              </a:rPr>
              <a:t>(законный представитель)</a:t>
            </a:r>
            <a:r>
              <a:rPr lang="ru-RU" sz="2400" dirty="0">
                <a:ea typeface="Calibri"/>
                <a:cs typeface="Times New Roman"/>
              </a:rPr>
              <a:t> обучающегося, заявившего о своем участии в олимпиаде, в срок не менее чем за 10 рабочих дней до начала школьного этапа олимпиады в письменной форме подтверждает ознакомление с настоящим Порядком и </a:t>
            </a:r>
            <a:r>
              <a:rPr lang="ru-RU" sz="2400" u="sng" dirty="0">
                <a:ea typeface="Calibri"/>
                <a:cs typeface="Times New Roman"/>
              </a:rPr>
              <a:t>предоставляет </a:t>
            </a:r>
            <a:r>
              <a:rPr lang="ru-RU" sz="2400" dirty="0">
                <a:ea typeface="Calibri"/>
                <a:cs typeface="Times New Roman"/>
              </a:rPr>
              <a:t>организатору школьного этапа олимпиады </a:t>
            </a:r>
            <a:r>
              <a:rPr lang="ru-RU" sz="2400" u="sng" dirty="0">
                <a:ea typeface="Calibri"/>
                <a:cs typeface="Times New Roman"/>
              </a:rPr>
              <a:t>согласие </a:t>
            </a:r>
            <a:r>
              <a:rPr lang="ru-RU" sz="2400" dirty="0">
                <a:ea typeface="Calibri"/>
                <a:cs typeface="Times New Roman"/>
              </a:rPr>
              <a:t>на </a:t>
            </a:r>
            <a:r>
              <a:rPr lang="ru-RU" sz="2400" u="sng" dirty="0">
                <a:ea typeface="Calibri"/>
                <a:cs typeface="Times New Roman"/>
              </a:rPr>
              <a:t>публикацию олимпиадной работы </a:t>
            </a:r>
            <a:r>
              <a:rPr lang="ru-RU" sz="2400" dirty="0">
                <a:ea typeface="Calibri"/>
                <a:cs typeface="Times New Roman"/>
              </a:rPr>
              <a:t>своего несовершеннолетнего ребенка, в том числе в информационно-телекоммуникационной </a:t>
            </a:r>
            <a:r>
              <a:rPr lang="ru-RU" sz="2400" u="sng" dirty="0">
                <a:ea typeface="Calibri"/>
                <a:cs typeface="Times New Roman"/>
              </a:rPr>
              <a:t>сети "Интернет". </a:t>
            </a:r>
          </a:p>
          <a:p>
            <a:pPr lvl="0">
              <a:spcBef>
                <a:spcPct val="20000"/>
              </a:spcBef>
            </a:pPr>
            <a:r>
              <a:rPr lang="ru-RU" sz="2400" dirty="0" smtClean="0">
                <a:ea typeface="Calibri"/>
                <a:cs typeface="Times New Roman"/>
              </a:rPr>
              <a:t>     (</a:t>
            </a:r>
            <a:r>
              <a:rPr lang="ru-RU" sz="2400" dirty="0">
                <a:ea typeface="Calibri"/>
                <a:cs typeface="Times New Roman"/>
              </a:rPr>
              <a:t>п. 14 в ред. </a:t>
            </a:r>
            <a:r>
              <a:rPr lang="ru-RU" sz="2400" dirty="0">
                <a:ea typeface="Calibri"/>
                <a:cs typeface="Times New Roman"/>
                <a:hlinkClick r:id="rId4"/>
              </a:rPr>
              <a:t>Приказа</a:t>
            </a:r>
            <a:r>
              <a:rPr lang="ru-RU" sz="2400" dirty="0">
                <a:ea typeface="Calibri"/>
                <a:cs typeface="Times New Roman"/>
              </a:rPr>
              <a:t> </a:t>
            </a:r>
            <a:r>
              <a:rPr lang="ru-RU" sz="2400" dirty="0" err="1">
                <a:ea typeface="Calibri"/>
                <a:cs typeface="Times New Roman"/>
              </a:rPr>
              <a:t>Минобрнауки</a:t>
            </a:r>
            <a:r>
              <a:rPr lang="ru-RU" sz="2400" dirty="0">
                <a:ea typeface="Calibri"/>
                <a:cs typeface="Times New Roman"/>
              </a:rPr>
              <a:t> России </a:t>
            </a:r>
            <a:endParaRPr lang="ru-RU" sz="2400" dirty="0" smtClean="0">
              <a:ea typeface="Calibri"/>
              <a:cs typeface="Times New Roman"/>
            </a:endParaRPr>
          </a:p>
          <a:p>
            <a:pPr lvl="0">
              <a:spcBef>
                <a:spcPct val="20000"/>
              </a:spcBef>
            </a:pPr>
            <a:r>
              <a:rPr lang="ru-RU" sz="2400" dirty="0">
                <a:ea typeface="Calibri"/>
                <a:cs typeface="Times New Roman"/>
              </a:rPr>
              <a:t> </a:t>
            </a:r>
            <a:r>
              <a:rPr lang="ru-RU" sz="2400" dirty="0" smtClean="0">
                <a:ea typeface="Calibri"/>
                <a:cs typeface="Times New Roman"/>
              </a:rPr>
              <a:t>      от </a:t>
            </a:r>
            <a:r>
              <a:rPr lang="ru-RU" sz="2400" dirty="0">
                <a:ea typeface="Calibri"/>
                <a:cs typeface="Times New Roman"/>
              </a:rPr>
              <a:t>17.03.2015 </a:t>
            </a:r>
            <a:r>
              <a:rPr lang="ru-RU" sz="2400" dirty="0" smtClean="0">
                <a:ea typeface="Calibri"/>
                <a:cs typeface="Times New Roman"/>
              </a:rPr>
              <a:t>N </a:t>
            </a:r>
            <a:r>
              <a:rPr lang="ru-RU" sz="2400" dirty="0">
                <a:ea typeface="Calibri"/>
                <a:cs typeface="Times New Roman"/>
              </a:rPr>
              <a:t>249)</a:t>
            </a:r>
          </a:p>
        </p:txBody>
      </p:sp>
    </p:spTree>
    <p:extLst>
      <p:ext uri="{BB962C8B-B14F-4D97-AF65-F5344CB8AC3E}">
        <p14:creationId xmlns:p14="http://schemas.microsoft.com/office/powerpoint/2010/main" val="143377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96944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Школьный и муниципальный этапы всероссийской олимпиады школьников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6779" y="1489587"/>
            <a:ext cx="8023440" cy="489364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31. Жюри всех этапов олимпиады:</a:t>
            </a:r>
          </a:p>
          <a:p>
            <a:r>
              <a:rPr lang="ru-RU" sz="2400" dirty="0"/>
              <a:t>принимает для оценивания закодированные (обезличенные) олимпиадные работы участников олимпиады</a:t>
            </a:r>
            <a:r>
              <a:rPr lang="ru-RU" sz="2400" dirty="0" smtClean="0"/>
              <a:t>; оценивает </a:t>
            </a:r>
            <a:r>
              <a:rPr lang="ru-RU" sz="2400" dirty="0"/>
              <a:t>выполненные олимпиадные задания в соответствии с утвержденными критериями и методиками оценивания выполненных олимпиадных заданий</a:t>
            </a:r>
            <a:r>
              <a:rPr lang="ru-RU" sz="2400" dirty="0" smtClean="0"/>
              <a:t>; </a:t>
            </a:r>
            <a:r>
              <a:rPr lang="ru-RU" sz="2400" u="sng" dirty="0" smtClean="0"/>
              <a:t>проводит </a:t>
            </a:r>
            <a:r>
              <a:rPr lang="ru-RU" sz="2400" u="sng" dirty="0"/>
              <a:t>с участниками олимпиады анализ олимпиадных заданий и их решений;</a:t>
            </a:r>
          </a:p>
          <a:p>
            <a:pPr lvl="0" algn="r"/>
            <a:r>
              <a:rPr lang="ru-RU" sz="2400" dirty="0">
                <a:ea typeface="Times New Roman"/>
                <a:cs typeface="Calibri"/>
              </a:rPr>
              <a:t>(в ред. </a:t>
            </a:r>
            <a:r>
              <a:rPr lang="ru-RU" sz="2400" dirty="0">
                <a:solidFill>
                  <a:srgbClr val="0000FF"/>
                </a:solidFill>
                <a:ea typeface="Times New Roman"/>
                <a:cs typeface="Calibri"/>
                <a:hlinkClick r:id="rId3"/>
              </a:rPr>
              <a:t>Приказа</a:t>
            </a:r>
            <a:r>
              <a:rPr lang="ru-RU" sz="2400" dirty="0">
                <a:ea typeface="Times New Roman"/>
                <a:cs typeface="Calibri"/>
              </a:rPr>
              <a:t> </a:t>
            </a:r>
            <a:r>
              <a:rPr lang="ru-RU" sz="2400" dirty="0" err="1">
                <a:ea typeface="Times New Roman"/>
                <a:cs typeface="Calibri"/>
              </a:rPr>
              <a:t>Минобрнауки</a:t>
            </a:r>
            <a:r>
              <a:rPr lang="ru-RU" sz="2400" dirty="0">
                <a:ea typeface="Times New Roman"/>
                <a:cs typeface="Calibri"/>
              </a:rPr>
              <a:t> России от 17.03.2015 N 249)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  <a:ea typeface="Times New Roman"/>
                <a:cs typeface="Calibri"/>
              </a:rPr>
              <a:t> 33. Состав жюри всех этапов олимпиады </a:t>
            </a:r>
            <a:r>
              <a:rPr lang="ru-RU" sz="2400" u="sng" dirty="0">
                <a:solidFill>
                  <a:prstClr val="black"/>
                </a:solidFill>
                <a:ea typeface="Times New Roman"/>
                <a:cs typeface="Calibri"/>
              </a:rPr>
              <a:t>должен меняться </a:t>
            </a:r>
            <a:r>
              <a:rPr lang="ru-RU" sz="2400" dirty="0">
                <a:solidFill>
                  <a:prstClr val="black"/>
                </a:solidFill>
                <a:ea typeface="Times New Roman"/>
                <a:cs typeface="Calibri"/>
              </a:rPr>
              <a:t>не менее чем на пятую часть от общего числа членов </a:t>
            </a:r>
            <a:r>
              <a:rPr lang="ru-RU" sz="2400" u="sng" dirty="0">
                <a:solidFill>
                  <a:prstClr val="black"/>
                </a:solidFill>
                <a:ea typeface="Times New Roman"/>
                <a:cs typeface="Calibri"/>
              </a:rPr>
              <a:t>не реже одного раза в пять лет</a:t>
            </a:r>
            <a:r>
              <a:rPr lang="ru-RU" sz="2400" u="sng" dirty="0" smtClean="0">
                <a:solidFill>
                  <a:prstClr val="black"/>
                </a:solidFill>
                <a:ea typeface="Times New Roman"/>
                <a:cs typeface="Calibri"/>
              </a:rPr>
              <a:t>.</a:t>
            </a:r>
          </a:p>
          <a:p>
            <a:pPr lvl="0" algn="just"/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0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96944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Школьный и муниципальный этапы всероссийской олимпиады школьников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772816"/>
            <a:ext cx="7272808" cy="415498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ea typeface="Times New Roman"/>
                <a:cs typeface="Calibri"/>
              </a:rPr>
              <a:t>III. Проведение школьного этапа олимпиады</a:t>
            </a:r>
          </a:p>
          <a:p>
            <a:r>
              <a:rPr lang="ru-RU" sz="2400" dirty="0" smtClean="0">
                <a:ea typeface="Times New Roman"/>
                <a:cs typeface="Calibri"/>
              </a:rPr>
              <a:t>35</a:t>
            </a:r>
            <a:r>
              <a:rPr lang="ru-RU" sz="2400" dirty="0">
                <a:ea typeface="Times New Roman"/>
                <a:cs typeface="Calibri"/>
              </a:rPr>
              <a:t>. Школьный этап олимпиады проводится по разработанным муниципальными предметно-методическими комиссиями по общеобразовательным предметам, заданиям, основанным на содержании образовательных программ основного общего и среднего общего образования углубленного уровня и соответствующей направленности (профиля), для </a:t>
            </a:r>
            <a:r>
              <a:rPr lang="ru-RU" sz="2400" u="sng" dirty="0" smtClean="0">
                <a:solidFill>
                  <a:schemeClr val="tx1"/>
                </a:solidFill>
                <a:ea typeface="Times New Roman"/>
                <a:cs typeface="Calibri"/>
              </a:rPr>
              <a:t>4 </a:t>
            </a:r>
            <a:r>
              <a:rPr lang="ru-RU" sz="2400" u="sng" dirty="0">
                <a:solidFill>
                  <a:schemeClr val="tx1"/>
                </a:solidFill>
                <a:ea typeface="Times New Roman"/>
                <a:cs typeface="Calibri"/>
              </a:rPr>
              <a:t>- 11 </a:t>
            </a:r>
            <a:r>
              <a:rPr lang="ru-RU" sz="2400" u="sng" dirty="0" smtClean="0">
                <a:solidFill>
                  <a:schemeClr val="tx1"/>
                </a:solidFill>
                <a:ea typeface="Times New Roman"/>
                <a:cs typeface="Calibri"/>
              </a:rPr>
              <a:t>классов.</a:t>
            </a:r>
            <a:endParaRPr lang="ru-RU" sz="2400" u="sng" dirty="0">
              <a:solidFill>
                <a:schemeClr val="tx1"/>
              </a:solidFill>
              <a:ea typeface="Times New Roman"/>
              <a:cs typeface="Calibri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ea typeface="Times New Roman"/>
                <a:cs typeface="Calibri"/>
              </a:rPr>
              <a:t>(в ред. </a:t>
            </a:r>
            <a:r>
              <a:rPr lang="ru-RU" sz="2400" dirty="0">
                <a:solidFill>
                  <a:srgbClr val="0000FF"/>
                </a:solidFill>
                <a:ea typeface="Times New Roman"/>
                <a:cs typeface="Calibri"/>
                <a:hlinkClick r:id="rId3"/>
              </a:rPr>
              <a:t>Приказа</a:t>
            </a:r>
            <a:r>
              <a:rPr lang="ru-RU" sz="2400" dirty="0">
                <a:ea typeface="Times New Roman"/>
                <a:cs typeface="Calibri"/>
              </a:rPr>
              <a:t> </a:t>
            </a:r>
            <a:r>
              <a:rPr lang="ru-RU" sz="2400" dirty="0" err="1">
                <a:ea typeface="Times New Roman"/>
                <a:cs typeface="Calibri"/>
              </a:rPr>
              <a:t>Минобрнауки</a:t>
            </a:r>
            <a:r>
              <a:rPr lang="ru-RU" sz="2400" dirty="0">
                <a:ea typeface="Times New Roman"/>
                <a:cs typeface="Calibri"/>
              </a:rPr>
              <a:t> </a:t>
            </a:r>
            <a:r>
              <a:rPr lang="ru-RU" sz="2400" dirty="0" smtClean="0">
                <a:ea typeface="Times New Roman"/>
                <a:cs typeface="Calibri"/>
              </a:rPr>
              <a:t>России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ea typeface="Times New Roman"/>
                <a:cs typeface="Calibri"/>
              </a:rPr>
              <a:t> </a:t>
            </a:r>
            <a:r>
              <a:rPr lang="ru-RU" sz="2400" dirty="0">
                <a:ea typeface="Times New Roman"/>
                <a:cs typeface="Calibri"/>
              </a:rPr>
              <a:t>от 17.03.2015 N 249)</a:t>
            </a:r>
          </a:p>
        </p:txBody>
      </p:sp>
    </p:spTree>
    <p:extLst>
      <p:ext uri="{BB962C8B-B14F-4D97-AF65-F5344CB8AC3E}">
        <p14:creationId xmlns:p14="http://schemas.microsoft.com/office/powerpoint/2010/main" val="318374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96944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Школьный и муниципальный этапы всероссийской олимпиады школьников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6" y="199653"/>
            <a:ext cx="940506" cy="99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9257" y="1872751"/>
            <a:ext cx="7272808" cy="34163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ea typeface="Times New Roman"/>
                <a:cs typeface="Calibri"/>
              </a:rPr>
              <a:t>38. Участники школьного этапа олимпиады </a:t>
            </a:r>
            <a:r>
              <a:rPr lang="ru-RU" sz="2400" u="sng" dirty="0">
                <a:solidFill>
                  <a:prstClr val="black"/>
                </a:solidFill>
                <a:ea typeface="Times New Roman"/>
                <a:cs typeface="Calibri"/>
              </a:rPr>
              <a:t>вправе выполнять олимпиадные задания, разработанные для более старших классов по отношению к тем, в которых они проходят обучение</a:t>
            </a:r>
            <a:r>
              <a:rPr lang="ru-RU" sz="2400" dirty="0">
                <a:solidFill>
                  <a:prstClr val="black"/>
                </a:solidFill>
                <a:ea typeface="Times New Roman"/>
                <a:cs typeface="Calibri"/>
              </a:rPr>
              <a:t>. В случае прохождения на последующие этапы олимпиады данные участники выполняют олимпиадные задания, разработанные для класса, который они выбрали на школьном этапе </a:t>
            </a:r>
            <a:r>
              <a:rPr lang="ru-RU" sz="2400" dirty="0" smtClean="0">
                <a:solidFill>
                  <a:prstClr val="black"/>
                </a:solidFill>
                <a:ea typeface="Times New Roman"/>
                <a:cs typeface="Calibri"/>
              </a:rPr>
              <a:t>олимпиады.</a:t>
            </a:r>
          </a:p>
          <a:p>
            <a:endParaRPr lang="ru-RU" sz="2400" dirty="0">
              <a:ea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20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1350</TotalTime>
  <Words>1266</Words>
  <Application>Microsoft Office PowerPoint</Application>
  <PresentationFormat>Экран (4:3)</PresentationFormat>
  <Paragraphs>127</Paragraphs>
  <Slides>26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Презентация PowerPoint</vt:lpstr>
      <vt:lpstr>          Повестка дня 1. Подготовка и проведение школьного      и муниципального этапов      Всероссийской олимпиады       школьников. 2. Организация участия обучающихся      в осенней сессии школы для       одаренных детей «Ступени к Олимпу».  3.  Разное.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Осенняя сессия школы  «СТУПЕНИ К ОЛИМПУ»</vt:lpstr>
      <vt:lpstr>Участники сессии: учащиеся 9 - 11 классов - участники весенней и (или) летней сессий школы «Ступени к Олимпу»</vt:lpstr>
      <vt:lpstr>Сроки проведения:                                с  30 октября по  3 ноября 2016 г. Место проведения -  СмолГУ Места проживания:                                 1. СОГБОУИ «Лицей имени Кирилла                                     и  Мефодия» (общежитие);                                2. СмолГУ (гостиница). </vt:lpstr>
      <vt:lpstr> Списки участников осенней сессии, списки детей на проживание в общежитии СОГБОУИ «Лицей имени Кирилла и Мефодия» -  до 17.10. 2016   на адрес tatyana.marchewskaja@yandex.ru           Контактный телефоны:                                                    8-(4812)- 38-93-51                                                     8-951-719-17-05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Алёнка</cp:lastModifiedBy>
  <cp:revision>121</cp:revision>
  <cp:lastPrinted>2016-09-21T08:04:30Z</cp:lastPrinted>
  <dcterms:created xsi:type="dcterms:W3CDTF">2012-06-27T06:59:33Z</dcterms:created>
  <dcterms:modified xsi:type="dcterms:W3CDTF">2016-09-30T12:26:27Z</dcterms:modified>
</cp:coreProperties>
</file>