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8"/>
  </p:notesMasterIdLst>
  <p:sldIdLst>
    <p:sldId id="272" r:id="rId2"/>
    <p:sldId id="274" r:id="rId3"/>
    <p:sldId id="278" r:id="rId4"/>
    <p:sldId id="279" r:id="rId5"/>
    <p:sldId id="280" r:id="rId6"/>
    <p:sldId id="282" r:id="rId7"/>
    <p:sldId id="285" r:id="rId8"/>
    <p:sldId id="286" r:id="rId9"/>
    <p:sldId id="288" r:id="rId10"/>
    <p:sldId id="289" r:id="rId11"/>
    <p:sldId id="290" r:id="rId12"/>
    <p:sldId id="292" r:id="rId13"/>
    <p:sldId id="294" r:id="rId14"/>
    <p:sldId id="295" r:id="rId15"/>
    <p:sldId id="296" r:id="rId16"/>
    <p:sldId id="297" r:id="rId17"/>
    <p:sldId id="298" r:id="rId18"/>
    <p:sldId id="299" r:id="rId19"/>
    <p:sldId id="300" r:id="rId20"/>
    <p:sldId id="301" r:id="rId21"/>
    <p:sldId id="302" r:id="rId22"/>
    <p:sldId id="303" r:id="rId23"/>
    <p:sldId id="305" r:id="rId24"/>
    <p:sldId id="304" r:id="rId25"/>
    <p:sldId id="308" r:id="rId26"/>
    <p:sldId id="306" r:id="rId27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F5FA"/>
    <a:srgbClr val="000000"/>
    <a:srgbClr val="FFCDCD"/>
    <a:srgbClr val="000099"/>
    <a:srgbClr val="FFE7E7"/>
    <a:srgbClr val="CCECFF"/>
    <a:srgbClr val="B3C5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494" autoAdjust="0"/>
  </p:normalViewPr>
  <p:slideViewPr>
    <p:cSldViewPr>
      <p:cViewPr>
        <p:scale>
          <a:sx n="97" d="100"/>
          <a:sy n="97" d="100"/>
        </p:scale>
        <p:origin x="47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0C99FA-C3C8-478C-8927-9B5CD04B4362}" type="datetimeFigureOut">
              <a:rPr lang="ru-RU" smtClean="0"/>
              <a:pPr/>
              <a:t>30.09.2016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AC1857-D501-4B93-92BD-5BD0EDDD6C0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61081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AC1857-D501-4B93-92BD-5BD0EDDD6C08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03542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AC1857-D501-4B93-92BD-5BD0EDDD6C08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44081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AC1857-D501-4B93-92BD-5BD0EDDD6C08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44081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AC1857-D501-4B93-92BD-5BD0EDDD6C08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44081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AC1857-D501-4B93-92BD-5BD0EDDD6C08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44081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AC1857-D501-4B93-92BD-5BD0EDDD6C08}" type="slidenum">
              <a:rPr lang="ru-RU" smtClean="0"/>
              <a:pPr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440810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AC1857-D501-4B93-92BD-5BD0EDDD6C08}" type="slidenum">
              <a:rPr lang="ru-RU" smtClean="0">
                <a:solidFill>
                  <a:prstClr val="black"/>
                </a:solidFill>
              </a:rPr>
              <a:pPr/>
              <a:t>21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44081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AC1857-D501-4B93-92BD-5BD0EDDD6C08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03542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AC1857-D501-4B93-92BD-5BD0EDDD6C08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44081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AC1857-D501-4B93-92BD-5BD0EDDD6C08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44081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AC1857-D501-4B93-92BD-5BD0EDDD6C08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44081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AC1857-D501-4B93-92BD-5BD0EDDD6C08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44081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AC1857-D501-4B93-92BD-5BD0EDDD6C08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44081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AC1857-D501-4B93-92BD-5BD0EDDD6C08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44081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AC1857-D501-4B93-92BD-5BD0EDDD6C08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44081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2412752"/>
      </p:ext>
    </p:extLst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084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30663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bg>
      <p:bgPr>
        <a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10000"/>
                    </a14:imgEffect>
                    <a14:imgEffect>
                      <a14:colorTemperature colorTemp="5750"/>
                    </a14:imgEffect>
                    <a14:imgEffect>
                      <a14:saturation sat="15000"/>
                    </a14:imgEffect>
                    <a14:imgEffect>
                      <a14:brightnessContrast bright="-200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 userDrawn="1"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2" name="Picture 4"/>
          <p:cNvPicPr>
            <a:picLocks noChangeAspect="1" noChangeArrowheads="1"/>
          </p:cNvPicPr>
          <p:nvPr userDrawn="1"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" r="39289" b="15616"/>
          <a:stretch/>
        </p:blipFill>
        <p:spPr bwMode="auto">
          <a:xfrm>
            <a:off x="2556000" y="108888"/>
            <a:ext cx="6496560" cy="6657672"/>
          </a:xfrm>
          <a:prstGeom prst="rect">
            <a:avLst/>
          </a:prstGeom>
          <a:noFill/>
          <a:ln>
            <a:noFill/>
          </a:ln>
          <a:effectLst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5057551"/>
            <a:ext cx="6755166" cy="166092"/>
          </a:xfrm>
          <a:prstGeom prst="rect">
            <a:avLst/>
          </a:prstGeom>
          <a:solidFill>
            <a:schemeClr val="accent1">
              <a:lumMod val="75000"/>
            </a:schemeClr>
          </a:solidFill>
          <a:ln w="63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12" name="Прямоугольник 11"/>
          <p:cNvSpPr/>
          <p:nvPr userDrawn="1"/>
        </p:nvSpPr>
        <p:spPr>
          <a:xfrm>
            <a:off x="179512" y="188640"/>
            <a:ext cx="878497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baseline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ГОСУДАРСТВЕННОЕ АВТОНОМНОЕ УЧРЕЖДЕНИЕ </a:t>
            </a:r>
          </a:p>
          <a:p>
            <a:pPr algn="ctr"/>
            <a:r>
              <a:rPr lang="ru-RU" sz="1400" b="1" baseline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ДОПОЛНИТЕЛЬНОГО ПРОФЕССИОНАЛЬНОГО ОБРАЗОВАНИЯ (ПОВЫШЕНИЯ КВАЛИФИКАЦИИ) СПЕЦИАЛИСТОВ</a:t>
            </a:r>
          </a:p>
          <a:p>
            <a:pPr algn="ctr"/>
            <a:r>
              <a:rPr lang="ru-RU" sz="1400" b="1" baseline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“СМОЛЕНСКИЙ ОБЛАСТНОЙ ИНСТИТУТ РАЗВИТИЯ ОБРАЗОВАНИЯ”</a:t>
            </a:r>
            <a:endParaRPr lang="ru-RU" sz="1400" b="1" baseline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 userDrawn="1"/>
        </p:nvSpPr>
        <p:spPr>
          <a:xfrm>
            <a:off x="107504" y="116632"/>
            <a:ext cx="8928992" cy="6624736"/>
          </a:xfrm>
          <a:prstGeom prst="roundRect">
            <a:avLst>
              <a:gd name="adj" fmla="val 1647"/>
            </a:avLst>
          </a:prstGeom>
          <a:solidFill>
            <a:srgbClr val="F0F5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8000" y="1700808"/>
            <a:ext cx="8568952" cy="4484712"/>
          </a:xfrm>
        </p:spPr>
        <p:txBody>
          <a:bodyPr/>
          <a:lstStyle>
            <a:lvl1pPr>
              <a:buClrTx/>
              <a:defRPr/>
            </a:lvl1pPr>
            <a:lvl2pPr>
              <a:buClrTx/>
              <a:defRPr/>
            </a:lvl2pPr>
            <a:lvl3pPr>
              <a:buClrTx/>
              <a:defRPr/>
            </a:lvl3pPr>
            <a:lvl4pPr>
              <a:buClrTx/>
              <a:defRPr/>
            </a:lvl4pPr>
            <a:lvl5pPr>
              <a:buClrTx/>
              <a:defRPr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1520" y="6368839"/>
            <a:ext cx="7704856" cy="365125"/>
          </a:xfrm>
        </p:spPr>
        <p:txBody>
          <a:bodyPr/>
          <a:lstStyle>
            <a:lvl1pPr algn="l">
              <a:defRPr sz="800"/>
            </a:lvl1pPr>
          </a:lstStyle>
          <a:p>
            <a:r>
              <a:rPr lang="ru-RU" dirty="0" smtClean="0"/>
              <a:t>ФИО автора, должность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56376" y="6368839"/>
            <a:ext cx="936104" cy="365125"/>
          </a:xfrm>
        </p:spPr>
        <p:txBody>
          <a:bodyPr/>
          <a:lstStyle>
            <a:lvl1pPr>
              <a:defRPr sz="800"/>
            </a:lvl1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1" name="Группа 10"/>
          <p:cNvGrpSpPr/>
          <p:nvPr userDrawn="1"/>
        </p:nvGrpSpPr>
        <p:grpSpPr>
          <a:xfrm>
            <a:off x="245397" y="219636"/>
            <a:ext cx="8647083" cy="1260000"/>
            <a:chOff x="245397" y="219636"/>
            <a:chExt cx="8647083" cy="1409164"/>
          </a:xfrm>
        </p:grpSpPr>
        <p:sp>
          <p:nvSpPr>
            <p:cNvPr id="9" name="Rectangle 8"/>
            <p:cNvSpPr/>
            <p:nvPr userDrawn="1"/>
          </p:nvSpPr>
          <p:spPr>
            <a:xfrm>
              <a:off x="245397" y="219636"/>
              <a:ext cx="8647083" cy="1409164"/>
            </a:xfrm>
            <a:prstGeom prst="rect">
              <a:avLst/>
            </a:prstGeom>
            <a:solidFill>
              <a:srgbClr val="FFFFFF">
                <a:alpha val="83000"/>
              </a:srgbClr>
            </a:solidFill>
            <a:ln>
              <a:noFill/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13"/>
            <p:cNvSpPr/>
            <p:nvPr userDrawn="1"/>
          </p:nvSpPr>
          <p:spPr>
            <a:xfrm>
              <a:off x="331422" y="294210"/>
              <a:ext cx="8475032" cy="1260016"/>
            </a:xfrm>
            <a:prstGeom prst="rect">
              <a:avLst/>
            </a:prstGeom>
            <a:solidFill>
              <a:srgbClr val="FFFFFF"/>
            </a:solidFill>
            <a:ln w="6350" cmpd="dbl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332656"/>
            <a:ext cx="7704856" cy="1008112"/>
          </a:xfrm>
        </p:spPr>
        <p:txBody>
          <a:bodyPr>
            <a:normAutofit/>
          </a:bodyPr>
          <a:lstStyle>
            <a:lvl1pPr algn="l">
              <a:defRPr sz="28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pic>
        <p:nvPicPr>
          <p:cNvPr id="12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prstClr val="black"/>
              <a:srgbClr val="F0F5FA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422" y="310618"/>
            <a:ext cx="642716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 userDrawn="1"/>
        </p:nvSpPr>
        <p:spPr>
          <a:xfrm>
            <a:off x="107504" y="116632"/>
            <a:ext cx="8928992" cy="6624736"/>
          </a:xfrm>
          <a:prstGeom prst="roundRect">
            <a:avLst>
              <a:gd name="adj" fmla="val 1647"/>
            </a:avLst>
          </a:prstGeom>
          <a:solidFill>
            <a:srgbClr val="F0F5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7992" y="1700809"/>
            <a:ext cx="4212000" cy="4464495"/>
          </a:xfrm>
        </p:spPr>
        <p:txBody>
          <a:bodyPr vert="horz" lIns="91440" tIns="45720" rIns="91440" bIns="45720" rtlCol="0">
            <a:normAutofit/>
          </a:bodyPr>
          <a:lstStyle>
            <a:lvl1pPr>
              <a:buClrTx/>
              <a:defRPr lang="ru-RU" smtClean="0"/>
            </a:lvl1pPr>
            <a:lvl2pPr>
              <a:buClrTx/>
              <a:defRPr lang="ru-RU" smtClean="0"/>
            </a:lvl2pPr>
            <a:lvl3pPr>
              <a:buClrTx/>
              <a:defRPr lang="ru-RU" smtClean="0"/>
            </a:lvl3pPr>
            <a:lvl4pPr>
              <a:buClrTx/>
              <a:defRPr lang="ru-RU" smtClean="0"/>
            </a:lvl4pPr>
            <a:lvl5pPr>
              <a:buClrTx/>
              <a:defRPr lang="en-US" dirty="0"/>
            </a:lvl5pPr>
          </a:lstStyle>
          <a:p>
            <a:pPr lvl="0">
              <a:buClrTx/>
            </a:pPr>
            <a:r>
              <a:rPr lang="ru-RU" dirty="0" smtClean="0"/>
              <a:t>Образец текста</a:t>
            </a:r>
          </a:p>
          <a:p>
            <a:pPr lvl="1">
              <a:buClrTx/>
            </a:pPr>
            <a:r>
              <a:rPr lang="ru-RU" dirty="0" smtClean="0"/>
              <a:t>Второй уровень</a:t>
            </a:r>
          </a:p>
          <a:p>
            <a:pPr lvl="2">
              <a:buClrTx/>
            </a:pPr>
            <a:r>
              <a:rPr lang="ru-RU" dirty="0" smtClean="0"/>
              <a:t>Третий уровень</a:t>
            </a:r>
          </a:p>
          <a:p>
            <a:pPr lvl="3">
              <a:buClrTx/>
            </a:pPr>
            <a:r>
              <a:rPr lang="ru-RU" dirty="0" smtClean="0"/>
              <a:t>Четвертый уровень</a:t>
            </a:r>
          </a:p>
          <a:p>
            <a:pPr lvl="4">
              <a:buClrTx/>
            </a:pPr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4008" y="1700809"/>
            <a:ext cx="4212000" cy="4464495"/>
          </a:xfrm>
        </p:spPr>
        <p:txBody>
          <a:bodyPr vert="horz" lIns="91440" tIns="45720" rIns="91440" bIns="45720" rtlCol="0">
            <a:normAutofit/>
          </a:bodyPr>
          <a:lstStyle>
            <a:lvl1pPr>
              <a:buClrTx/>
              <a:defRPr lang="ru-RU" smtClean="0"/>
            </a:lvl1pPr>
            <a:lvl2pPr>
              <a:buClrTx/>
              <a:defRPr lang="ru-RU" smtClean="0"/>
            </a:lvl2pPr>
            <a:lvl3pPr>
              <a:buClrTx/>
              <a:defRPr lang="ru-RU" smtClean="0"/>
            </a:lvl3pPr>
            <a:lvl4pPr>
              <a:buClrTx/>
              <a:defRPr lang="ru-RU" smtClean="0"/>
            </a:lvl4pPr>
            <a:lvl5pPr>
              <a:buClrTx/>
              <a:defRPr lang="en-US" dirty="0"/>
            </a:lvl5pPr>
          </a:lstStyle>
          <a:p>
            <a:pPr lvl="0">
              <a:buClrTx/>
            </a:pPr>
            <a:r>
              <a:rPr lang="ru-RU" smtClean="0"/>
              <a:t>Образец текста</a:t>
            </a:r>
          </a:p>
          <a:p>
            <a:pPr lvl="1">
              <a:buClrTx/>
            </a:pPr>
            <a:r>
              <a:rPr lang="ru-RU" smtClean="0"/>
              <a:t>Второй уровень</a:t>
            </a:r>
          </a:p>
          <a:p>
            <a:pPr lvl="2">
              <a:buClrTx/>
            </a:pPr>
            <a:r>
              <a:rPr lang="ru-RU" smtClean="0"/>
              <a:t>Третий уровень</a:t>
            </a:r>
          </a:p>
          <a:p>
            <a:pPr lvl="3">
              <a:buClrTx/>
            </a:pPr>
            <a:r>
              <a:rPr lang="ru-RU" smtClean="0"/>
              <a:t>Четвертый уровень</a:t>
            </a:r>
          </a:p>
          <a:p>
            <a:pPr lvl="4">
              <a:buClrTx/>
            </a:pPr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1520" y="6368839"/>
            <a:ext cx="7704856" cy="365125"/>
          </a:xfrm>
        </p:spPr>
        <p:txBody>
          <a:bodyPr/>
          <a:lstStyle>
            <a:lvl1pPr algn="l">
              <a:defRPr sz="800"/>
            </a:lvl1pPr>
          </a:lstStyle>
          <a:p>
            <a:r>
              <a:rPr lang="ru-RU" dirty="0" smtClean="0"/>
              <a:t>ФИО автора, должность</a:t>
            </a:r>
            <a:endParaRPr lang="ru-RU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56376" y="6368839"/>
            <a:ext cx="936104" cy="365125"/>
          </a:xfrm>
        </p:spPr>
        <p:txBody>
          <a:bodyPr/>
          <a:lstStyle>
            <a:lvl1pPr>
              <a:defRPr sz="800"/>
            </a:lvl1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1" name="Группа 10"/>
          <p:cNvGrpSpPr/>
          <p:nvPr userDrawn="1"/>
        </p:nvGrpSpPr>
        <p:grpSpPr>
          <a:xfrm>
            <a:off x="245397" y="219636"/>
            <a:ext cx="8647083" cy="1260000"/>
            <a:chOff x="245397" y="219636"/>
            <a:chExt cx="8647083" cy="1409164"/>
          </a:xfrm>
        </p:grpSpPr>
        <p:sp>
          <p:nvSpPr>
            <p:cNvPr id="12" name="Rectangle 8"/>
            <p:cNvSpPr/>
            <p:nvPr userDrawn="1"/>
          </p:nvSpPr>
          <p:spPr>
            <a:xfrm>
              <a:off x="245397" y="219636"/>
              <a:ext cx="8647083" cy="1409164"/>
            </a:xfrm>
            <a:prstGeom prst="rect">
              <a:avLst/>
            </a:prstGeom>
            <a:solidFill>
              <a:srgbClr val="FFFFFF">
                <a:alpha val="83000"/>
              </a:srgbClr>
            </a:solidFill>
            <a:ln>
              <a:noFill/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3"/>
            <p:cNvSpPr/>
            <p:nvPr userDrawn="1"/>
          </p:nvSpPr>
          <p:spPr>
            <a:xfrm>
              <a:off x="331422" y="294210"/>
              <a:ext cx="8475032" cy="1260016"/>
            </a:xfrm>
            <a:prstGeom prst="rect">
              <a:avLst/>
            </a:prstGeom>
            <a:solidFill>
              <a:srgbClr val="FFFFFF"/>
            </a:solidFill>
            <a:ln w="6350" cmpd="dbl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Заголовок 1"/>
          <p:cNvSpPr>
            <a:spLocks noGrp="1"/>
          </p:cNvSpPr>
          <p:nvPr>
            <p:ph type="title"/>
          </p:nvPr>
        </p:nvSpPr>
        <p:spPr>
          <a:xfrm>
            <a:off x="1043608" y="332656"/>
            <a:ext cx="7704856" cy="1008112"/>
          </a:xfrm>
        </p:spPr>
        <p:txBody>
          <a:bodyPr>
            <a:normAutofit/>
          </a:bodyPr>
          <a:lstStyle>
            <a:lvl1pPr algn="l">
              <a:defRPr sz="28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pic>
        <p:nvPicPr>
          <p:cNvPr id="19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prstClr val="black"/>
              <a:srgbClr val="F0F5FA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422" y="310618"/>
            <a:ext cx="642716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 userDrawn="1"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Скругленный прямоугольник 11"/>
          <p:cNvSpPr/>
          <p:nvPr userDrawn="1"/>
        </p:nvSpPr>
        <p:spPr>
          <a:xfrm>
            <a:off x="107504" y="116632"/>
            <a:ext cx="8928992" cy="6624736"/>
          </a:xfrm>
          <a:prstGeom prst="roundRect">
            <a:avLst>
              <a:gd name="adj" fmla="val 1647"/>
            </a:avLst>
          </a:prstGeom>
          <a:solidFill>
            <a:srgbClr val="F0F5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1520" y="6368839"/>
            <a:ext cx="7704856" cy="365125"/>
          </a:xfrm>
        </p:spPr>
        <p:txBody>
          <a:bodyPr/>
          <a:lstStyle>
            <a:lvl1pPr algn="l">
              <a:defRPr sz="800"/>
            </a:lvl1pPr>
          </a:lstStyle>
          <a:p>
            <a:r>
              <a:rPr lang="ru-RU" dirty="0" smtClean="0"/>
              <a:t>ФИО автора, должность</a:t>
            </a:r>
            <a:endParaRPr lang="ru-RU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56376" y="6368839"/>
            <a:ext cx="936104" cy="365125"/>
          </a:xfrm>
        </p:spPr>
        <p:txBody>
          <a:bodyPr/>
          <a:lstStyle>
            <a:lvl1pPr>
              <a:defRPr sz="800"/>
            </a:lvl1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4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422" y="310618"/>
            <a:ext cx="642716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43DDC-9087-4390-8E4D-08229911FC88}" type="datetimeFigureOut">
              <a:rPr lang="ru-RU" smtClean="0"/>
              <a:pPr/>
              <a:t>30.09.2016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Скругленный прямоугольник 6"/>
          <p:cNvSpPr/>
          <p:nvPr userDrawn="1"/>
        </p:nvSpPr>
        <p:spPr>
          <a:xfrm>
            <a:off x="107504" y="116632"/>
            <a:ext cx="8928992" cy="6624736"/>
          </a:xfrm>
          <a:prstGeom prst="roundRect">
            <a:avLst>
              <a:gd name="adj" fmla="val 1647"/>
            </a:avLst>
          </a:prstGeom>
          <a:solidFill>
            <a:srgbClr val="F0F5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8" name="Группа 7"/>
          <p:cNvGrpSpPr/>
          <p:nvPr userDrawn="1"/>
        </p:nvGrpSpPr>
        <p:grpSpPr>
          <a:xfrm>
            <a:off x="245397" y="219636"/>
            <a:ext cx="8647083" cy="1260000"/>
            <a:chOff x="245397" y="219636"/>
            <a:chExt cx="8647083" cy="1409164"/>
          </a:xfrm>
        </p:grpSpPr>
        <p:sp>
          <p:nvSpPr>
            <p:cNvPr id="9" name="Rectangle 8"/>
            <p:cNvSpPr/>
            <p:nvPr userDrawn="1"/>
          </p:nvSpPr>
          <p:spPr>
            <a:xfrm>
              <a:off x="245397" y="219636"/>
              <a:ext cx="8647083" cy="1409164"/>
            </a:xfrm>
            <a:prstGeom prst="rect">
              <a:avLst/>
            </a:prstGeom>
            <a:solidFill>
              <a:srgbClr val="FFFFFF">
                <a:alpha val="83000"/>
              </a:srgbClr>
            </a:solidFill>
            <a:ln>
              <a:noFill/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13"/>
            <p:cNvSpPr/>
            <p:nvPr userDrawn="1"/>
          </p:nvSpPr>
          <p:spPr>
            <a:xfrm>
              <a:off x="331422" y="294210"/>
              <a:ext cx="8475032" cy="1260016"/>
            </a:xfrm>
            <a:prstGeom prst="rect">
              <a:avLst/>
            </a:prstGeom>
            <a:solidFill>
              <a:srgbClr val="FFFFFF"/>
            </a:solidFill>
            <a:ln w="6350" cmpd="dbl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1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prstClr val="black"/>
              <a:srgbClr val="F0F5FA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422" y="310618"/>
            <a:ext cx="642716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3939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0790556"/>
      </p:ext>
    </p:extLst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43DDC-9087-4390-8E4D-08229911FC88}" type="datetimeFigureOut">
              <a:rPr lang="ru-RU" smtClean="0"/>
              <a:pPr/>
              <a:t>30.09.2016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кругленный прямоугольник 7"/>
          <p:cNvSpPr/>
          <p:nvPr userDrawn="1"/>
        </p:nvSpPr>
        <p:spPr>
          <a:xfrm>
            <a:off x="107504" y="116632"/>
            <a:ext cx="8928992" cy="6624736"/>
          </a:xfrm>
          <a:prstGeom prst="roundRect">
            <a:avLst>
              <a:gd name="adj" fmla="val 1647"/>
            </a:avLst>
          </a:prstGeom>
          <a:solidFill>
            <a:srgbClr val="F0F5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9" name="Группа 8"/>
          <p:cNvGrpSpPr/>
          <p:nvPr userDrawn="1"/>
        </p:nvGrpSpPr>
        <p:grpSpPr>
          <a:xfrm>
            <a:off x="245397" y="219636"/>
            <a:ext cx="8647083" cy="1260000"/>
            <a:chOff x="245397" y="219636"/>
            <a:chExt cx="8647083" cy="1409164"/>
          </a:xfrm>
        </p:grpSpPr>
        <p:sp>
          <p:nvSpPr>
            <p:cNvPr id="10" name="Rectangle 8"/>
            <p:cNvSpPr/>
            <p:nvPr userDrawn="1"/>
          </p:nvSpPr>
          <p:spPr>
            <a:xfrm>
              <a:off x="245397" y="219636"/>
              <a:ext cx="8647083" cy="1409164"/>
            </a:xfrm>
            <a:prstGeom prst="rect">
              <a:avLst/>
            </a:prstGeom>
            <a:solidFill>
              <a:srgbClr val="FFFFFF">
                <a:alpha val="83000"/>
              </a:srgbClr>
            </a:solidFill>
            <a:ln>
              <a:noFill/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3"/>
            <p:cNvSpPr/>
            <p:nvPr userDrawn="1"/>
          </p:nvSpPr>
          <p:spPr>
            <a:xfrm>
              <a:off x="331422" y="294210"/>
              <a:ext cx="8475032" cy="1260016"/>
            </a:xfrm>
            <a:prstGeom prst="rect">
              <a:avLst/>
            </a:prstGeom>
            <a:solidFill>
              <a:srgbClr val="FFFFFF"/>
            </a:solidFill>
            <a:ln w="6350" cmpd="dbl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2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prstClr val="black"/>
              <a:srgbClr val="F0F5FA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422" y="310618"/>
            <a:ext cx="642716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2657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3159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2554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43DDC-9087-4390-8E4D-08229911FC88}" type="datetimeFigureOut">
              <a:rPr lang="ru-RU" smtClean="0"/>
              <a:pPr/>
              <a:t>30.09.2016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  <p:sp useBgFill="1">
        <p:nvSpPr>
          <p:cNvPr id="5" name="Rounded Rectangle 10"/>
          <p:cNvSpPr/>
          <p:nvPr userDrawn="1"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Скругленный прямоугольник 5"/>
          <p:cNvSpPr/>
          <p:nvPr userDrawn="1"/>
        </p:nvSpPr>
        <p:spPr>
          <a:xfrm>
            <a:off x="107504" y="116632"/>
            <a:ext cx="8928992" cy="6624736"/>
          </a:xfrm>
          <a:prstGeom prst="roundRect">
            <a:avLst>
              <a:gd name="adj" fmla="val 1647"/>
            </a:avLst>
          </a:prstGeom>
          <a:solidFill>
            <a:srgbClr val="F0F5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422" y="310618"/>
            <a:ext cx="642716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7198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3002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6073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8986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12" r:id="rId12"/>
    <p:sldLayoutId id="2147483686" r:id="rId13"/>
    <p:sldLayoutId id="2147483688" r:id="rId14"/>
    <p:sldLayoutId id="2147483691" r:id="rId15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hyperlink" Target="consultantplus://offline/ref=6ACA2F9B9E1DC0B19360C25B39773A71FF54F105E7F07C1901DDB7F493F1C53CFDC0F5709B0097FDH8C6P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hyperlink" Target="consultantplus://offline/ref=6ACA2F9B9E1DC0B19360C25B39773A71FF54F105E7F07C1901DDB7F493F1C53CFDC0F5709B0097FDH8C0P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mailto:tatyana.marchewskaja@yandex.ru" TargetMode="Externa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solymp.ru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du.smolinvest.ru/files/403/2013_1252.docx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6ACA2F9B9E1DC0B19360C25B39773A71F75AF00BE2FB21130984BBF694FE9A2BFA89F9719B0097HFCAP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4" Type="http://schemas.openxmlformats.org/officeDocument/2006/relationships/hyperlink" Target="consultantplus://offline/ref=6ACA2F9B9E1DC0B19360C25B39773A71FF54F105E7F07C1901DDB7F493F1C53CFDC0F5709B0097FFH8C7P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6ACA2F9B9E1DC0B19360C25B39773A71FF54F105E7F07C1901DDB7F493F1C53CFDC0F5709B0097FCH8C6P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6ACA2F9B9E1DC0B19360C25B39773A71FF54F105E7F07C1901DDB7F493F1C53CFDC0F5709B0097FCH8C0P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8585210" cy="109260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Департамент </a:t>
            </a:r>
            <a:r>
              <a:rPr lang="ru-RU" b="1" dirty="0">
                <a:solidFill>
                  <a:schemeClr val="tx1"/>
                </a:solidFill>
              </a:rPr>
              <a:t>Смоленской области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b="1" dirty="0">
                <a:solidFill>
                  <a:schemeClr val="tx1"/>
                </a:solidFill>
              </a:rPr>
              <a:t>по образованию, науке и делам </a:t>
            </a:r>
            <a:r>
              <a:rPr lang="ru-RU" b="1" dirty="0" smtClean="0">
                <a:solidFill>
                  <a:schemeClr val="tx1"/>
                </a:solidFill>
              </a:rPr>
              <a:t>молодёжи</a:t>
            </a:r>
          </a:p>
          <a:p>
            <a:pPr algn="ctr"/>
            <a:endParaRPr lang="ru-RU" sz="1100" b="1" dirty="0" smtClean="0">
              <a:solidFill>
                <a:schemeClr val="tx1"/>
              </a:solidFill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Смоленский </a:t>
            </a:r>
            <a:r>
              <a:rPr lang="ru-RU" b="1" dirty="0">
                <a:solidFill>
                  <a:schemeClr val="tx1"/>
                </a:solidFill>
              </a:rPr>
              <a:t>областной институт развития </a:t>
            </a:r>
            <a:r>
              <a:rPr lang="ru-RU" b="1" dirty="0" smtClean="0">
                <a:solidFill>
                  <a:schemeClr val="tx1"/>
                </a:solidFill>
              </a:rPr>
              <a:t>образования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2071678"/>
            <a:ext cx="7200800" cy="34778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6F010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Проведение школьного и муниципального этапов Всероссийской олимпиады школьников  в 2016 году и организация </a:t>
            </a:r>
            <a:r>
              <a:rPr lang="ru-RU" sz="2800" b="1" dirty="0">
                <a:solidFill>
                  <a:srgbClr val="6F010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работы</a:t>
            </a:r>
            <a:br>
              <a:rPr lang="ru-RU" sz="2800" b="1" dirty="0">
                <a:solidFill>
                  <a:srgbClr val="6F010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r>
              <a:rPr lang="ru-RU" sz="2800" b="1" dirty="0">
                <a:solidFill>
                  <a:srgbClr val="6F010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с одаренными детьми</a:t>
            </a:r>
            <a:r>
              <a:rPr lang="ru-RU" sz="3200" b="1" dirty="0">
                <a:solidFill>
                  <a:srgbClr val="6F010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/>
            </a:r>
            <a:br>
              <a:rPr lang="ru-RU" sz="3200" b="1" dirty="0">
                <a:solidFill>
                  <a:srgbClr val="6F010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r>
              <a:rPr lang="ru-RU" sz="2400" b="1" dirty="0">
                <a:solidFill>
                  <a:prstClr val="black"/>
                </a:solidFill>
              </a:rPr>
              <a:t>СОВЕЩАНИЕ</a:t>
            </a:r>
            <a:r>
              <a:rPr lang="ru-RU" sz="3200" b="1" dirty="0">
                <a:solidFill>
                  <a:prstClr val="black"/>
                </a:solidFill>
              </a:rPr>
              <a:t> </a:t>
            </a:r>
            <a:r>
              <a:rPr lang="ru-RU" sz="3200" b="1" dirty="0">
                <a:solidFill>
                  <a:srgbClr val="002060"/>
                </a:solidFill>
              </a:rPr>
              <a:t/>
            </a:r>
            <a:br>
              <a:rPr lang="ru-RU" sz="3200" b="1" dirty="0">
                <a:solidFill>
                  <a:srgbClr val="002060"/>
                </a:solidFill>
              </a:rPr>
            </a:br>
            <a:r>
              <a:rPr lang="ru-RU" sz="2000" dirty="0" smtClean="0">
                <a:solidFill>
                  <a:prstClr val="black"/>
                </a:solidFill>
              </a:rPr>
              <a:t>30 </a:t>
            </a:r>
            <a:r>
              <a:rPr lang="ru-RU" sz="2000" dirty="0">
                <a:solidFill>
                  <a:prstClr val="black"/>
                </a:solidFill>
              </a:rPr>
              <a:t>сентября 2016г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8800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260648"/>
            <a:ext cx="8496944" cy="95410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6F010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Школьный и муниципальный этапы всероссийской олимпиады школьников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9966" y="199653"/>
            <a:ext cx="940506" cy="998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37569" y="2276872"/>
            <a:ext cx="7186759" cy="3046988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dirty="0" smtClean="0">
                <a:ea typeface="Times New Roman"/>
                <a:cs typeface="Calibri"/>
              </a:rPr>
              <a:t>39</a:t>
            </a:r>
            <a:r>
              <a:rPr lang="ru-RU" sz="2400" dirty="0">
                <a:ea typeface="Times New Roman"/>
                <a:cs typeface="Calibri"/>
              </a:rPr>
              <a:t>. Организатор школьного этапа олимпиады:</a:t>
            </a:r>
          </a:p>
          <a:p>
            <a:r>
              <a:rPr lang="ru-RU" sz="2400" dirty="0"/>
              <a:t>…утверждает результаты школьного этапа олимпиады по каждому общеобразовательному предмету (</a:t>
            </a:r>
            <a:r>
              <a:rPr lang="ru-RU" sz="2400" u="sng" dirty="0"/>
              <a:t>рейтинг победителей и рейтинг призеров </a:t>
            </a:r>
            <a:r>
              <a:rPr lang="ru-RU" sz="2400" dirty="0"/>
              <a:t>школьного этапа олимпиады) и </a:t>
            </a:r>
            <a:r>
              <a:rPr lang="ru-RU" sz="2400" u="sng" dirty="0"/>
              <a:t>публикует их на своем официальном сайте в сети "Интернет", </a:t>
            </a:r>
            <a:r>
              <a:rPr lang="ru-RU" sz="2400" dirty="0"/>
              <a:t>в том числе </a:t>
            </a:r>
            <a:r>
              <a:rPr lang="ru-RU" sz="2400" u="sng" dirty="0"/>
              <a:t>протоколы жюри </a:t>
            </a:r>
            <a:r>
              <a:rPr lang="ru-RU" sz="2400" dirty="0"/>
              <a:t>школьного этапа олимпиады по каждому общеобразовательному предмету</a:t>
            </a:r>
            <a:r>
              <a:rPr lang="ru-RU" sz="2400" dirty="0" smtClean="0"/>
              <a:t>.</a:t>
            </a:r>
            <a:endParaRPr lang="ru-RU" sz="2400" dirty="0">
              <a:ea typeface="Times New Roman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6323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260648"/>
            <a:ext cx="8496944" cy="95410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6F010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Школьный и муниципальный этапы всероссийской олимпиады школьников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9966" y="199653"/>
            <a:ext cx="940506" cy="998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23528" y="1454667"/>
            <a:ext cx="7186759" cy="4893647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dirty="0"/>
              <a:t>42. Муниципальные предметно-методические комиссии олимпиады:</a:t>
            </a:r>
          </a:p>
          <a:p>
            <a:r>
              <a:rPr lang="ru-RU" sz="2400" dirty="0"/>
              <a:t>(в ред. </a:t>
            </a:r>
            <a:r>
              <a:rPr lang="ru-RU" sz="2400" dirty="0">
                <a:hlinkClick r:id="rId4"/>
              </a:rPr>
              <a:t>Приказа</a:t>
            </a:r>
            <a:r>
              <a:rPr lang="ru-RU" sz="2400" dirty="0"/>
              <a:t> </a:t>
            </a:r>
            <a:r>
              <a:rPr lang="ru-RU" sz="2400" dirty="0" err="1"/>
              <a:t>Минобрнауки</a:t>
            </a:r>
            <a:r>
              <a:rPr lang="ru-RU" sz="2400" dirty="0"/>
              <a:t> России от 17.03.2015 N 249)</a:t>
            </a:r>
          </a:p>
          <a:p>
            <a:r>
              <a:rPr lang="ru-RU" sz="2400" u="sng" dirty="0"/>
              <a:t>разрабатывают требования к организации и проведению школьного этапа </a:t>
            </a:r>
            <a:r>
              <a:rPr lang="ru-RU" sz="2400" dirty="0"/>
              <a:t>олимпиады с учетом методических рекомендаций, подготовленных центральными предметно-методическими комиссиями олимпиады;</a:t>
            </a:r>
          </a:p>
          <a:p>
            <a:r>
              <a:rPr lang="ru-RU" sz="2400" dirty="0"/>
              <a:t>…</a:t>
            </a:r>
            <a:r>
              <a:rPr lang="ru-RU" sz="2400" u="sng" dirty="0"/>
              <a:t>формируют комплекты заданий </a:t>
            </a:r>
            <a:r>
              <a:rPr lang="ru-RU" sz="2400" dirty="0"/>
              <a:t>для школьного этапа олимпиады </a:t>
            </a:r>
            <a:r>
              <a:rPr lang="ru-RU" sz="2400" u="sng" dirty="0"/>
              <a:t>с учетом методических рекомендаций, подготовленных центральными предметно-методическими комиссиями олимпиады</a:t>
            </a:r>
            <a:r>
              <a:rPr lang="ru-RU" sz="2400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3376759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260648"/>
            <a:ext cx="8496944" cy="95410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6F010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Школьный и муниципальный этапы всероссийской олимпиады школьников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9966" y="199653"/>
            <a:ext cx="940506" cy="998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23528" y="1454667"/>
            <a:ext cx="7186759" cy="4154984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342900">
              <a:spcAft>
                <a:spcPts val="0"/>
              </a:spcAft>
            </a:pPr>
            <a:r>
              <a:rPr lang="ru-RU" sz="2400" dirty="0">
                <a:ea typeface="Times New Roman"/>
                <a:cs typeface="Calibri"/>
              </a:rPr>
              <a:t>44. </a:t>
            </a:r>
            <a:r>
              <a:rPr lang="ru-RU" sz="2400" b="1" dirty="0">
                <a:ea typeface="Times New Roman"/>
                <a:cs typeface="Calibri"/>
              </a:rPr>
              <a:t>Муниципальный этап олимпиады </a:t>
            </a:r>
            <a:r>
              <a:rPr lang="ru-RU" sz="2400" dirty="0">
                <a:ea typeface="Times New Roman"/>
                <a:cs typeface="Calibri"/>
              </a:rPr>
              <a:t>проводится по разработанным региональными предметно-методическими комиссиями по общеобразовательным предметам, по которым проводится </a:t>
            </a:r>
            <a:r>
              <a:rPr lang="ru-RU" sz="2400" dirty="0" smtClean="0">
                <a:ea typeface="Times New Roman"/>
                <a:cs typeface="Calibri"/>
              </a:rPr>
              <a:t>олимпиада, </a:t>
            </a:r>
            <a:r>
              <a:rPr lang="ru-RU" sz="2400" dirty="0">
                <a:ea typeface="Times New Roman"/>
                <a:cs typeface="Calibri"/>
              </a:rPr>
              <a:t>заданиям, основанным на содержании образовательных программ основного общего и среднего общего образования углубленного уровня и соответствующей направленности (профиля</a:t>
            </a:r>
            <a:r>
              <a:rPr lang="ru-RU" sz="2400" dirty="0" smtClean="0">
                <a:ea typeface="Times New Roman"/>
                <a:cs typeface="Calibri"/>
              </a:rPr>
              <a:t>), </a:t>
            </a:r>
            <a:r>
              <a:rPr lang="ru-RU" sz="2400" dirty="0">
                <a:ea typeface="Times New Roman"/>
                <a:cs typeface="Calibri"/>
              </a:rPr>
              <a:t>для </a:t>
            </a:r>
            <a:r>
              <a:rPr lang="ru-RU" sz="2400" b="1" u="sng" dirty="0">
                <a:ea typeface="Times New Roman"/>
                <a:cs typeface="Calibri"/>
              </a:rPr>
              <a:t>7 - 11 классов.</a:t>
            </a:r>
          </a:p>
          <a:p>
            <a:pPr>
              <a:spcAft>
                <a:spcPts val="0"/>
              </a:spcAft>
            </a:pPr>
            <a:r>
              <a:rPr lang="ru-RU" sz="2400" dirty="0">
                <a:ea typeface="Times New Roman"/>
                <a:cs typeface="Calibri"/>
              </a:rPr>
              <a:t>(в ред. </a:t>
            </a:r>
            <a:r>
              <a:rPr lang="ru-RU" sz="2400" dirty="0">
                <a:solidFill>
                  <a:srgbClr val="0000FF"/>
                </a:solidFill>
                <a:ea typeface="Times New Roman"/>
                <a:cs typeface="Calibri"/>
                <a:hlinkClick r:id="rId4"/>
              </a:rPr>
              <a:t>Приказа</a:t>
            </a:r>
            <a:r>
              <a:rPr lang="ru-RU" sz="2400" dirty="0">
                <a:ea typeface="Times New Roman"/>
                <a:cs typeface="Calibri"/>
              </a:rPr>
              <a:t> </a:t>
            </a:r>
            <a:r>
              <a:rPr lang="ru-RU" sz="2400" dirty="0" err="1">
                <a:ea typeface="Times New Roman"/>
                <a:cs typeface="Calibri"/>
              </a:rPr>
              <a:t>Минобрнауки</a:t>
            </a:r>
            <a:r>
              <a:rPr lang="ru-RU" sz="2400" dirty="0">
                <a:ea typeface="Times New Roman"/>
                <a:cs typeface="Calibri"/>
              </a:rPr>
              <a:t> России от </a:t>
            </a:r>
            <a:r>
              <a:rPr lang="ru-RU" sz="2400" dirty="0" smtClean="0">
                <a:ea typeface="Times New Roman"/>
                <a:cs typeface="Calibri"/>
              </a:rPr>
              <a:t>17.03.2015</a:t>
            </a:r>
          </a:p>
          <a:p>
            <a:pPr>
              <a:spcAft>
                <a:spcPts val="0"/>
              </a:spcAft>
            </a:pPr>
            <a:r>
              <a:rPr lang="ru-RU" sz="2400" dirty="0" smtClean="0">
                <a:ea typeface="Times New Roman"/>
                <a:cs typeface="Calibri"/>
              </a:rPr>
              <a:t> </a:t>
            </a:r>
            <a:r>
              <a:rPr lang="ru-RU" sz="2400" dirty="0">
                <a:ea typeface="Times New Roman"/>
                <a:cs typeface="Calibri"/>
              </a:rPr>
              <a:t>N 249)</a:t>
            </a:r>
          </a:p>
        </p:txBody>
      </p:sp>
    </p:spTree>
    <p:extLst>
      <p:ext uri="{BB962C8B-B14F-4D97-AF65-F5344CB8AC3E}">
        <p14:creationId xmlns:p14="http://schemas.microsoft.com/office/powerpoint/2010/main" val="20133210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260648"/>
            <a:ext cx="8496944" cy="95410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6F010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Школьный и муниципальный этапы всероссийской олимпиады школьников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9966" y="199653"/>
            <a:ext cx="940506" cy="998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23528" y="1454667"/>
            <a:ext cx="7186759" cy="5262979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0">
              <a:spcAft>
                <a:spcPts val="0"/>
              </a:spcAft>
              <a:buNone/>
            </a:pPr>
            <a:r>
              <a:rPr lang="ru-RU" sz="2400" dirty="0">
                <a:ea typeface="Times New Roman"/>
                <a:cs typeface="Calibri"/>
              </a:rPr>
              <a:t>46. На муниципальном этапе олимпиады по каждому общеобразовательному предмету принимают индивидуальное участие:</a:t>
            </a:r>
          </a:p>
          <a:p>
            <a:pPr indent="342900">
              <a:spcAft>
                <a:spcPts val="0"/>
              </a:spcAft>
            </a:pPr>
            <a:r>
              <a:rPr lang="ru-RU" sz="2400" dirty="0">
                <a:ea typeface="Times New Roman"/>
                <a:cs typeface="Calibri"/>
              </a:rPr>
              <a:t>участники школьного этапа олимпиады текущего учебного года, набравшие необходимое для участия в муниципальном этапе олимпиады количество баллов, </a:t>
            </a:r>
            <a:r>
              <a:rPr lang="ru-RU" sz="2400" u="sng" dirty="0">
                <a:ea typeface="Times New Roman"/>
                <a:cs typeface="Calibri"/>
              </a:rPr>
              <a:t>установленное организатором муниципального этапа олимпиады</a:t>
            </a:r>
            <a:r>
              <a:rPr lang="ru-RU" sz="2400" dirty="0">
                <a:ea typeface="Times New Roman"/>
                <a:cs typeface="Calibri"/>
              </a:rPr>
              <a:t>;</a:t>
            </a:r>
          </a:p>
          <a:p>
            <a:pPr indent="342900">
              <a:spcAft>
                <a:spcPts val="0"/>
              </a:spcAft>
            </a:pPr>
            <a:r>
              <a:rPr lang="ru-RU" sz="2400" u="sng" dirty="0">
                <a:ea typeface="Times New Roman"/>
                <a:cs typeface="Calibri"/>
              </a:rPr>
              <a:t>победители и призеры муниципального этапа олимпиады предыдущего учебного года</a:t>
            </a:r>
            <a:r>
              <a:rPr lang="ru-RU" sz="2400" dirty="0">
                <a:ea typeface="Times New Roman"/>
                <a:cs typeface="Calibri"/>
              </a:rPr>
              <a:t>, продолжающие обучение в организациях, осуществляющих образовательную деятельность по образовательным программам основного общего и среднего общего образования.</a:t>
            </a:r>
          </a:p>
        </p:txBody>
      </p:sp>
    </p:spTree>
    <p:extLst>
      <p:ext uri="{BB962C8B-B14F-4D97-AF65-F5344CB8AC3E}">
        <p14:creationId xmlns:p14="http://schemas.microsoft.com/office/powerpoint/2010/main" val="11974549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260648"/>
            <a:ext cx="8496944" cy="95410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6F010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Школьный и муниципальный этапы всероссийской олимпиады школьников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9966" y="199653"/>
            <a:ext cx="940506" cy="998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23527" y="1772816"/>
            <a:ext cx="7186759" cy="341632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dirty="0">
                <a:ea typeface="Calibri"/>
                <a:cs typeface="Times New Roman"/>
              </a:rPr>
              <a:t>47. </a:t>
            </a:r>
            <a:r>
              <a:rPr lang="ru-RU" sz="2400" u="sng" dirty="0">
                <a:ea typeface="Calibri"/>
                <a:cs typeface="Times New Roman"/>
              </a:rPr>
              <a:t>Победители и призеры </a:t>
            </a:r>
            <a:r>
              <a:rPr lang="ru-RU" sz="2400" dirty="0">
                <a:ea typeface="Calibri"/>
                <a:cs typeface="Times New Roman"/>
              </a:rPr>
              <a:t>муниципального этапа </a:t>
            </a:r>
            <a:r>
              <a:rPr lang="ru-RU" sz="2400" u="sng" dirty="0">
                <a:ea typeface="Calibri"/>
                <a:cs typeface="Times New Roman"/>
              </a:rPr>
              <a:t>предыдущего года </a:t>
            </a:r>
            <a:r>
              <a:rPr lang="ru-RU" sz="2400" dirty="0">
                <a:ea typeface="Calibri"/>
                <a:cs typeface="Times New Roman"/>
              </a:rPr>
              <a:t>вправе выполнять олимпиадные </a:t>
            </a:r>
            <a:r>
              <a:rPr lang="ru-RU" sz="2400" u="sng" dirty="0">
                <a:ea typeface="Calibri"/>
                <a:cs typeface="Times New Roman"/>
              </a:rPr>
              <a:t>задания</a:t>
            </a:r>
            <a:r>
              <a:rPr lang="ru-RU" sz="2400" dirty="0">
                <a:ea typeface="Calibri"/>
                <a:cs typeface="Times New Roman"/>
              </a:rPr>
              <a:t>, разработанные </a:t>
            </a:r>
            <a:r>
              <a:rPr lang="ru-RU" sz="2400" u="sng" dirty="0">
                <a:ea typeface="Calibri"/>
                <a:cs typeface="Times New Roman"/>
              </a:rPr>
              <a:t>для более старших классов </a:t>
            </a:r>
            <a:r>
              <a:rPr lang="ru-RU" sz="2400" dirty="0">
                <a:ea typeface="Calibri"/>
                <a:cs typeface="Times New Roman"/>
              </a:rPr>
              <a:t>по отношению к тем, в которых они проходят обучение. В случае их прохождения на последующие этапы олимпиады данные участники олимпиады выполняют олимпиадные задания, разработанные для класса, который они выбрали на муниципальном этапе олимпиады.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0814474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260648"/>
            <a:ext cx="8496944" cy="95410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6F010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Школьный и муниципальный этапы всероссийской олимпиады школьников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9966" y="199653"/>
            <a:ext cx="940506" cy="998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23527" y="1772816"/>
            <a:ext cx="7186759" cy="378565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342900">
              <a:spcAft>
                <a:spcPts val="0"/>
              </a:spcAft>
            </a:pPr>
            <a:r>
              <a:rPr lang="ru-RU" sz="2400" dirty="0"/>
              <a:t>48.</a:t>
            </a:r>
            <a:r>
              <a:rPr lang="ru-RU" sz="2400" dirty="0">
                <a:ea typeface="Calibri"/>
                <a:cs typeface="Times New Roman"/>
              </a:rPr>
              <a:t> Организатор муниципального этапа олимпиады:</a:t>
            </a:r>
          </a:p>
          <a:p>
            <a:pPr indent="0">
              <a:spcAft>
                <a:spcPts val="0"/>
              </a:spcAft>
              <a:buNone/>
            </a:pPr>
            <a:r>
              <a:rPr lang="ru-RU" sz="2400" dirty="0">
                <a:ea typeface="Times New Roman"/>
                <a:cs typeface="Times New Roman"/>
              </a:rPr>
              <a:t>…..</a:t>
            </a:r>
            <a:r>
              <a:rPr lang="ru-RU" sz="2400" dirty="0">
                <a:ea typeface="Times New Roman"/>
                <a:cs typeface="Calibri"/>
              </a:rPr>
              <a:t>утверждает результаты муниципального этапа олимпиады по каждому общеобразовательному предмету (рейтинг победителей и рейтинг призеров муниципального этапа олимпиады) и </a:t>
            </a:r>
            <a:r>
              <a:rPr lang="ru-RU" sz="2400" u="sng" dirty="0">
                <a:ea typeface="Times New Roman"/>
                <a:cs typeface="Calibri"/>
              </a:rPr>
              <a:t>публикует их на своем официальном сайте в сети "Интернет", </a:t>
            </a:r>
            <a:r>
              <a:rPr lang="ru-RU" sz="2400" dirty="0">
                <a:ea typeface="Times New Roman"/>
                <a:cs typeface="Calibri"/>
              </a:rPr>
              <a:t>в том числе </a:t>
            </a:r>
            <a:r>
              <a:rPr lang="ru-RU" sz="2400" u="sng" dirty="0">
                <a:ea typeface="Times New Roman"/>
                <a:cs typeface="Calibri"/>
              </a:rPr>
              <a:t>протоколы жюри </a:t>
            </a:r>
            <a:r>
              <a:rPr lang="ru-RU" sz="2400" dirty="0">
                <a:ea typeface="Times New Roman"/>
                <a:cs typeface="Calibri"/>
              </a:rPr>
              <a:t>муниципального этапа олимпиады по каждому общеобразовательному предмету;</a:t>
            </a:r>
          </a:p>
        </p:txBody>
      </p:sp>
    </p:spTree>
    <p:extLst>
      <p:ext uri="{BB962C8B-B14F-4D97-AF65-F5344CB8AC3E}">
        <p14:creationId xmlns:p14="http://schemas.microsoft.com/office/powerpoint/2010/main" val="33918195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424518" y="222066"/>
            <a:ext cx="8395954" cy="95410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6F010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Олимпиада по экологии</a:t>
            </a:r>
          </a:p>
          <a:p>
            <a:pPr lvl="0" algn="ctr"/>
            <a:r>
              <a:rPr lang="ru-RU" sz="2800" b="1" dirty="0">
                <a:solidFill>
                  <a:srgbClr val="6F010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(региональный этап</a:t>
            </a:r>
            <a:r>
              <a:rPr lang="ru-RU" sz="2800" b="1" dirty="0" smtClean="0">
                <a:solidFill>
                  <a:srgbClr val="6F010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)</a:t>
            </a:r>
            <a:endParaRPr lang="ru-RU" sz="2800" b="1" dirty="0">
              <a:solidFill>
                <a:srgbClr val="6F010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9966" y="199653"/>
            <a:ext cx="940506" cy="998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23527" y="1772816"/>
            <a:ext cx="7186759" cy="4154984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dirty="0"/>
              <a:t>Победители муниципального этапа своевременно готовят  и сдают проекты, которые будут представлять на региональном этапе.</a:t>
            </a:r>
          </a:p>
          <a:p>
            <a:endParaRPr lang="ru-RU" sz="2400" dirty="0"/>
          </a:p>
          <a:p>
            <a:r>
              <a:rPr lang="ru-RU" sz="2400" dirty="0"/>
              <a:t>Проекты должны соответствовать критериям, разработанным предметно-методической комиссией по экологии (председатель – </a:t>
            </a:r>
            <a:r>
              <a:rPr lang="ru-RU" sz="2400" dirty="0" err="1" smtClean="0"/>
              <a:t>Гильденков</a:t>
            </a:r>
            <a:r>
              <a:rPr lang="ru-RU" sz="2400" dirty="0" smtClean="0"/>
              <a:t> </a:t>
            </a:r>
            <a:r>
              <a:rPr lang="ru-RU" sz="2400" dirty="0"/>
              <a:t>М.Ю.).</a:t>
            </a:r>
          </a:p>
          <a:p>
            <a:endParaRPr lang="ru-RU" sz="2400" dirty="0"/>
          </a:p>
          <a:p>
            <a:r>
              <a:rPr lang="ru-RU" sz="2400" dirty="0"/>
              <a:t>Проекты, не соответствующие экологической проблематике, не оцениваются.</a:t>
            </a:r>
          </a:p>
          <a:p>
            <a:pPr indent="342900" algn="just">
              <a:spcAft>
                <a:spcPts val="0"/>
              </a:spcAft>
            </a:pPr>
            <a:endParaRPr lang="ru-RU" sz="2400" dirty="0">
              <a:ea typeface="Times New Roman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001990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222066"/>
            <a:ext cx="8496944" cy="138499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6F010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Оценивание проектного тура</a:t>
            </a:r>
            <a:r>
              <a:rPr lang="ru-RU" sz="2800" b="1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2800" b="1" dirty="0">
                <a:latin typeface="Times New Roman"/>
                <a:ea typeface="Times New Roman"/>
                <a:cs typeface="Times New Roman"/>
              </a:rPr>
            </a:br>
            <a:r>
              <a:rPr lang="ru-RU" sz="2800" b="1" dirty="0">
                <a:solidFill>
                  <a:srgbClr val="6F010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олимпиады по экологии</a:t>
            </a:r>
            <a:br>
              <a:rPr lang="ru-RU" sz="2800" b="1" dirty="0">
                <a:solidFill>
                  <a:srgbClr val="6F010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r>
              <a:rPr lang="ru-RU" sz="2800" i="1" spc="490" dirty="0">
                <a:latin typeface="Times New Roman"/>
                <a:ea typeface="Times New Roman"/>
              </a:rPr>
              <a:t>шкала</a:t>
            </a:r>
            <a:r>
              <a:rPr lang="ru-RU" sz="2800" spc="490" dirty="0">
                <a:latin typeface="Times New Roman"/>
                <a:ea typeface="Times New Roman"/>
              </a:rPr>
              <a:t> </a:t>
            </a:r>
            <a:r>
              <a:rPr lang="ru-RU" sz="2800" i="1" spc="490" dirty="0">
                <a:latin typeface="Times New Roman"/>
                <a:ea typeface="Times New Roman"/>
              </a:rPr>
              <a:t>оценки</a:t>
            </a:r>
            <a:r>
              <a:rPr lang="ru-RU" sz="2800" spc="490" dirty="0">
                <a:latin typeface="Times New Roman"/>
                <a:ea typeface="Times New Roman"/>
              </a:rPr>
              <a:t> </a:t>
            </a:r>
            <a:r>
              <a:rPr lang="ru-RU" sz="2800" i="1" spc="490" dirty="0">
                <a:latin typeface="Times New Roman"/>
                <a:ea typeface="Times New Roman"/>
              </a:rPr>
              <a:t>рукописи </a:t>
            </a:r>
            <a:r>
              <a:rPr lang="ru-RU" sz="2800" i="1" spc="490" dirty="0" smtClean="0">
                <a:latin typeface="Times New Roman"/>
                <a:ea typeface="Times New Roman"/>
              </a:rPr>
              <a:t>проект</a:t>
            </a:r>
            <a:r>
              <a:rPr lang="ru-RU" sz="2800" i="1" dirty="0" smtClean="0">
                <a:latin typeface="Times New Roman"/>
                <a:ea typeface="Times New Roman"/>
              </a:rPr>
              <a:t>а</a:t>
            </a:r>
            <a:endParaRPr lang="ru-RU" sz="2800" dirty="0">
              <a:ea typeface="Times New Roman"/>
              <a:cs typeface="Calibri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9966" y="199653"/>
            <a:ext cx="940506" cy="998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0481882"/>
              </p:ext>
            </p:extLst>
          </p:nvPr>
        </p:nvGraphicFramePr>
        <p:xfrm>
          <a:off x="323528" y="1844824"/>
          <a:ext cx="8496943" cy="4626864"/>
        </p:xfrm>
        <a:graphic>
          <a:graphicData uri="http://schemas.openxmlformats.org/drawingml/2006/table">
            <a:tbl>
              <a:tblPr/>
              <a:tblGrid>
                <a:gridCol w="8496943"/>
              </a:tblGrid>
              <a:tr h="4036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Показатели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52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</a:t>
                      </a:r>
                      <a:r>
                        <a:rPr lang="ru-RU" sz="2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b="1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Обоснованность темы проекта</a:t>
                      </a:r>
                      <a:r>
                        <a:rPr lang="ru-RU" sz="2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– </a:t>
                      </a:r>
                      <a:r>
                        <a:rPr lang="ru-RU" sz="2400" spc="-3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целесообразность</a:t>
                      </a:r>
                      <a:r>
                        <a:rPr lang="ru-RU" sz="2400" b="1" i="1" spc="-3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spc="-3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аргументов, подтверждающих актуальность темы проекта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52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2.</a:t>
                      </a:r>
                      <a:r>
                        <a:rPr lang="ru-RU" sz="2400" i="1" u="words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b="1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Конкретность, ясность </a:t>
                      </a:r>
                      <a:r>
                        <a:rPr lang="ru-RU" sz="2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формулировки</a:t>
                      </a:r>
                      <a:r>
                        <a:rPr lang="ru-RU" sz="2400" b="1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цели, задач, </a:t>
                      </a:r>
                      <a:r>
                        <a:rPr lang="ru-RU" sz="2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 также</a:t>
                      </a:r>
                      <a:r>
                        <a:rPr lang="ru-RU" sz="2400" b="1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их</a:t>
                      </a:r>
                      <a:r>
                        <a:rPr lang="ru-RU" sz="2400" b="1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соответствие </a:t>
                      </a:r>
                      <a:r>
                        <a:rPr lang="ru-RU" sz="2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теме проекта 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52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3.</a:t>
                      </a:r>
                      <a:r>
                        <a:rPr lang="ru-RU" sz="2400" u="words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b="1" i="1" spc="-3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Теоретическая значимость обзора</a:t>
                      </a:r>
                      <a:r>
                        <a:rPr lang="ru-RU" sz="2400" b="1" spc="-3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spc="-3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– представлена и обоснована модель объекта, показаны её недостатки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52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4. Значимость работы для оценки возможного экологического риска </a:t>
                      </a:r>
                      <a:r>
                        <a:rPr lang="ru-RU" sz="2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 рассматриваемой области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52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 spc="-2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5.  Значимость работы для снижения возможного экологического риска </a:t>
                      </a:r>
                      <a:r>
                        <a:rPr lang="ru-RU" sz="2400" spc="-2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в рассматриваемой области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72641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222066"/>
            <a:ext cx="8496944" cy="138499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6F010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Оценивание проектного тура</a:t>
            </a:r>
            <a:r>
              <a:rPr lang="ru-RU" sz="2800" b="1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2800" b="1" dirty="0">
                <a:latin typeface="Times New Roman"/>
                <a:ea typeface="Times New Roman"/>
                <a:cs typeface="Times New Roman"/>
              </a:rPr>
            </a:br>
            <a:r>
              <a:rPr lang="ru-RU" sz="2800" b="1" dirty="0">
                <a:solidFill>
                  <a:srgbClr val="6F010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олимпиады по экологии</a:t>
            </a:r>
            <a:br>
              <a:rPr lang="ru-RU" sz="2800" b="1" dirty="0">
                <a:solidFill>
                  <a:srgbClr val="6F010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r>
              <a:rPr lang="ru-RU" sz="2800" i="1" spc="490" dirty="0">
                <a:latin typeface="Times New Roman"/>
                <a:ea typeface="Times New Roman"/>
              </a:rPr>
              <a:t>шкала</a:t>
            </a:r>
            <a:r>
              <a:rPr lang="ru-RU" sz="2800" spc="490" dirty="0">
                <a:latin typeface="Times New Roman"/>
                <a:ea typeface="Times New Roman"/>
              </a:rPr>
              <a:t> </a:t>
            </a:r>
            <a:r>
              <a:rPr lang="ru-RU" sz="2800" i="1" spc="490" dirty="0">
                <a:latin typeface="Times New Roman"/>
                <a:ea typeface="Times New Roman"/>
              </a:rPr>
              <a:t>оценки</a:t>
            </a:r>
            <a:r>
              <a:rPr lang="ru-RU" sz="2800" spc="490" dirty="0">
                <a:latin typeface="Times New Roman"/>
                <a:ea typeface="Times New Roman"/>
              </a:rPr>
              <a:t> </a:t>
            </a:r>
            <a:r>
              <a:rPr lang="ru-RU" sz="2800" i="1" spc="490" dirty="0">
                <a:latin typeface="Times New Roman"/>
                <a:ea typeface="Times New Roman"/>
              </a:rPr>
              <a:t>рукописи </a:t>
            </a:r>
            <a:r>
              <a:rPr lang="ru-RU" sz="2800" i="1" spc="490" dirty="0" smtClean="0">
                <a:latin typeface="Times New Roman"/>
                <a:ea typeface="Times New Roman"/>
              </a:rPr>
              <a:t>проект</a:t>
            </a:r>
            <a:r>
              <a:rPr lang="ru-RU" sz="2800" i="1" dirty="0" smtClean="0">
                <a:latin typeface="Times New Roman"/>
                <a:ea typeface="Times New Roman"/>
              </a:rPr>
              <a:t>а</a:t>
            </a:r>
            <a:endParaRPr lang="ru-RU" sz="2800" dirty="0">
              <a:ea typeface="Times New Roman"/>
              <a:cs typeface="Calibri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9966" y="199653"/>
            <a:ext cx="940506" cy="998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8022896"/>
              </p:ext>
            </p:extLst>
          </p:nvPr>
        </p:nvGraphicFramePr>
        <p:xfrm>
          <a:off x="323528" y="1844824"/>
          <a:ext cx="8496944" cy="4626864"/>
        </p:xfrm>
        <a:graphic>
          <a:graphicData uri="http://schemas.openxmlformats.org/drawingml/2006/table">
            <a:tbl>
              <a:tblPr/>
              <a:tblGrid>
                <a:gridCol w="8496944"/>
              </a:tblGrid>
              <a:tr h="4036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Показатели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52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6.</a:t>
                      </a:r>
                      <a:r>
                        <a:rPr lang="ru-RU" sz="2400" b="1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Обоснованность методик </a:t>
                      </a:r>
                      <a:r>
                        <a:rPr lang="ru-RU" sz="2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доказана логически и/или ссылкой на авторитеты и/или приведением фактов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52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7. Доступность методик</a:t>
                      </a:r>
                      <a:r>
                        <a:rPr lang="ru-RU" sz="2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для самостоятельного выполнения автором проекта (учащимся или учащимися)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52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8. </a:t>
                      </a:r>
                      <a:r>
                        <a:rPr lang="ru-RU" sz="2400" b="1" i="1" spc="-2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Логичность и обоснованность эксперимента </a:t>
                      </a:r>
                      <a:r>
                        <a:rPr lang="ru-RU" sz="2400" b="1" spc="-2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(/</a:t>
                      </a:r>
                      <a:r>
                        <a:rPr lang="ru-RU" sz="2400" b="1" i="1" spc="-2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наблюдения</a:t>
                      </a:r>
                      <a:r>
                        <a:rPr lang="ru-RU" sz="2400" b="1" spc="-2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),</a:t>
                      </a:r>
                      <a:r>
                        <a:rPr lang="ru-RU" sz="2400" spc="-2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обусловленность логикой изучения объекта 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52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9.</a:t>
                      </a:r>
                      <a:r>
                        <a:rPr lang="ru-RU" sz="2400" i="1" u="words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b="1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Наглядность (многообразие</a:t>
                      </a:r>
                      <a:r>
                        <a:rPr lang="ru-RU" sz="2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b="1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способов)</a:t>
                      </a:r>
                      <a:r>
                        <a:rPr lang="ru-RU" sz="2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b="1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представления результатов</a:t>
                      </a:r>
                      <a:r>
                        <a:rPr lang="ru-RU" sz="2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– графики, гистограммы, схемы, фото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52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10.</a:t>
                      </a:r>
                      <a:r>
                        <a:rPr lang="ru-RU" sz="2400" b="1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ru-RU" sz="2400" b="1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Дискуссионность (полемичность)</a:t>
                      </a:r>
                      <a:r>
                        <a:rPr lang="ru-RU" sz="2400" b="1" i="1" u="words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b="1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обсуждения</a:t>
                      </a:r>
                      <a:r>
                        <a:rPr lang="ru-RU" sz="2400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полученных результатов с разных точек зрения, позиций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65763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222066"/>
            <a:ext cx="8496944" cy="138499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6F010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Оценивание проектного тура</a:t>
            </a:r>
            <a:r>
              <a:rPr lang="ru-RU" sz="2800" b="1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2800" b="1" dirty="0">
                <a:latin typeface="Times New Roman"/>
                <a:ea typeface="Times New Roman"/>
                <a:cs typeface="Times New Roman"/>
              </a:rPr>
            </a:br>
            <a:r>
              <a:rPr lang="ru-RU" sz="2800" b="1" dirty="0">
                <a:solidFill>
                  <a:srgbClr val="6F010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олимпиады по экологии</a:t>
            </a:r>
            <a:br>
              <a:rPr lang="ru-RU" sz="2800" b="1" dirty="0">
                <a:solidFill>
                  <a:srgbClr val="6F010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r>
              <a:rPr lang="ru-RU" sz="2800" i="1" spc="490" dirty="0">
                <a:latin typeface="Times New Roman"/>
                <a:ea typeface="Times New Roman"/>
              </a:rPr>
              <a:t>шкала</a:t>
            </a:r>
            <a:r>
              <a:rPr lang="ru-RU" sz="2800" spc="490" dirty="0">
                <a:latin typeface="Times New Roman"/>
                <a:ea typeface="Times New Roman"/>
              </a:rPr>
              <a:t> </a:t>
            </a:r>
            <a:r>
              <a:rPr lang="ru-RU" sz="2800" i="1" spc="490" dirty="0">
                <a:latin typeface="Times New Roman"/>
                <a:ea typeface="Times New Roman"/>
              </a:rPr>
              <a:t>оценки</a:t>
            </a:r>
            <a:r>
              <a:rPr lang="ru-RU" sz="2800" spc="490" dirty="0">
                <a:latin typeface="Times New Roman"/>
                <a:ea typeface="Times New Roman"/>
              </a:rPr>
              <a:t> </a:t>
            </a:r>
            <a:r>
              <a:rPr lang="ru-RU" sz="2800" i="1" spc="490" dirty="0">
                <a:latin typeface="Times New Roman"/>
                <a:ea typeface="Times New Roman"/>
              </a:rPr>
              <a:t>рукописи </a:t>
            </a:r>
            <a:r>
              <a:rPr lang="ru-RU" sz="2800" i="1" spc="490" dirty="0" smtClean="0">
                <a:latin typeface="Times New Roman"/>
                <a:ea typeface="Times New Roman"/>
              </a:rPr>
              <a:t>проект</a:t>
            </a:r>
            <a:r>
              <a:rPr lang="ru-RU" sz="2800" i="1" dirty="0" smtClean="0">
                <a:latin typeface="Times New Roman"/>
                <a:ea typeface="Times New Roman"/>
              </a:rPr>
              <a:t>а</a:t>
            </a:r>
            <a:endParaRPr lang="ru-RU" sz="2800" dirty="0">
              <a:ea typeface="Times New Roman"/>
              <a:cs typeface="Calibri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9966" y="199653"/>
            <a:ext cx="940506" cy="998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8979434"/>
              </p:ext>
            </p:extLst>
          </p:nvPr>
        </p:nvGraphicFramePr>
        <p:xfrm>
          <a:off x="323528" y="1844824"/>
          <a:ext cx="8496944" cy="3645408"/>
        </p:xfrm>
        <a:graphic>
          <a:graphicData uri="http://schemas.openxmlformats.org/drawingml/2006/table">
            <a:tbl>
              <a:tblPr/>
              <a:tblGrid>
                <a:gridCol w="8496944"/>
              </a:tblGrid>
              <a:tr h="4036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Показатели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52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11. Оригинальность позиции </a:t>
                      </a:r>
                      <a:r>
                        <a:rPr lang="ru-RU" sz="2400" b="1" i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автора</a:t>
                      </a:r>
                      <a:r>
                        <a:rPr lang="ru-RU" sz="2400" b="0" i="1" u="none" baseline="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– </a:t>
                      </a:r>
                      <a:r>
                        <a:rPr lang="ru-RU" sz="2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наличие собственной позиции (точки зрения) на полученные результаты 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52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12.</a:t>
                      </a:r>
                      <a:r>
                        <a:rPr lang="ru-RU" sz="2400" b="1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ru-RU" sz="2400" b="1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Соответствие</a:t>
                      </a:r>
                      <a:r>
                        <a:rPr lang="ru-RU" sz="2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содержания выводов содержанию цели и задач; </a:t>
                      </a:r>
                      <a:r>
                        <a:rPr lang="ru-RU" sz="2400" b="1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оценивание</a:t>
                      </a:r>
                      <a:r>
                        <a:rPr lang="ru-RU" sz="2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выдвинутой гипотезы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52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r>
                        <a:rPr lang="ru-RU" sz="2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r>
                        <a:rPr lang="ru-RU" sz="2400" b="1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Конкретность выводов</a:t>
                      </a:r>
                      <a:r>
                        <a:rPr lang="ru-RU" sz="2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b="1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 уровень обобщения </a:t>
                      </a:r>
                      <a:r>
                        <a:rPr lang="ru-RU" sz="2400" spc="-5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– отсутствие рассуждений, частностей, общих мест, ссылок на других.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52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52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6579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251520" y="2204864"/>
            <a:ext cx="7272808" cy="417646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marL="514350" lvl="0" indent="-514350" algn="l">
              <a:spcBef>
                <a:spcPct val="20000"/>
              </a:spcBef>
            </a:pPr>
            <a:r>
              <a:rPr lang="ru-RU" sz="3200" b="1" dirty="0" smtClean="0">
                <a:solidFill>
                  <a:srgbClr val="002060"/>
                </a:solidFill>
              </a:rPr>
              <a:t>          </a:t>
            </a:r>
            <a:r>
              <a:rPr lang="ru-RU" sz="3200" b="1" dirty="0">
                <a:solidFill>
                  <a:srgbClr val="6F010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Повестка дня</a:t>
            </a:r>
            <a:br>
              <a:rPr lang="ru-RU" sz="3200" b="1" dirty="0">
                <a:solidFill>
                  <a:srgbClr val="6F010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r>
              <a:rPr lang="ru-RU" sz="2800" dirty="0" smtClean="0">
                <a:solidFill>
                  <a:schemeClr val="tx1"/>
                </a:solidFill>
              </a:rPr>
              <a:t>1. </a:t>
            </a:r>
            <a:r>
              <a:rPr lang="ru-RU" sz="2800" dirty="0" smtClean="0">
                <a:solidFill>
                  <a:prstClr val="black"/>
                </a:solidFill>
              </a:rPr>
              <a:t>Подготовка </a:t>
            </a:r>
            <a:r>
              <a:rPr lang="ru-RU" sz="2800" dirty="0">
                <a:solidFill>
                  <a:prstClr val="black"/>
                </a:solidFill>
              </a:rPr>
              <a:t>и проведение школьного</a:t>
            </a:r>
            <a:br>
              <a:rPr lang="ru-RU" sz="2800" dirty="0">
                <a:solidFill>
                  <a:prstClr val="black"/>
                </a:solidFill>
              </a:rPr>
            </a:br>
            <a:r>
              <a:rPr lang="ru-RU" sz="2800" dirty="0">
                <a:solidFill>
                  <a:prstClr val="black"/>
                </a:solidFill>
              </a:rPr>
              <a:t>     </a:t>
            </a:r>
            <a:r>
              <a:rPr lang="ru-RU" sz="2800" dirty="0" smtClean="0">
                <a:solidFill>
                  <a:prstClr val="black"/>
                </a:solidFill>
              </a:rPr>
              <a:t>и </a:t>
            </a:r>
            <a:r>
              <a:rPr lang="ru-RU" sz="2800" dirty="0">
                <a:solidFill>
                  <a:prstClr val="black"/>
                </a:solidFill>
              </a:rPr>
              <a:t>муниципального </a:t>
            </a:r>
            <a:r>
              <a:rPr lang="ru-RU" sz="2800" dirty="0" smtClean="0">
                <a:solidFill>
                  <a:prstClr val="black"/>
                </a:solidFill>
              </a:rPr>
              <a:t>этапов</a:t>
            </a:r>
            <a:br>
              <a:rPr lang="ru-RU" sz="2800" dirty="0" smtClean="0">
                <a:solidFill>
                  <a:prstClr val="black"/>
                </a:solidFill>
              </a:rPr>
            </a:br>
            <a:r>
              <a:rPr lang="ru-RU" sz="2800" dirty="0">
                <a:solidFill>
                  <a:prstClr val="black"/>
                </a:solidFill>
              </a:rPr>
              <a:t> </a:t>
            </a:r>
            <a:r>
              <a:rPr lang="ru-RU" sz="2800" dirty="0" smtClean="0">
                <a:solidFill>
                  <a:prstClr val="black"/>
                </a:solidFill>
              </a:rPr>
              <a:t>    Всероссийской олимпиады </a:t>
            </a:r>
            <a:br>
              <a:rPr lang="ru-RU" sz="2800" dirty="0" smtClean="0">
                <a:solidFill>
                  <a:prstClr val="black"/>
                </a:solidFill>
              </a:rPr>
            </a:br>
            <a:r>
              <a:rPr lang="ru-RU" sz="2800" dirty="0">
                <a:solidFill>
                  <a:prstClr val="black"/>
                </a:solidFill>
              </a:rPr>
              <a:t> </a:t>
            </a:r>
            <a:r>
              <a:rPr lang="ru-RU" sz="2800" dirty="0" smtClean="0">
                <a:solidFill>
                  <a:prstClr val="black"/>
                </a:solidFill>
              </a:rPr>
              <a:t>    школьников</a:t>
            </a:r>
            <a:r>
              <a:rPr lang="ru-RU" sz="2800" dirty="0">
                <a:solidFill>
                  <a:prstClr val="black"/>
                </a:solidFill>
              </a:rPr>
              <a:t>.</a:t>
            </a:r>
            <a:br>
              <a:rPr lang="ru-RU" sz="2800" dirty="0">
                <a:solidFill>
                  <a:prstClr val="black"/>
                </a:solidFill>
              </a:rPr>
            </a:br>
            <a:r>
              <a:rPr lang="ru-RU" sz="2800" dirty="0">
                <a:solidFill>
                  <a:prstClr val="black"/>
                </a:solidFill>
              </a:rPr>
              <a:t>2. </a:t>
            </a:r>
            <a:r>
              <a:rPr lang="ru-RU" sz="2800" dirty="0" smtClean="0">
                <a:solidFill>
                  <a:prstClr val="black"/>
                </a:solidFill>
              </a:rPr>
              <a:t>Организация </a:t>
            </a:r>
            <a:r>
              <a:rPr lang="ru-RU" sz="2800" dirty="0">
                <a:solidFill>
                  <a:prstClr val="black"/>
                </a:solidFill>
              </a:rPr>
              <a:t>участия обучающихся</a:t>
            </a:r>
            <a:br>
              <a:rPr lang="ru-RU" sz="2800" dirty="0">
                <a:solidFill>
                  <a:prstClr val="black"/>
                </a:solidFill>
              </a:rPr>
            </a:br>
            <a:r>
              <a:rPr lang="ru-RU" sz="2800" dirty="0">
                <a:solidFill>
                  <a:prstClr val="black"/>
                </a:solidFill>
              </a:rPr>
              <a:t>     </a:t>
            </a:r>
            <a:r>
              <a:rPr lang="ru-RU" sz="2800" dirty="0" smtClean="0">
                <a:solidFill>
                  <a:prstClr val="black"/>
                </a:solidFill>
              </a:rPr>
              <a:t>в </a:t>
            </a:r>
            <a:r>
              <a:rPr lang="ru-RU" sz="2800" dirty="0">
                <a:solidFill>
                  <a:prstClr val="black"/>
                </a:solidFill>
              </a:rPr>
              <a:t>осенней сессии школы для </a:t>
            </a:r>
            <a:r>
              <a:rPr lang="ru-RU" sz="2800" dirty="0" smtClean="0">
                <a:solidFill>
                  <a:prstClr val="black"/>
                </a:solidFill>
              </a:rPr>
              <a:t/>
            </a:r>
            <a:br>
              <a:rPr lang="ru-RU" sz="2800" dirty="0" smtClean="0">
                <a:solidFill>
                  <a:prstClr val="black"/>
                </a:solidFill>
              </a:rPr>
            </a:br>
            <a:r>
              <a:rPr lang="ru-RU" sz="2800" dirty="0">
                <a:solidFill>
                  <a:prstClr val="black"/>
                </a:solidFill>
              </a:rPr>
              <a:t> </a:t>
            </a:r>
            <a:r>
              <a:rPr lang="ru-RU" sz="2800" dirty="0" smtClean="0">
                <a:solidFill>
                  <a:prstClr val="black"/>
                </a:solidFill>
              </a:rPr>
              <a:t>    одаренных детей </a:t>
            </a:r>
            <a:r>
              <a:rPr lang="ru-RU" sz="2800" dirty="0">
                <a:solidFill>
                  <a:prstClr val="black"/>
                </a:solidFill>
              </a:rPr>
              <a:t>«Ступени к Олимпу». </a:t>
            </a:r>
            <a:br>
              <a:rPr lang="ru-RU" sz="2800" dirty="0">
                <a:solidFill>
                  <a:prstClr val="black"/>
                </a:solidFill>
              </a:rPr>
            </a:br>
            <a:r>
              <a:rPr lang="ru-RU" sz="2800" dirty="0">
                <a:solidFill>
                  <a:prstClr val="black"/>
                </a:solidFill>
              </a:rPr>
              <a:t>3.  </a:t>
            </a:r>
            <a:r>
              <a:rPr lang="ru-RU" sz="2800" dirty="0" smtClean="0">
                <a:solidFill>
                  <a:prstClr val="black"/>
                </a:solidFill>
              </a:rPr>
              <a:t>Разное</a:t>
            </a:r>
            <a:r>
              <a:rPr lang="ru-RU" sz="2800" dirty="0">
                <a:solidFill>
                  <a:prstClr val="black"/>
                </a:solidFill>
              </a:rPr>
              <a:t>.</a:t>
            </a:r>
            <a:br>
              <a:rPr lang="ru-RU" sz="2800" dirty="0">
                <a:solidFill>
                  <a:prstClr val="black"/>
                </a:solidFill>
              </a:rPr>
            </a:br>
            <a:endParaRPr lang="ru-RU" sz="28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188640"/>
            <a:ext cx="8585210" cy="30777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endParaRPr lang="ru-RU" sz="1400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88640"/>
            <a:ext cx="8585210" cy="109260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Департамент </a:t>
            </a:r>
            <a:r>
              <a:rPr lang="ru-RU" b="1" dirty="0">
                <a:solidFill>
                  <a:schemeClr val="tx1"/>
                </a:solidFill>
              </a:rPr>
              <a:t>Смоленской области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b="1" dirty="0">
                <a:solidFill>
                  <a:schemeClr val="tx1"/>
                </a:solidFill>
              </a:rPr>
              <a:t>по образованию, науке и делам </a:t>
            </a:r>
            <a:r>
              <a:rPr lang="ru-RU" b="1" dirty="0" smtClean="0">
                <a:solidFill>
                  <a:schemeClr val="tx1"/>
                </a:solidFill>
              </a:rPr>
              <a:t>молодёжи</a:t>
            </a:r>
          </a:p>
          <a:p>
            <a:pPr algn="ctr"/>
            <a:endParaRPr lang="ru-RU" sz="1100" b="1" dirty="0" smtClean="0">
              <a:solidFill>
                <a:schemeClr val="tx1"/>
              </a:solidFill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Смоленский </a:t>
            </a:r>
            <a:r>
              <a:rPr lang="ru-RU" b="1" dirty="0">
                <a:solidFill>
                  <a:schemeClr val="tx1"/>
                </a:solidFill>
              </a:rPr>
              <a:t>областной институт развития </a:t>
            </a:r>
            <a:r>
              <a:rPr lang="ru-RU" b="1" dirty="0" smtClean="0">
                <a:solidFill>
                  <a:schemeClr val="tx1"/>
                </a:solidFill>
              </a:rPr>
              <a:t>образования</a:t>
            </a:r>
            <a:endParaRPr lang="ru-RU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3148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222066"/>
            <a:ext cx="8496944" cy="138499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6F010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Оценивание проектного тура</a:t>
            </a:r>
            <a:r>
              <a:rPr lang="ru-RU" sz="2800" b="1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2800" b="1" dirty="0">
                <a:latin typeface="Times New Roman"/>
                <a:ea typeface="Times New Roman"/>
                <a:cs typeface="Times New Roman"/>
              </a:rPr>
            </a:br>
            <a:r>
              <a:rPr lang="ru-RU" sz="2800" b="1" dirty="0">
                <a:solidFill>
                  <a:srgbClr val="6F010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олимпиады по экологии</a:t>
            </a:r>
            <a:br>
              <a:rPr lang="ru-RU" sz="2800" b="1" dirty="0">
                <a:solidFill>
                  <a:srgbClr val="6F010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r>
              <a:rPr lang="ru-RU" sz="2800" i="1" spc="490" dirty="0">
                <a:latin typeface="Times New Roman"/>
                <a:ea typeface="Times New Roman"/>
              </a:rPr>
              <a:t>шкала</a:t>
            </a:r>
            <a:r>
              <a:rPr lang="ru-RU" sz="2800" spc="490" dirty="0">
                <a:latin typeface="Times New Roman"/>
                <a:ea typeface="Times New Roman"/>
              </a:rPr>
              <a:t> </a:t>
            </a:r>
            <a:r>
              <a:rPr lang="ru-RU" sz="2800" i="1" spc="490" dirty="0">
                <a:latin typeface="Times New Roman"/>
                <a:ea typeface="Times New Roman"/>
              </a:rPr>
              <a:t>оценки</a:t>
            </a:r>
            <a:r>
              <a:rPr lang="ru-RU" sz="2800" spc="490" dirty="0">
                <a:latin typeface="Times New Roman"/>
                <a:ea typeface="Times New Roman"/>
              </a:rPr>
              <a:t> </a:t>
            </a:r>
            <a:r>
              <a:rPr lang="ru-RU" sz="2800" i="1" spc="490" dirty="0" smtClean="0">
                <a:latin typeface="Times New Roman"/>
                <a:ea typeface="Times New Roman"/>
              </a:rPr>
              <a:t>защиты проект</a:t>
            </a:r>
            <a:r>
              <a:rPr lang="ru-RU" sz="2800" i="1" dirty="0" smtClean="0">
                <a:latin typeface="Times New Roman"/>
                <a:ea typeface="Times New Roman"/>
              </a:rPr>
              <a:t>а</a:t>
            </a:r>
            <a:endParaRPr lang="ru-RU" sz="2800" dirty="0">
              <a:ea typeface="Times New Roman"/>
              <a:cs typeface="Calibri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9966" y="199653"/>
            <a:ext cx="940506" cy="998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4106805"/>
              </p:ext>
            </p:extLst>
          </p:nvPr>
        </p:nvGraphicFramePr>
        <p:xfrm>
          <a:off x="107504" y="1556793"/>
          <a:ext cx="8928992" cy="5327067"/>
        </p:xfrm>
        <a:graphic>
          <a:graphicData uri="http://schemas.openxmlformats.org/drawingml/2006/table">
            <a:tbl>
              <a:tblPr/>
              <a:tblGrid>
                <a:gridCol w="529686"/>
                <a:gridCol w="8399306"/>
              </a:tblGrid>
              <a:tr h="382828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Показатели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084" marR="67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91506">
                <a:tc rowSpan="6"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spc="7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выступление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084" marR="67084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1.</a:t>
                      </a:r>
                      <a:r>
                        <a:rPr lang="ru-RU" sz="24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ru-RU" sz="2400" b="1" i="1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Соответствие</a:t>
                      </a:r>
                      <a:r>
                        <a:rPr lang="ru-RU" sz="24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сообщения заявленной теме, цели и задачам проекта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084" marR="67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915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spc="-9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2.</a:t>
                      </a:r>
                      <a:r>
                        <a:rPr lang="ru-RU" sz="2400" spc="-9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ru-RU" sz="2400" b="1" i="1" spc="-9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Структурированность</a:t>
                      </a:r>
                      <a:r>
                        <a:rPr lang="ru-RU" sz="2400" spc="-9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(организация) сообщения, которая обеспечивает понимание его содержания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084" marR="67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915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3.</a:t>
                      </a:r>
                      <a:r>
                        <a:rPr lang="ru-RU" sz="24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ru-RU" sz="2400" b="1" i="1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Культура</a:t>
                      </a:r>
                      <a:r>
                        <a:rPr lang="ru-RU" sz="24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ru-RU" sz="2400" b="1" i="1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выступления</a:t>
                      </a:r>
                      <a:r>
                        <a:rPr lang="ru-RU" sz="24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– чтение с листа или рассказ, обращённый к аудитории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084" marR="67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915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spc="-7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4.</a:t>
                      </a:r>
                      <a:r>
                        <a:rPr lang="ru-RU" sz="2400" spc="-7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ru-RU" sz="2400" b="1" i="1" spc="-7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Доступность</a:t>
                      </a:r>
                      <a:r>
                        <a:rPr lang="ru-RU" sz="2400" spc="-7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сообщения о содержании проекта, его целях, задачах, методах и результатах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084" marR="67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915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5.</a:t>
                      </a:r>
                      <a:r>
                        <a:rPr lang="ru-RU" sz="24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ru-RU" sz="2400" b="1" i="1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Целесообразность, </a:t>
                      </a:r>
                      <a:r>
                        <a:rPr lang="ru-RU" sz="2400" b="1" i="1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инструментальность</a:t>
                      </a:r>
                      <a:r>
                        <a:rPr lang="ru-RU" sz="2400" b="1" i="1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ru-RU" sz="24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наглядности, уровень её использования 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084" marR="67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002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6.</a:t>
                      </a:r>
                      <a:r>
                        <a:rPr lang="ru-RU" sz="2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b="1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Соблюдение</a:t>
                      </a:r>
                      <a:r>
                        <a:rPr lang="ru-RU" sz="2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временного регламента сообщения </a:t>
                      </a:r>
                      <a:r>
                        <a:rPr lang="ru-RU" sz="2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(до </a:t>
                      </a:r>
                      <a:r>
                        <a:rPr lang="ru-RU" sz="24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r>
                        <a:rPr lang="ru-RU" sz="2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мин.</a:t>
                      </a:r>
                      <a:r>
                        <a:rPr lang="ru-RU" sz="2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084" marR="67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39479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222066"/>
            <a:ext cx="8496944" cy="138499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6F010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Оценивание проектного тура</a:t>
            </a:r>
            <a:r>
              <a:rPr lang="ru-RU" sz="28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ru-RU" sz="28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2800" b="1" dirty="0">
                <a:solidFill>
                  <a:srgbClr val="6F010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олимпиады по экологии</a:t>
            </a:r>
            <a:br>
              <a:rPr lang="ru-RU" sz="2800" b="1" dirty="0">
                <a:solidFill>
                  <a:srgbClr val="6F010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r>
              <a:rPr lang="ru-RU" sz="2800" i="1" spc="490" dirty="0">
                <a:solidFill>
                  <a:prstClr val="black"/>
                </a:solidFill>
                <a:latin typeface="Times New Roman"/>
                <a:ea typeface="Times New Roman"/>
              </a:rPr>
              <a:t>шкала</a:t>
            </a:r>
            <a:r>
              <a:rPr lang="ru-RU" sz="2800" spc="49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2800" i="1" spc="490" dirty="0">
                <a:solidFill>
                  <a:prstClr val="black"/>
                </a:solidFill>
                <a:latin typeface="Times New Roman"/>
                <a:ea typeface="Times New Roman"/>
              </a:rPr>
              <a:t>оценки</a:t>
            </a:r>
            <a:r>
              <a:rPr lang="ru-RU" sz="2800" spc="49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2800" i="1" spc="490" dirty="0" smtClean="0">
                <a:solidFill>
                  <a:prstClr val="black"/>
                </a:solidFill>
                <a:latin typeface="Times New Roman"/>
                <a:ea typeface="Times New Roman"/>
              </a:rPr>
              <a:t>защиты проект</a:t>
            </a:r>
            <a:r>
              <a:rPr lang="ru-RU" sz="2800" i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а</a:t>
            </a:r>
            <a:endParaRPr lang="ru-RU" sz="2800" dirty="0">
              <a:solidFill>
                <a:prstClr val="black"/>
              </a:solidFill>
              <a:ea typeface="Times New Roman"/>
              <a:cs typeface="Calibri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9966" y="199653"/>
            <a:ext cx="940506" cy="998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9404634"/>
              </p:ext>
            </p:extLst>
          </p:nvPr>
        </p:nvGraphicFramePr>
        <p:xfrm>
          <a:off x="323528" y="1988840"/>
          <a:ext cx="8424936" cy="3384376"/>
        </p:xfrm>
        <a:graphic>
          <a:graphicData uri="http://schemas.openxmlformats.org/drawingml/2006/table">
            <a:tbl>
              <a:tblPr/>
              <a:tblGrid>
                <a:gridCol w="499784"/>
                <a:gridCol w="7925152"/>
              </a:tblGrid>
              <a:tr h="701317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Показатели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084" marR="670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94353">
                <a:tc rowSpan="3"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дискуссия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084" marR="67084" marT="0" marB="0" vert="vert270"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spc="-2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7.</a:t>
                      </a:r>
                      <a:r>
                        <a:rPr lang="ru-RU" sz="2400" spc="-2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ru-RU" sz="2400" b="1" i="1" spc="-2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Чёткость</a:t>
                      </a:r>
                      <a:r>
                        <a:rPr lang="ru-RU" sz="2400" spc="-2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и </a:t>
                      </a:r>
                      <a:r>
                        <a:rPr lang="ru-RU" sz="2400" b="1" i="1" spc="-2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полнота</a:t>
                      </a:r>
                      <a:r>
                        <a:rPr lang="ru-RU" sz="2400" spc="-2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ответов на дополнительные вопросы по существу </a:t>
                      </a:r>
                      <a:r>
                        <a:rPr lang="ru-RU" sz="2400" spc="-20" dirty="0" smtClean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сообщения</a:t>
                      </a:r>
                    </a:p>
                  </a:txBody>
                  <a:tcPr marL="67084" marR="67084" marT="0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943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spc="-2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8.</a:t>
                      </a:r>
                      <a:r>
                        <a:rPr lang="ru-RU" sz="2400" spc="-2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ru-RU" sz="2400" b="1" i="1" spc="-2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Владение</a:t>
                      </a:r>
                      <a:r>
                        <a:rPr lang="ru-RU" sz="2400" spc="-2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специальной терминологией по теме проекта, использованной в </a:t>
                      </a:r>
                      <a:r>
                        <a:rPr lang="ru-RU" sz="2400" spc="-20" dirty="0" smtClean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сообщении</a:t>
                      </a:r>
                    </a:p>
                  </a:txBody>
                  <a:tcPr marL="67084" marR="67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943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spc="-7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9.</a:t>
                      </a:r>
                      <a:r>
                        <a:rPr lang="ru-RU" sz="2400" spc="-7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b="1" i="1" spc="-7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Культура</a:t>
                      </a:r>
                      <a:r>
                        <a:rPr lang="ru-RU" sz="2400" spc="-7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b="1" i="1" spc="-7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дискуссии</a:t>
                      </a:r>
                      <a:r>
                        <a:rPr lang="ru-RU" sz="2400" spc="-7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– умение понять собеседника и аргументировано ответить на его </a:t>
                      </a:r>
                      <a:r>
                        <a:rPr lang="ru-RU" sz="2400" spc="-7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вопросы</a:t>
                      </a:r>
                    </a:p>
                  </a:txBody>
                  <a:tcPr marL="67084" marR="67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323528" y="5517232"/>
            <a:ext cx="8424936" cy="4830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Максимальное количество баллов за проектный тур -  44 балла</a:t>
            </a:r>
          </a:p>
        </p:txBody>
      </p:sp>
    </p:spTree>
    <p:extLst>
      <p:ext uri="{BB962C8B-B14F-4D97-AF65-F5344CB8AC3E}">
        <p14:creationId xmlns:p14="http://schemas.microsoft.com/office/powerpoint/2010/main" val="275129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3143248"/>
            <a:ext cx="6629400" cy="1219201"/>
          </a:xfrm>
        </p:spPr>
        <p:txBody>
          <a:bodyPr/>
          <a:lstStyle/>
          <a:p>
            <a:r>
              <a:rPr lang="ru-RU" sz="3200" b="1" dirty="0">
                <a:solidFill>
                  <a:srgbClr val="6F010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+mn-cs"/>
              </a:rPr>
              <a:t>Осенняя сессия школы </a:t>
            </a:r>
            <a:br>
              <a:rPr lang="ru-RU" sz="3200" b="1" dirty="0">
                <a:solidFill>
                  <a:srgbClr val="6F010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+mn-cs"/>
              </a:rPr>
            </a:br>
            <a:r>
              <a:rPr lang="ru-RU" sz="3200" b="1" dirty="0">
                <a:solidFill>
                  <a:srgbClr val="6F010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+mn-cs"/>
              </a:rPr>
              <a:t>«СТУПЕНИ К ОЛИМПУ»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88640"/>
            <a:ext cx="8568952" cy="109260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Департамент </a:t>
            </a:r>
            <a:r>
              <a:rPr lang="ru-RU" b="1" dirty="0">
                <a:solidFill>
                  <a:schemeClr val="tx1"/>
                </a:solidFill>
              </a:rPr>
              <a:t>Смоленской области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b="1" dirty="0">
                <a:solidFill>
                  <a:schemeClr val="tx1"/>
                </a:solidFill>
              </a:rPr>
              <a:t>по образованию, науке и </a:t>
            </a:r>
            <a:r>
              <a:rPr lang="ru-RU" b="1" dirty="0" smtClean="0">
                <a:solidFill>
                  <a:schemeClr val="tx1"/>
                </a:solidFill>
              </a:rPr>
              <a:t>делам молодёжи</a:t>
            </a:r>
          </a:p>
          <a:p>
            <a:pPr algn="ctr"/>
            <a:endParaRPr lang="ru-RU" sz="1100" b="1" dirty="0" smtClean="0">
              <a:solidFill>
                <a:schemeClr val="tx1"/>
              </a:solidFill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Смоленский </a:t>
            </a:r>
            <a:r>
              <a:rPr lang="ru-RU" b="1" dirty="0">
                <a:solidFill>
                  <a:schemeClr val="tx1"/>
                </a:solidFill>
              </a:rPr>
              <a:t>областной институт развития </a:t>
            </a:r>
            <a:r>
              <a:rPr lang="ru-RU" b="1" dirty="0" smtClean="0">
                <a:solidFill>
                  <a:schemeClr val="tx1"/>
                </a:solidFill>
              </a:rPr>
              <a:t>образования</a:t>
            </a:r>
            <a:endParaRPr lang="ru-RU" sz="1600" b="1" dirty="0">
              <a:solidFill>
                <a:schemeClr val="tx1"/>
              </a:solidFill>
            </a:endParaRPr>
          </a:p>
        </p:txBody>
      </p:sp>
      <p:pic>
        <p:nvPicPr>
          <p:cNvPr id="2051" name="Picture 3" descr="C:\Users\Пользователь\Desktop\Олимпиада\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203670"/>
            <a:ext cx="2812162" cy="1281114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Пользователь\Desktop\Олимпиада\Совещание 30.09.2016\Снимок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3024336" cy="1296144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8018" y="188640"/>
            <a:ext cx="2885598" cy="1296144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223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3140968"/>
            <a:ext cx="6629400" cy="1800200"/>
          </a:xfrm>
        </p:spPr>
        <p:txBody>
          <a:bodyPr/>
          <a:lstStyle/>
          <a:p>
            <a:pPr algn="l"/>
            <a:r>
              <a:rPr lang="ru-RU" sz="2800" u="sng" dirty="0" smtClean="0"/>
              <a:t>Участники сессии: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>учащиеся 9 -</a:t>
            </a:r>
            <a:r>
              <a:rPr lang="ru-RU" sz="2800" dirty="0" smtClean="0"/>
              <a:t> </a:t>
            </a:r>
            <a:r>
              <a:rPr lang="ru-RU" sz="2800" dirty="0"/>
              <a:t>11 </a:t>
            </a:r>
            <a:r>
              <a:rPr lang="ru-RU" sz="2800" dirty="0" smtClean="0"/>
              <a:t>классов - </a:t>
            </a:r>
            <a:r>
              <a:rPr lang="ru-RU" sz="2800" dirty="0"/>
              <a:t>участники весенней и (или) летней </a:t>
            </a:r>
            <a:r>
              <a:rPr lang="ru-RU" sz="2800" dirty="0" smtClean="0"/>
              <a:t>сессий </a:t>
            </a:r>
            <a:r>
              <a:rPr lang="ru-RU" sz="2800" dirty="0"/>
              <a:t>школы «Ступени к </a:t>
            </a:r>
            <a:r>
              <a:rPr lang="ru-RU" sz="2800" dirty="0" smtClean="0"/>
              <a:t>Олимпу»</a:t>
            </a:r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260648"/>
            <a:ext cx="8352928" cy="107721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6F010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j-ea"/>
                <a:cs typeface="+mj-cs"/>
              </a:rPr>
              <a:t>Осенняя сессия школы </a:t>
            </a:r>
            <a:br>
              <a:rPr lang="ru-RU" sz="3200" b="1" dirty="0">
                <a:solidFill>
                  <a:srgbClr val="6F010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j-ea"/>
                <a:cs typeface="+mj-cs"/>
              </a:rPr>
            </a:br>
            <a:r>
              <a:rPr lang="ru-RU" sz="3200" b="1" dirty="0">
                <a:solidFill>
                  <a:srgbClr val="6F010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j-ea"/>
                <a:cs typeface="+mj-cs"/>
              </a:rPr>
              <a:t>«СТУПЕНИ К ОЛИМПУ»</a:t>
            </a: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6534" y="2852936"/>
            <a:ext cx="8352928" cy="3240360"/>
          </a:xfrm>
          <a:solidFill>
            <a:schemeClr val="bg1"/>
          </a:solidFill>
        </p:spPr>
        <p:txBody>
          <a:bodyPr anchor="t"/>
          <a:lstStyle/>
          <a:p>
            <a:pPr algn="l"/>
            <a:r>
              <a:rPr lang="ru-RU" sz="2800" u="sng" dirty="0" smtClean="0"/>
              <a:t>Сроки проведения: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                               с  30 октября по  3 ноября 2016 г.</a:t>
            </a:r>
            <a:br>
              <a:rPr lang="ru-RU" sz="2800" dirty="0" smtClean="0"/>
            </a:br>
            <a:r>
              <a:rPr lang="ru-RU" sz="2800" u="sng" dirty="0" smtClean="0"/>
              <a:t>Место проведения </a:t>
            </a:r>
            <a:r>
              <a:rPr lang="ru-RU" sz="2800" dirty="0" smtClean="0"/>
              <a:t>-  </a:t>
            </a:r>
            <a:r>
              <a:rPr lang="ru-RU" sz="2800" dirty="0" err="1" smtClean="0"/>
              <a:t>СмолГУ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u="sng" dirty="0" smtClean="0"/>
              <a:t>Места проживания: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                               1. СОГБОУИ «Лицей имени Кирилла</a:t>
            </a:r>
            <a:br>
              <a:rPr lang="ru-RU" sz="2800" dirty="0" smtClean="0"/>
            </a:br>
            <a:r>
              <a:rPr lang="ru-RU" sz="2800" dirty="0"/>
              <a:t> </a:t>
            </a:r>
            <a:r>
              <a:rPr lang="ru-RU" sz="2800" dirty="0" smtClean="0"/>
              <a:t>                                   и  </a:t>
            </a:r>
            <a:r>
              <a:rPr lang="ru-RU" sz="2800" dirty="0" err="1" smtClean="0"/>
              <a:t>Мефодия</a:t>
            </a:r>
            <a:r>
              <a:rPr lang="ru-RU" sz="2800" dirty="0" smtClean="0"/>
              <a:t>» (общежитие);</a:t>
            </a:r>
            <a:br>
              <a:rPr lang="ru-RU" sz="2800" dirty="0" smtClean="0"/>
            </a:br>
            <a:r>
              <a:rPr lang="ru-RU" sz="2800" dirty="0" smtClean="0"/>
              <a:t>                               2. </a:t>
            </a:r>
            <a:r>
              <a:rPr lang="ru-RU" sz="2800" dirty="0" err="1" smtClean="0"/>
              <a:t>СмолГУ</a:t>
            </a:r>
            <a:r>
              <a:rPr lang="ru-RU" sz="2800" dirty="0" smtClean="0"/>
              <a:t> (гостиница).</a:t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260648"/>
            <a:ext cx="8568952" cy="107721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6F010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j-ea"/>
                <a:cs typeface="+mj-cs"/>
              </a:rPr>
              <a:t>Осенняя сессия школы </a:t>
            </a:r>
            <a:br>
              <a:rPr lang="ru-RU" sz="3200" b="1" dirty="0">
                <a:solidFill>
                  <a:srgbClr val="6F010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j-ea"/>
                <a:cs typeface="+mj-cs"/>
              </a:rPr>
            </a:br>
            <a:r>
              <a:rPr lang="ru-RU" sz="3200" b="1" dirty="0">
                <a:solidFill>
                  <a:srgbClr val="6F010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j-ea"/>
                <a:cs typeface="+mj-cs"/>
              </a:rPr>
              <a:t>«СТУПЕНИ К ОЛИМПУ»</a:t>
            </a:r>
            <a:endParaRPr lang="ru-RU" sz="3200" dirty="0">
              <a:solidFill>
                <a:schemeClr val="tx1"/>
              </a:solidFill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2403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484784"/>
            <a:ext cx="7272808" cy="5157192"/>
          </a:xfrm>
          <a:solidFill>
            <a:schemeClr val="bg1"/>
          </a:solidFill>
        </p:spPr>
        <p:txBody>
          <a:bodyPr anchor="t"/>
          <a:lstStyle/>
          <a:p>
            <a:pPr algn="l"/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Списки участников осенней сессии, списки детей на проживание </a:t>
            </a:r>
            <a:r>
              <a:rPr lang="ru-RU" sz="2800" dirty="0"/>
              <a:t>в </a:t>
            </a:r>
            <a:r>
              <a:rPr lang="ru-RU" sz="2800" dirty="0" smtClean="0"/>
              <a:t>общежитии СОГБОУИ «Лицей </a:t>
            </a:r>
            <a:r>
              <a:rPr lang="ru-RU" sz="2800" dirty="0"/>
              <a:t>имени Кирилла и </a:t>
            </a:r>
            <a:r>
              <a:rPr lang="ru-RU" sz="2800" dirty="0" err="1" smtClean="0"/>
              <a:t>Мефодия</a:t>
            </a:r>
            <a:r>
              <a:rPr lang="ru-RU" sz="2800" dirty="0" smtClean="0"/>
              <a:t>» - </a:t>
            </a:r>
            <a:br>
              <a:rPr lang="ru-RU" sz="2800" dirty="0" smtClean="0"/>
            </a:br>
            <a:r>
              <a:rPr lang="ru-RU" sz="2800" dirty="0" smtClean="0"/>
              <a:t>до </a:t>
            </a:r>
            <a:r>
              <a:rPr lang="ru-RU" sz="2800" b="1" dirty="0"/>
              <a:t>17.10. </a:t>
            </a:r>
            <a:r>
              <a:rPr lang="ru-RU" sz="2800" b="1" dirty="0" smtClean="0"/>
              <a:t>2016  </a:t>
            </a:r>
            <a:br>
              <a:rPr lang="ru-RU" sz="2800" b="1" dirty="0" smtClean="0"/>
            </a:br>
            <a:r>
              <a:rPr lang="ru-RU" sz="2800" dirty="0" smtClean="0"/>
              <a:t>на адрес </a:t>
            </a:r>
            <a:r>
              <a:rPr lang="en-US" sz="2800" dirty="0" smtClean="0">
                <a:hlinkClick r:id="rId2"/>
              </a:rPr>
              <a:t>tatyana.marchewskaja@yandex.ru</a:t>
            </a:r>
            <a:r>
              <a:rPr lang="ru-RU" sz="2800" dirty="0" smtClean="0"/>
              <a:t> </a:t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        Контактный телефоны:</a:t>
            </a:r>
            <a:br>
              <a:rPr lang="ru-RU" sz="2800" dirty="0" smtClean="0"/>
            </a:br>
            <a:r>
              <a:rPr lang="ru-RU" sz="2800" dirty="0" smtClean="0"/>
              <a:t>                                                   </a:t>
            </a:r>
            <a:r>
              <a:rPr lang="ru-RU" sz="2800" dirty="0"/>
              <a:t>8-(4812)- 38-93-51 </a:t>
            </a:r>
            <a:br>
              <a:rPr lang="ru-RU" sz="2800" dirty="0"/>
            </a:br>
            <a:r>
              <a:rPr lang="ru-RU" sz="2800" dirty="0"/>
              <a:t>                                                   8-951-719-17-05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260648"/>
            <a:ext cx="8568952" cy="107721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6F010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j-ea"/>
                <a:cs typeface="+mj-cs"/>
              </a:rPr>
              <a:t>Осенняя сессия школы </a:t>
            </a:r>
            <a:br>
              <a:rPr lang="ru-RU" sz="3200" b="1" dirty="0">
                <a:solidFill>
                  <a:srgbClr val="6F010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j-ea"/>
                <a:cs typeface="+mj-cs"/>
              </a:rPr>
            </a:br>
            <a:r>
              <a:rPr lang="ru-RU" sz="3200" b="1" dirty="0">
                <a:solidFill>
                  <a:srgbClr val="6F010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j-ea"/>
                <a:cs typeface="+mj-cs"/>
              </a:rPr>
              <a:t>«СТУПЕНИ К ОЛИМПУ»</a:t>
            </a:r>
            <a:endParaRPr lang="ru-RU" sz="3200" dirty="0">
              <a:solidFill>
                <a:schemeClr val="tx1"/>
              </a:solidFill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6773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Благодарю за внимание!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260648"/>
            <a:ext cx="8496944" cy="95410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6F010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Школьный и муниципальный этапы всероссийской олимпиады школьников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9966" y="199653"/>
            <a:ext cx="940506" cy="998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23528" y="1628800"/>
            <a:ext cx="8496944" cy="4893647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Приказ </a:t>
            </a:r>
            <a:r>
              <a:rPr lang="ru-RU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Минобрнауки</a:t>
            </a:r>
            <a:r>
              <a:rPr lang="ru-RU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России от 18.11.2013 N 1252 </a:t>
            </a:r>
            <a:br>
              <a:rPr lang="ru-RU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"Об утверждении Порядка проведения всероссийской олимпиады школьников" (Зарегистрировано в Минюсте России 21.01.2014 N 31060)</a:t>
            </a:r>
            <a:r>
              <a:rPr lang="ru-RU" sz="2400" dirty="0">
                <a:solidFill>
                  <a:srgbClr val="0080B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dirty="0">
                <a:solidFill>
                  <a:srgbClr val="0080B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dirty="0">
                <a:solidFill>
                  <a:srgbClr val="0080B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dirty="0">
                <a:solidFill>
                  <a:srgbClr val="0080B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Приказ Департамента Смоленской области по образованию, науке и делам молодежи от 19.09.2016 №797 «О проведении всероссийской олимпиады школьников в 2016-2017 учебном году»</a:t>
            </a:r>
            <a:r>
              <a:rPr lang="ru-RU" sz="2400" dirty="0">
                <a:solidFill>
                  <a:srgbClr val="0080B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dirty="0">
                <a:solidFill>
                  <a:srgbClr val="0080B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dirty="0">
                <a:solidFill>
                  <a:srgbClr val="0080B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dirty="0">
                <a:solidFill>
                  <a:srgbClr val="0080B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Интернет-ресурс Всероссийской олимпиады школьников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>
                <a:solidFill>
                  <a:srgbClr val="0080B4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http://www.rosolymp.ru</a:t>
            </a:r>
            <a:r>
              <a:rPr lang="en-US" sz="2400" dirty="0" smtClean="0">
                <a:solidFill>
                  <a:srgbClr val="0080B4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/</a:t>
            </a:r>
            <a:endParaRPr lang="ru-RU" sz="2400" dirty="0" smtClean="0">
              <a:solidFill>
                <a:srgbClr val="0080B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287962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260648"/>
            <a:ext cx="8496944" cy="95410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6F010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Школьный и муниципальный этапы всероссийской олимпиады школьников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9966" y="199653"/>
            <a:ext cx="940506" cy="998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23528" y="2204864"/>
            <a:ext cx="7272808" cy="341632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ru-RU" sz="2400" b="1" dirty="0">
                <a:solidFill>
                  <a:srgbClr val="6F010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j-ea"/>
                <a:cs typeface="+mj-cs"/>
              </a:rPr>
              <a:t>Сроки проведения</a:t>
            </a:r>
            <a:endParaRPr lang="ru-RU" sz="2400" b="1" dirty="0" smtClean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0">
              <a:spcBef>
                <a:spcPct val="20000"/>
              </a:spcBef>
            </a:pPr>
            <a:r>
              <a:rPr lang="ru-RU" sz="2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Школьный </a:t>
            </a:r>
            <a:r>
              <a:rPr lang="ru-RU" sz="2400" b="1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этап всероссийской олимпиады школьников</a:t>
            </a:r>
          </a:p>
          <a:p>
            <a:pPr lvl="0">
              <a:spcBef>
                <a:spcPct val="20000"/>
              </a:spcBef>
            </a:pPr>
            <a:r>
              <a:rPr lang="ru-RU" sz="2400" dirty="0">
                <a:solidFill>
                  <a:prstClr val="black"/>
                </a:solidFill>
              </a:rPr>
              <a:t>до 27октября 2016 года</a:t>
            </a:r>
          </a:p>
          <a:p>
            <a:pPr lvl="0">
              <a:spcBef>
                <a:spcPct val="20000"/>
              </a:spcBef>
            </a:pPr>
            <a:endParaRPr lang="ru-RU" sz="2400" dirty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r>
              <a:rPr lang="ru-RU" sz="2400" b="1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Муниципальный этап всероссийской олимпиады школьников</a:t>
            </a:r>
          </a:p>
          <a:p>
            <a:pPr lvl="0">
              <a:spcBef>
                <a:spcPct val="20000"/>
              </a:spcBef>
            </a:pPr>
            <a:r>
              <a:rPr lang="ru-RU" sz="2400" dirty="0">
                <a:solidFill>
                  <a:prstClr val="black"/>
                </a:solidFill>
              </a:rPr>
              <a:t>с 11 ноября до 10 декабря 2016 года</a:t>
            </a:r>
          </a:p>
        </p:txBody>
      </p:sp>
    </p:spTree>
    <p:extLst>
      <p:ext uri="{BB962C8B-B14F-4D97-AF65-F5344CB8AC3E}">
        <p14:creationId xmlns:p14="http://schemas.microsoft.com/office/powerpoint/2010/main" val="1822946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260648"/>
            <a:ext cx="8496944" cy="95410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6F010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Школьный и муниципальный этапы всероссийской олимпиады школьников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9966" y="199653"/>
            <a:ext cx="940506" cy="998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26779" y="1412776"/>
            <a:ext cx="8640960" cy="5115246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400" b="1" dirty="0">
                <a:solidFill>
                  <a:srgbClr val="6F010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hlinkClick r:id="rId3"/>
              </a:rPr>
              <a:t>Приказ </a:t>
            </a:r>
            <a:r>
              <a:rPr lang="ru-RU" sz="2400" b="1" dirty="0" err="1">
                <a:solidFill>
                  <a:srgbClr val="6F010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hlinkClick r:id="rId3"/>
              </a:rPr>
              <a:t>Минобрнауки</a:t>
            </a:r>
            <a:r>
              <a:rPr lang="ru-RU" sz="2400" b="1" dirty="0">
                <a:solidFill>
                  <a:srgbClr val="6F010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hlinkClick r:id="rId3"/>
              </a:rPr>
              <a:t> России от 18.11.2013 N 1252 "Об утверждении Порядка проведения всероссийской олимпиады школьников" (Зарегистрировано в Минюсте России 21.01.2014 N 31060) </a:t>
            </a:r>
            <a:endParaRPr lang="ru-RU" sz="2400" b="1" dirty="0" smtClean="0">
              <a:solidFill>
                <a:srgbClr val="6F010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>
              <a:spcBef>
                <a:spcPct val="20000"/>
              </a:spcBef>
            </a:pPr>
            <a:endParaRPr lang="ru-RU" b="1" dirty="0" smtClean="0">
              <a:solidFill>
                <a:srgbClr val="6F010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>
              <a:spcBef>
                <a:spcPct val="20000"/>
              </a:spcBef>
            </a:pPr>
            <a:r>
              <a:rPr lang="ru-RU" sz="2400" dirty="0">
                <a:ea typeface="Calibri"/>
                <a:cs typeface="Times New Roman"/>
              </a:rPr>
              <a:t>13. До начала соответствующего этапа олимпиады по каждому общеобразовательному предмету представители организатора олимпиады проводят инструктаж участников олимпиады - информируют о продолжительности олимпиады, </a:t>
            </a:r>
            <a:r>
              <a:rPr lang="ru-RU" sz="2400" u="sng" dirty="0">
                <a:ea typeface="Calibri"/>
                <a:cs typeface="Times New Roman"/>
              </a:rPr>
              <a:t>порядке подачи апелляций о несогласии с выставленными баллами</a:t>
            </a:r>
            <a:r>
              <a:rPr lang="ru-RU" sz="2400" dirty="0">
                <a:ea typeface="Calibri"/>
                <a:cs typeface="Times New Roman"/>
              </a:rPr>
              <a:t>, о случаях удаления с олимпиады, а также </a:t>
            </a:r>
            <a:r>
              <a:rPr lang="ru-RU" sz="2400" u="sng" dirty="0">
                <a:ea typeface="Calibri"/>
                <a:cs typeface="Times New Roman"/>
              </a:rPr>
              <a:t>о времени и месте ознакомления с результатами олимпиады</a:t>
            </a:r>
            <a:r>
              <a:rPr lang="ru-RU" sz="2400" u="sng" dirty="0" smtClean="0">
                <a:ea typeface="Calibri"/>
                <a:cs typeface="Times New Roman"/>
              </a:rPr>
              <a:t>.</a:t>
            </a:r>
          </a:p>
          <a:p>
            <a:pPr>
              <a:spcBef>
                <a:spcPct val="20000"/>
              </a:spcBef>
            </a:pPr>
            <a:endParaRPr lang="ru-RU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4078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260648"/>
            <a:ext cx="8496944" cy="95410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6F010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Школьный и муниципальный этапы всероссийской олимпиады школьников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9966" y="199653"/>
            <a:ext cx="940506" cy="998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26779" y="1772816"/>
            <a:ext cx="8023440" cy="4672048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2400" dirty="0">
                <a:ea typeface="Calibri"/>
                <a:cs typeface="Times New Roman"/>
              </a:rPr>
              <a:t>14. Родитель </a:t>
            </a:r>
            <a:r>
              <a:rPr lang="ru-RU" sz="2400" dirty="0">
                <a:ea typeface="Calibri"/>
                <a:cs typeface="Times New Roman"/>
                <a:hlinkClick r:id="rId3"/>
              </a:rPr>
              <a:t>(законный представитель)</a:t>
            </a:r>
            <a:r>
              <a:rPr lang="ru-RU" sz="2400" dirty="0">
                <a:ea typeface="Calibri"/>
                <a:cs typeface="Times New Roman"/>
              </a:rPr>
              <a:t> обучающегося, заявившего о своем участии в олимпиаде, в срок не менее чем за 10 рабочих дней до начала школьного этапа олимпиады в письменной форме подтверждает ознакомление с настоящим Порядком и </a:t>
            </a:r>
            <a:r>
              <a:rPr lang="ru-RU" sz="2400" u="sng" dirty="0">
                <a:ea typeface="Calibri"/>
                <a:cs typeface="Times New Roman"/>
              </a:rPr>
              <a:t>предоставляет </a:t>
            </a:r>
            <a:r>
              <a:rPr lang="ru-RU" sz="2400" dirty="0">
                <a:ea typeface="Calibri"/>
                <a:cs typeface="Times New Roman"/>
              </a:rPr>
              <a:t>организатору школьного этапа олимпиады </a:t>
            </a:r>
            <a:r>
              <a:rPr lang="ru-RU" sz="2400" u="sng" dirty="0">
                <a:ea typeface="Calibri"/>
                <a:cs typeface="Times New Roman"/>
              </a:rPr>
              <a:t>согласие </a:t>
            </a:r>
            <a:r>
              <a:rPr lang="ru-RU" sz="2400" dirty="0">
                <a:ea typeface="Calibri"/>
                <a:cs typeface="Times New Roman"/>
              </a:rPr>
              <a:t>на </a:t>
            </a:r>
            <a:r>
              <a:rPr lang="ru-RU" sz="2400" u="sng" dirty="0">
                <a:ea typeface="Calibri"/>
                <a:cs typeface="Times New Roman"/>
              </a:rPr>
              <a:t>публикацию олимпиадной работы </a:t>
            </a:r>
            <a:r>
              <a:rPr lang="ru-RU" sz="2400" dirty="0">
                <a:ea typeface="Calibri"/>
                <a:cs typeface="Times New Roman"/>
              </a:rPr>
              <a:t>своего несовершеннолетнего ребенка, в том числе в информационно-телекоммуникационной </a:t>
            </a:r>
            <a:r>
              <a:rPr lang="ru-RU" sz="2400" u="sng" dirty="0">
                <a:ea typeface="Calibri"/>
                <a:cs typeface="Times New Roman"/>
              </a:rPr>
              <a:t>сети "Интернет". </a:t>
            </a:r>
          </a:p>
          <a:p>
            <a:pPr lvl="0">
              <a:spcBef>
                <a:spcPct val="20000"/>
              </a:spcBef>
            </a:pPr>
            <a:r>
              <a:rPr lang="ru-RU" sz="2400" dirty="0" smtClean="0">
                <a:ea typeface="Calibri"/>
                <a:cs typeface="Times New Roman"/>
              </a:rPr>
              <a:t>     (</a:t>
            </a:r>
            <a:r>
              <a:rPr lang="ru-RU" sz="2400" dirty="0">
                <a:ea typeface="Calibri"/>
                <a:cs typeface="Times New Roman"/>
              </a:rPr>
              <a:t>п. 14 в ред. </a:t>
            </a:r>
            <a:r>
              <a:rPr lang="ru-RU" sz="2400" dirty="0">
                <a:ea typeface="Calibri"/>
                <a:cs typeface="Times New Roman"/>
                <a:hlinkClick r:id="rId4"/>
              </a:rPr>
              <a:t>Приказа</a:t>
            </a:r>
            <a:r>
              <a:rPr lang="ru-RU" sz="2400" dirty="0">
                <a:ea typeface="Calibri"/>
                <a:cs typeface="Times New Roman"/>
              </a:rPr>
              <a:t> </a:t>
            </a:r>
            <a:r>
              <a:rPr lang="ru-RU" sz="2400" dirty="0" err="1">
                <a:ea typeface="Calibri"/>
                <a:cs typeface="Times New Roman"/>
              </a:rPr>
              <a:t>Минобрнауки</a:t>
            </a:r>
            <a:r>
              <a:rPr lang="ru-RU" sz="2400" dirty="0">
                <a:ea typeface="Calibri"/>
                <a:cs typeface="Times New Roman"/>
              </a:rPr>
              <a:t> России </a:t>
            </a:r>
            <a:endParaRPr lang="ru-RU" sz="2400" dirty="0" smtClean="0">
              <a:ea typeface="Calibri"/>
              <a:cs typeface="Times New Roman"/>
            </a:endParaRPr>
          </a:p>
          <a:p>
            <a:pPr lvl="0">
              <a:spcBef>
                <a:spcPct val="20000"/>
              </a:spcBef>
            </a:pPr>
            <a:r>
              <a:rPr lang="ru-RU" sz="2400" dirty="0">
                <a:ea typeface="Calibri"/>
                <a:cs typeface="Times New Roman"/>
              </a:rPr>
              <a:t> </a:t>
            </a:r>
            <a:r>
              <a:rPr lang="ru-RU" sz="2400" dirty="0" smtClean="0">
                <a:ea typeface="Calibri"/>
                <a:cs typeface="Times New Roman"/>
              </a:rPr>
              <a:t>      от </a:t>
            </a:r>
            <a:r>
              <a:rPr lang="ru-RU" sz="2400" dirty="0">
                <a:ea typeface="Calibri"/>
                <a:cs typeface="Times New Roman"/>
              </a:rPr>
              <a:t>17.03.2015 </a:t>
            </a:r>
            <a:r>
              <a:rPr lang="ru-RU" sz="2400" dirty="0" smtClean="0">
                <a:ea typeface="Calibri"/>
                <a:cs typeface="Times New Roman"/>
              </a:rPr>
              <a:t>N </a:t>
            </a:r>
            <a:r>
              <a:rPr lang="ru-RU" sz="2400" dirty="0">
                <a:ea typeface="Calibri"/>
                <a:cs typeface="Times New Roman"/>
              </a:rPr>
              <a:t>249)</a:t>
            </a:r>
          </a:p>
        </p:txBody>
      </p:sp>
    </p:spTree>
    <p:extLst>
      <p:ext uri="{BB962C8B-B14F-4D97-AF65-F5344CB8AC3E}">
        <p14:creationId xmlns:p14="http://schemas.microsoft.com/office/powerpoint/2010/main" val="1433772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260648"/>
            <a:ext cx="8496944" cy="95410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6F010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Школьный и муниципальный этапы всероссийской олимпиады школьников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9966" y="199653"/>
            <a:ext cx="940506" cy="998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26779" y="1489587"/>
            <a:ext cx="8023440" cy="4893647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dirty="0"/>
              <a:t>31. Жюри всех этапов олимпиады:</a:t>
            </a:r>
          </a:p>
          <a:p>
            <a:r>
              <a:rPr lang="ru-RU" sz="2400" dirty="0"/>
              <a:t>принимает для оценивания закодированные (обезличенные) олимпиадные работы участников олимпиады</a:t>
            </a:r>
            <a:r>
              <a:rPr lang="ru-RU" sz="2400" dirty="0" smtClean="0"/>
              <a:t>; оценивает </a:t>
            </a:r>
            <a:r>
              <a:rPr lang="ru-RU" sz="2400" dirty="0"/>
              <a:t>выполненные олимпиадные задания в соответствии с утвержденными критериями и методиками оценивания выполненных олимпиадных заданий</a:t>
            </a:r>
            <a:r>
              <a:rPr lang="ru-RU" sz="2400" dirty="0" smtClean="0"/>
              <a:t>; </a:t>
            </a:r>
            <a:r>
              <a:rPr lang="ru-RU" sz="2400" u="sng" dirty="0" smtClean="0"/>
              <a:t>проводит </a:t>
            </a:r>
            <a:r>
              <a:rPr lang="ru-RU" sz="2400" u="sng" dirty="0"/>
              <a:t>с участниками олимпиады анализ олимпиадных заданий и их решений;</a:t>
            </a:r>
          </a:p>
          <a:p>
            <a:pPr lvl="0" algn="r"/>
            <a:r>
              <a:rPr lang="ru-RU" sz="2400" dirty="0">
                <a:ea typeface="Times New Roman"/>
                <a:cs typeface="Calibri"/>
              </a:rPr>
              <a:t>(в ред. </a:t>
            </a:r>
            <a:r>
              <a:rPr lang="ru-RU" sz="2400" dirty="0">
                <a:solidFill>
                  <a:srgbClr val="0000FF"/>
                </a:solidFill>
                <a:ea typeface="Times New Roman"/>
                <a:cs typeface="Calibri"/>
                <a:hlinkClick r:id="rId3"/>
              </a:rPr>
              <a:t>Приказа</a:t>
            </a:r>
            <a:r>
              <a:rPr lang="ru-RU" sz="2400" dirty="0">
                <a:ea typeface="Times New Roman"/>
                <a:cs typeface="Calibri"/>
              </a:rPr>
              <a:t> </a:t>
            </a:r>
            <a:r>
              <a:rPr lang="ru-RU" sz="2400" dirty="0" err="1">
                <a:ea typeface="Times New Roman"/>
                <a:cs typeface="Calibri"/>
              </a:rPr>
              <a:t>Минобрнауки</a:t>
            </a:r>
            <a:r>
              <a:rPr lang="ru-RU" sz="2400" dirty="0">
                <a:ea typeface="Times New Roman"/>
                <a:cs typeface="Calibri"/>
              </a:rPr>
              <a:t> России от 17.03.2015 N 249)</a:t>
            </a:r>
          </a:p>
          <a:p>
            <a:pPr lvl="0" algn="just"/>
            <a:r>
              <a:rPr lang="ru-RU" sz="2400" dirty="0">
                <a:solidFill>
                  <a:prstClr val="black"/>
                </a:solidFill>
                <a:ea typeface="Times New Roman"/>
                <a:cs typeface="Calibri"/>
              </a:rPr>
              <a:t> 33. Состав жюри всех этапов олимпиады </a:t>
            </a:r>
            <a:r>
              <a:rPr lang="ru-RU" sz="2400" u="sng" dirty="0">
                <a:solidFill>
                  <a:prstClr val="black"/>
                </a:solidFill>
                <a:ea typeface="Times New Roman"/>
                <a:cs typeface="Calibri"/>
              </a:rPr>
              <a:t>должен меняться </a:t>
            </a:r>
            <a:r>
              <a:rPr lang="ru-RU" sz="2400" dirty="0">
                <a:solidFill>
                  <a:prstClr val="black"/>
                </a:solidFill>
                <a:ea typeface="Times New Roman"/>
                <a:cs typeface="Calibri"/>
              </a:rPr>
              <a:t>не менее чем на пятую часть от общего числа членов </a:t>
            </a:r>
            <a:r>
              <a:rPr lang="ru-RU" sz="2400" u="sng" dirty="0">
                <a:solidFill>
                  <a:prstClr val="black"/>
                </a:solidFill>
                <a:ea typeface="Times New Roman"/>
                <a:cs typeface="Calibri"/>
              </a:rPr>
              <a:t>не реже одного раза в пять лет</a:t>
            </a:r>
            <a:r>
              <a:rPr lang="ru-RU" sz="2400" u="sng" dirty="0" smtClean="0">
                <a:solidFill>
                  <a:prstClr val="black"/>
                </a:solidFill>
                <a:ea typeface="Times New Roman"/>
                <a:cs typeface="Calibri"/>
              </a:rPr>
              <a:t>.</a:t>
            </a:r>
          </a:p>
          <a:p>
            <a:pPr lvl="0" algn="just"/>
            <a:endParaRPr lang="ru-RU" sz="24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61056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260648"/>
            <a:ext cx="8496944" cy="95410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6F010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Школьный и муниципальный этапы всероссийской олимпиады школьников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9966" y="199653"/>
            <a:ext cx="940506" cy="998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23528" y="1772816"/>
            <a:ext cx="7272808" cy="4154984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dirty="0">
                <a:ea typeface="Times New Roman"/>
                <a:cs typeface="Calibri"/>
              </a:rPr>
              <a:t>III. Проведение школьного этапа олимпиады</a:t>
            </a:r>
          </a:p>
          <a:p>
            <a:r>
              <a:rPr lang="ru-RU" sz="2400" dirty="0" smtClean="0">
                <a:ea typeface="Times New Roman"/>
                <a:cs typeface="Calibri"/>
              </a:rPr>
              <a:t>35</a:t>
            </a:r>
            <a:r>
              <a:rPr lang="ru-RU" sz="2400" dirty="0">
                <a:ea typeface="Times New Roman"/>
                <a:cs typeface="Calibri"/>
              </a:rPr>
              <a:t>. Школьный этап олимпиады проводится по разработанным муниципальными предметно-методическими комиссиями по общеобразовательным предметам, заданиям, основанным на содержании образовательных программ основного общего и среднего общего образования углубленного уровня и соответствующей направленности (профиля), для </a:t>
            </a:r>
            <a:r>
              <a:rPr lang="ru-RU" sz="2400" u="sng" dirty="0" smtClean="0">
                <a:solidFill>
                  <a:schemeClr val="tx1"/>
                </a:solidFill>
                <a:ea typeface="Times New Roman"/>
                <a:cs typeface="Calibri"/>
              </a:rPr>
              <a:t>4 </a:t>
            </a:r>
            <a:r>
              <a:rPr lang="ru-RU" sz="2400" u="sng" dirty="0">
                <a:solidFill>
                  <a:schemeClr val="tx1"/>
                </a:solidFill>
                <a:ea typeface="Times New Roman"/>
                <a:cs typeface="Calibri"/>
              </a:rPr>
              <a:t>- 11 </a:t>
            </a:r>
            <a:r>
              <a:rPr lang="ru-RU" sz="2400" u="sng" dirty="0" smtClean="0">
                <a:solidFill>
                  <a:schemeClr val="tx1"/>
                </a:solidFill>
                <a:ea typeface="Times New Roman"/>
                <a:cs typeface="Calibri"/>
              </a:rPr>
              <a:t>классов.</a:t>
            </a:r>
            <a:endParaRPr lang="ru-RU" sz="2400" u="sng" dirty="0">
              <a:solidFill>
                <a:schemeClr val="tx1"/>
              </a:solidFill>
              <a:ea typeface="Times New Roman"/>
              <a:cs typeface="Calibri"/>
            </a:endParaRPr>
          </a:p>
          <a:p>
            <a:pPr>
              <a:spcAft>
                <a:spcPts val="0"/>
              </a:spcAft>
            </a:pPr>
            <a:r>
              <a:rPr lang="ru-RU" sz="2400" dirty="0">
                <a:ea typeface="Times New Roman"/>
                <a:cs typeface="Calibri"/>
              </a:rPr>
              <a:t>(в ред. </a:t>
            </a:r>
            <a:r>
              <a:rPr lang="ru-RU" sz="2400" dirty="0">
                <a:solidFill>
                  <a:srgbClr val="0000FF"/>
                </a:solidFill>
                <a:ea typeface="Times New Roman"/>
                <a:cs typeface="Calibri"/>
                <a:hlinkClick r:id="rId3"/>
              </a:rPr>
              <a:t>Приказа</a:t>
            </a:r>
            <a:r>
              <a:rPr lang="ru-RU" sz="2400" dirty="0">
                <a:ea typeface="Times New Roman"/>
                <a:cs typeface="Calibri"/>
              </a:rPr>
              <a:t> </a:t>
            </a:r>
            <a:r>
              <a:rPr lang="ru-RU" sz="2400" dirty="0" err="1">
                <a:ea typeface="Times New Roman"/>
                <a:cs typeface="Calibri"/>
              </a:rPr>
              <a:t>Минобрнауки</a:t>
            </a:r>
            <a:r>
              <a:rPr lang="ru-RU" sz="2400" dirty="0">
                <a:ea typeface="Times New Roman"/>
                <a:cs typeface="Calibri"/>
              </a:rPr>
              <a:t> </a:t>
            </a:r>
            <a:r>
              <a:rPr lang="ru-RU" sz="2400" dirty="0" smtClean="0">
                <a:ea typeface="Times New Roman"/>
                <a:cs typeface="Calibri"/>
              </a:rPr>
              <a:t>России</a:t>
            </a:r>
          </a:p>
          <a:p>
            <a:pPr>
              <a:spcAft>
                <a:spcPts val="0"/>
              </a:spcAft>
            </a:pPr>
            <a:r>
              <a:rPr lang="ru-RU" sz="2400" dirty="0" smtClean="0">
                <a:ea typeface="Times New Roman"/>
                <a:cs typeface="Calibri"/>
              </a:rPr>
              <a:t> </a:t>
            </a:r>
            <a:r>
              <a:rPr lang="ru-RU" sz="2400" dirty="0">
                <a:ea typeface="Times New Roman"/>
                <a:cs typeface="Calibri"/>
              </a:rPr>
              <a:t>от 17.03.2015 N 249)</a:t>
            </a:r>
          </a:p>
        </p:txBody>
      </p:sp>
    </p:spTree>
    <p:extLst>
      <p:ext uri="{BB962C8B-B14F-4D97-AF65-F5344CB8AC3E}">
        <p14:creationId xmlns:p14="http://schemas.microsoft.com/office/powerpoint/2010/main" val="3183742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260648"/>
            <a:ext cx="8496944" cy="95410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6F010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Школьный и муниципальный этапы всероссийской олимпиады школьников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9966" y="199653"/>
            <a:ext cx="940506" cy="998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39257" y="1872751"/>
            <a:ext cx="7272808" cy="341632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dirty="0">
                <a:solidFill>
                  <a:prstClr val="black"/>
                </a:solidFill>
                <a:ea typeface="Times New Roman"/>
                <a:cs typeface="Calibri"/>
              </a:rPr>
              <a:t>38. Участники школьного этапа олимпиады </a:t>
            </a:r>
            <a:r>
              <a:rPr lang="ru-RU" sz="2400" u="sng" dirty="0">
                <a:solidFill>
                  <a:prstClr val="black"/>
                </a:solidFill>
                <a:ea typeface="Times New Roman"/>
                <a:cs typeface="Calibri"/>
              </a:rPr>
              <a:t>вправе выполнять олимпиадные задания, разработанные для более старших классов по отношению к тем, в которых они проходят обучение</a:t>
            </a:r>
            <a:r>
              <a:rPr lang="ru-RU" sz="2400" dirty="0">
                <a:solidFill>
                  <a:prstClr val="black"/>
                </a:solidFill>
                <a:ea typeface="Times New Roman"/>
                <a:cs typeface="Calibri"/>
              </a:rPr>
              <a:t>. В случае прохождения на последующие этапы олимпиады данные участники выполняют олимпиадные задания, разработанные для класса, который они выбрали на школьном этапе </a:t>
            </a:r>
            <a:r>
              <a:rPr lang="ru-RU" sz="2400" dirty="0" smtClean="0">
                <a:solidFill>
                  <a:prstClr val="black"/>
                </a:solidFill>
                <a:ea typeface="Times New Roman"/>
                <a:cs typeface="Calibri"/>
              </a:rPr>
              <a:t>олимпиады.</a:t>
            </a:r>
          </a:p>
          <a:p>
            <a:endParaRPr lang="ru-RU" sz="2400" dirty="0">
              <a:ea typeface="Times New Roman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92034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1350</TotalTime>
  <Words>1266</Words>
  <Application>Microsoft Office PowerPoint</Application>
  <PresentationFormat>Экран (4:3)</PresentationFormat>
  <Paragraphs>127</Paragraphs>
  <Slides>26</Slides>
  <Notes>15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Тема Office</vt:lpstr>
      <vt:lpstr>Презентация PowerPoint</vt:lpstr>
      <vt:lpstr>          Повестка дня 1. Подготовка и проведение школьного      и муниципального этапов      Всероссийской олимпиады       школьников. 2. Организация участия обучающихся      в осенней сессии школы для       одаренных детей «Ступени к Олимпу».  3.  Разное.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Осенняя сессия школы  «СТУПЕНИ К ОЛИМПУ»</vt:lpstr>
      <vt:lpstr>Участники сессии: учащиеся 9 - 11 классов - участники весенней и (или) летней сессий школы «Ступени к Олимпу»</vt:lpstr>
      <vt:lpstr>Сроки проведения:                                с  30 октября по  3 ноября 2016 г. Место проведения -  СмолГУ Места проживания:                                 1. СОГБОУИ «Лицей имени Кирилла                                     и  Мефодия» (общежитие);                                2. СмолГУ (гостиница). </vt:lpstr>
      <vt:lpstr> Списки участников осенней сессии, списки детей на проживание в общежитии СОГБОУИ «Лицей имени Кирилла и Мефодия» -  до 17.10. 2016   на адрес tatyana.marchewskaja@yandex.ru           Контактный телефоны:                                                    8-(4812)- 38-93-51                                                     8-951-719-17-05</vt:lpstr>
      <vt:lpstr>Благодарю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Орешкова</dc:creator>
  <cp:lastModifiedBy>Алёнка</cp:lastModifiedBy>
  <cp:revision>121</cp:revision>
  <cp:lastPrinted>2016-09-21T08:04:30Z</cp:lastPrinted>
  <dcterms:created xsi:type="dcterms:W3CDTF">2012-06-27T06:59:33Z</dcterms:created>
  <dcterms:modified xsi:type="dcterms:W3CDTF">2016-09-30T12:26:27Z</dcterms:modified>
</cp:coreProperties>
</file>