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00" r:id="rId2"/>
    <p:sldId id="29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301" r:id="rId20"/>
    <p:sldId id="273" r:id="rId21"/>
    <p:sldId id="274" r:id="rId22"/>
    <p:sldId id="302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303" r:id="rId44"/>
    <p:sldId id="295" r:id="rId45"/>
    <p:sldId id="296" r:id="rId46"/>
    <p:sldId id="297" r:id="rId47"/>
    <p:sldId id="304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719BB3-3DD3-4870-B724-06A08962267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B1854F1-1694-45BE-866C-5F2D7F7E22D5}">
      <dgm:prSet phldrT="[Текст]"/>
      <dgm:spPr/>
      <dgm:t>
        <a:bodyPr/>
        <a:lstStyle/>
        <a:p>
          <a:r>
            <a:rPr lang="ru-RU" dirty="0" smtClean="0"/>
            <a:t>Регулятивные</a:t>
          </a:r>
          <a:endParaRPr lang="ru-RU" dirty="0"/>
        </a:p>
      </dgm:t>
    </dgm:pt>
    <dgm:pt modelId="{31A9AC75-2866-4B16-82F0-432799444023}" type="parTrans" cxnId="{10AF5FDE-65C4-4A84-B222-85568066BFDC}">
      <dgm:prSet/>
      <dgm:spPr/>
      <dgm:t>
        <a:bodyPr/>
        <a:lstStyle/>
        <a:p>
          <a:endParaRPr lang="ru-RU"/>
        </a:p>
      </dgm:t>
    </dgm:pt>
    <dgm:pt modelId="{46C50487-97C2-42AA-B2B5-BC2CBAAE83B3}" type="sibTrans" cxnId="{10AF5FDE-65C4-4A84-B222-85568066BFDC}">
      <dgm:prSet/>
      <dgm:spPr/>
      <dgm:t>
        <a:bodyPr/>
        <a:lstStyle/>
        <a:p>
          <a:endParaRPr lang="ru-RU"/>
        </a:p>
      </dgm:t>
    </dgm:pt>
    <dgm:pt modelId="{31347418-E36D-4905-8CDD-9F6FC8E14CFE}">
      <dgm:prSet phldrT="[Текст]"/>
      <dgm:spPr/>
      <dgm:t>
        <a:bodyPr/>
        <a:lstStyle/>
        <a:p>
          <a:r>
            <a:rPr lang="ru-RU" smtClean="0"/>
            <a:t>Цели</a:t>
          </a:r>
          <a:r>
            <a:rPr lang="ru-RU" dirty="0" smtClean="0"/>
            <a:t>, задачи, </a:t>
          </a:r>
          <a:r>
            <a:rPr lang="ru-RU" dirty="0" smtClean="0"/>
            <a:t>пути.</a:t>
          </a:r>
          <a:endParaRPr lang="ru-RU" dirty="0"/>
        </a:p>
      </dgm:t>
    </dgm:pt>
    <dgm:pt modelId="{06E64457-E604-4A28-B1F5-66A55D2D72EB}" type="parTrans" cxnId="{68AAB750-A372-444D-9F5E-CB1992275CEC}">
      <dgm:prSet/>
      <dgm:spPr/>
      <dgm:t>
        <a:bodyPr/>
        <a:lstStyle/>
        <a:p>
          <a:endParaRPr lang="ru-RU"/>
        </a:p>
      </dgm:t>
    </dgm:pt>
    <dgm:pt modelId="{926719EB-BADD-4146-B6E7-FFB9200E4B61}" type="sibTrans" cxnId="{68AAB750-A372-444D-9F5E-CB1992275CEC}">
      <dgm:prSet/>
      <dgm:spPr/>
      <dgm:t>
        <a:bodyPr/>
        <a:lstStyle/>
        <a:p>
          <a:endParaRPr lang="ru-RU"/>
        </a:p>
      </dgm:t>
    </dgm:pt>
    <dgm:pt modelId="{31FF7164-484F-47AD-8414-FD7ABE825A60}">
      <dgm:prSet phldrT="[Текст]"/>
      <dgm:spPr/>
      <dgm:t>
        <a:bodyPr/>
        <a:lstStyle/>
        <a:p>
          <a:r>
            <a:rPr lang="ru-RU" dirty="0" smtClean="0"/>
            <a:t>Контроль</a:t>
          </a:r>
          <a:r>
            <a:rPr lang="ru-RU" dirty="0" smtClean="0"/>
            <a:t>, </a:t>
          </a:r>
          <a:r>
            <a:rPr lang="ru-RU" dirty="0" smtClean="0"/>
            <a:t>оценка.</a:t>
          </a:r>
          <a:endParaRPr lang="ru-RU" dirty="0"/>
        </a:p>
      </dgm:t>
    </dgm:pt>
    <dgm:pt modelId="{052BC089-4C13-45A3-A481-A93F33BCF680}" type="parTrans" cxnId="{5E81D23C-0578-42D6-AB72-9BE36D00A500}">
      <dgm:prSet/>
      <dgm:spPr/>
      <dgm:t>
        <a:bodyPr/>
        <a:lstStyle/>
        <a:p>
          <a:endParaRPr lang="ru-RU"/>
        </a:p>
      </dgm:t>
    </dgm:pt>
    <dgm:pt modelId="{0B00D1FE-3EE4-4BFD-A3DA-1ABD3B5DBC4A}" type="sibTrans" cxnId="{5E81D23C-0578-42D6-AB72-9BE36D00A500}">
      <dgm:prSet/>
      <dgm:spPr/>
      <dgm:t>
        <a:bodyPr/>
        <a:lstStyle/>
        <a:p>
          <a:endParaRPr lang="ru-RU"/>
        </a:p>
      </dgm:t>
    </dgm:pt>
    <dgm:pt modelId="{D9772AA9-D98F-4D01-B7C4-59CDFB42F8E9}">
      <dgm:prSet phldrT="[Текст]"/>
      <dgm:spPr/>
      <dgm:t>
        <a:bodyPr/>
        <a:lstStyle/>
        <a:p>
          <a:r>
            <a:rPr lang="ru-RU" dirty="0" smtClean="0"/>
            <a:t>Познавательные</a:t>
          </a:r>
          <a:endParaRPr lang="ru-RU" dirty="0"/>
        </a:p>
      </dgm:t>
    </dgm:pt>
    <dgm:pt modelId="{9157D2D7-59A9-48B6-BC60-3DEC4655F937}" type="parTrans" cxnId="{851BDA4E-6FDB-49F2-B227-52F96344B808}">
      <dgm:prSet/>
      <dgm:spPr/>
      <dgm:t>
        <a:bodyPr/>
        <a:lstStyle/>
        <a:p>
          <a:endParaRPr lang="ru-RU"/>
        </a:p>
      </dgm:t>
    </dgm:pt>
    <dgm:pt modelId="{3A436CA1-C4D0-4E2E-805A-BE85CFA67FB3}" type="sibTrans" cxnId="{851BDA4E-6FDB-49F2-B227-52F96344B808}">
      <dgm:prSet/>
      <dgm:spPr/>
      <dgm:t>
        <a:bodyPr/>
        <a:lstStyle/>
        <a:p>
          <a:endParaRPr lang="ru-RU"/>
        </a:p>
      </dgm:t>
    </dgm:pt>
    <dgm:pt modelId="{941B332C-A1E2-411E-9422-8440809185D6}">
      <dgm:prSet phldrT="[Текст]"/>
      <dgm:spPr/>
      <dgm:t>
        <a:bodyPr/>
        <a:lstStyle/>
        <a:p>
          <a:r>
            <a:rPr lang="ru-RU" dirty="0" smtClean="0"/>
            <a:t>Определение понятий, классификация, причинно-следственные </a:t>
          </a:r>
          <a:r>
            <a:rPr lang="ru-RU" dirty="0" smtClean="0"/>
            <a:t>связи.</a:t>
          </a:r>
          <a:endParaRPr lang="ru-RU" dirty="0"/>
        </a:p>
      </dgm:t>
    </dgm:pt>
    <dgm:pt modelId="{8A494440-C71F-4E12-B98C-7F480130D259}" type="parTrans" cxnId="{704D9942-1DE0-4FEB-ACE4-78DC713D73AE}">
      <dgm:prSet/>
      <dgm:spPr/>
      <dgm:t>
        <a:bodyPr/>
        <a:lstStyle/>
        <a:p>
          <a:endParaRPr lang="ru-RU"/>
        </a:p>
      </dgm:t>
    </dgm:pt>
    <dgm:pt modelId="{E0B3CDD9-9EBB-4A2E-95E9-C2A295C72319}" type="sibTrans" cxnId="{704D9942-1DE0-4FEB-ACE4-78DC713D73AE}">
      <dgm:prSet/>
      <dgm:spPr/>
      <dgm:t>
        <a:bodyPr/>
        <a:lstStyle/>
        <a:p>
          <a:endParaRPr lang="ru-RU"/>
        </a:p>
      </dgm:t>
    </dgm:pt>
    <dgm:pt modelId="{BF13C3AA-ABBC-4E98-ADA3-FFBD2977595F}">
      <dgm:prSet phldrT="[Текст]"/>
      <dgm:spPr/>
      <dgm:t>
        <a:bodyPr/>
        <a:lstStyle/>
        <a:p>
          <a:r>
            <a:rPr lang="ru-RU" dirty="0" smtClean="0"/>
            <a:t>Знаки и </a:t>
          </a:r>
          <a:r>
            <a:rPr lang="ru-RU" dirty="0" smtClean="0"/>
            <a:t>символы.</a:t>
          </a:r>
          <a:endParaRPr lang="ru-RU" dirty="0"/>
        </a:p>
      </dgm:t>
    </dgm:pt>
    <dgm:pt modelId="{2C042676-A075-45DB-9DAF-58D34631EE4C}" type="parTrans" cxnId="{CBBB7F3D-AD24-4997-A773-0787B7A11C46}">
      <dgm:prSet/>
      <dgm:spPr/>
      <dgm:t>
        <a:bodyPr/>
        <a:lstStyle/>
        <a:p>
          <a:endParaRPr lang="ru-RU"/>
        </a:p>
      </dgm:t>
    </dgm:pt>
    <dgm:pt modelId="{1CCE61CD-DAD6-4D87-9B39-2ED3B6A94A53}" type="sibTrans" cxnId="{CBBB7F3D-AD24-4997-A773-0787B7A11C46}">
      <dgm:prSet/>
      <dgm:spPr/>
      <dgm:t>
        <a:bodyPr/>
        <a:lstStyle/>
        <a:p>
          <a:endParaRPr lang="ru-RU"/>
        </a:p>
      </dgm:t>
    </dgm:pt>
    <dgm:pt modelId="{B11849AB-6B97-469E-8337-C9FBBEF2A56F}">
      <dgm:prSet phldrT="[Текст]"/>
      <dgm:spPr/>
      <dgm:t>
        <a:bodyPr/>
        <a:lstStyle/>
        <a:p>
          <a:r>
            <a:rPr lang="ru-RU" dirty="0" smtClean="0"/>
            <a:t>Коммуникативные</a:t>
          </a:r>
          <a:endParaRPr lang="ru-RU" dirty="0"/>
        </a:p>
      </dgm:t>
    </dgm:pt>
    <dgm:pt modelId="{DB98B1F0-4D9E-4E64-B118-09705E5B2587}" type="parTrans" cxnId="{076C2291-2AD5-43EF-B1F8-B9E1AA548170}">
      <dgm:prSet/>
      <dgm:spPr/>
      <dgm:t>
        <a:bodyPr/>
        <a:lstStyle/>
        <a:p>
          <a:endParaRPr lang="ru-RU"/>
        </a:p>
      </dgm:t>
    </dgm:pt>
    <dgm:pt modelId="{F2CCAA94-7731-4104-8FA8-0DCE2838D3A4}" type="sibTrans" cxnId="{076C2291-2AD5-43EF-B1F8-B9E1AA548170}">
      <dgm:prSet/>
      <dgm:spPr/>
      <dgm:t>
        <a:bodyPr/>
        <a:lstStyle/>
        <a:p>
          <a:endParaRPr lang="ru-RU"/>
        </a:p>
      </dgm:t>
    </dgm:pt>
    <dgm:pt modelId="{976CC148-3905-4AB5-AC92-57A51578D078}">
      <dgm:prSet phldrT="[Текст]"/>
      <dgm:spPr/>
      <dgm:t>
        <a:bodyPr/>
        <a:lstStyle/>
        <a:p>
          <a:r>
            <a:rPr lang="ru-RU" dirty="0" smtClean="0"/>
            <a:t>Учебное сотрудничество.</a:t>
          </a:r>
          <a:endParaRPr lang="ru-RU" dirty="0"/>
        </a:p>
      </dgm:t>
    </dgm:pt>
    <dgm:pt modelId="{10FCFEFA-D7DA-4B2A-99CF-52D18D6BA90D}" type="parTrans" cxnId="{3A11E6E9-70F4-4BC2-A54C-ADE4F65C28B3}">
      <dgm:prSet/>
      <dgm:spPr/>
      <dgm:t>
        <a:bodyPr/>
        <a:lstStyle/>
        <a:p>
          <a:endParaRPr lang="ru-RU"/>
        </a:p>
      </dgm:t>
    </dgm:pt>
    <dgm:pt modelId="{7CED6A01-8838-4B53-AA98-EF48B2AE2E4B}" type="sibTrans" cxnId="{3A11E6E9-70F4-4BC2-A54C-ADE4F65C28B3}">
      <dgm:prSet/>
      <dgm:spPr/>
      <dgm:t>
        <a:bodyPr/>
        <a:lstStyle/>
        <a:p>
          <a:endParaRPr lang="ru-RU"/>
        </a:p>
      </dgm:t>
    </dgm:pt>
    <dgm:pt modelId="{556F3AF7-E057-4A3A-8114-5A49908E2F13}">
      <dgm:prSet phldrT="[Текст]"/>
      <dgm:spPr/>
      <dgm:t>
        <a:bodyPr/>
        <a:lstStyle/>
        <a:p>
          <a:r>
            <a:rPr lang="ru-RU" dirty="0" smtClean="0"/>
            <a:t>Использование речевых </a:t>
          </a:r>
          <a:r>
            <a:rPr lang="ru-RU" dirty="0" smtClean="0"/>
            <a:t>средств.</a:t>
          </a:r>
          <a:endParaRPr lang="ru-RU" dirty="0"/>
        </a:p>
      </dgm:t>
    </dgm:pt>
    <dgm:pt modelId="{7A6E8403-DA43-48AF-AC53-5E9647AB7109}" type="parTrans" cxnId="{6F831FF4-85A0-441A-849A-4672E6558931}">
      <dgm:prSet/>
      <dgm:spPr/>
      <dgm:t>
        <a:bodyPr/>
        <a:lstStyle/>
        <a:p>
          <a:endParaRPr lang="ru-RU"/>
        </a:p>
      </dgm:t>
    </dgm:pt>
    <dgm:pt modelId="{F9B42AE0-0B65-4214-969D-A5E29C99BDBA}" type="sibTrans" cxnId="{6F831FF4-85A0-441A-849A-4672E6558931}">
      <dgm:prSet/>
      <dgm:spPr/>
      <dgm:t>
        <a:bodyPr/>
        <a:lstStyle/>
        <a:p>
          <a:endParaRPr lang="ru-RU"/>
        </a:p>
      </dgm:t>
    </dgm:pt>
    <dgm:pt modelId="{872007B9-6E2E-4798-A029-DD10ECAC819F}">
      <dgm:prSet phldrT="[Текст]"/>
      <dgm:spPr/>
      <dgm:t>
        <a:bodyPr/>
        <a:lstStyle/>
        <a:p>
          <a:r>
            <a:rPr lang="ru-RU" dirty="0" smtClean="0"/>
            <a:t>Смысловое </a:t>
          </a:r>
          <a:r>
            <a:rPr lang="ru-RU" dirty="0" smtClean="0"/>
            <a:t>чтение.</a:t>
          </a:r>
          <a:endParaRPr lang="ru-RU" dirty="0"/>
        </a:p>
      </dgm:t>
    </dgm:pt>
    <dgm:pt modelId="{CDC2408D-E5D8-4FFF-B0B8-D45B152BFCCA}" type="parTrans" cxnId="{44775F6A-1DD0-4404-B93C-B816AE8EF30A}">
      <dgm:prSet/>
      <dgm:spPr/>
      <dgm:t>
        <a:bodyPr/>
        <a:lstStyle/>
        <a:p>
          <a:endParaRPr lang="ru-RU"/>
        </a:p>
      </dgm:t>
    </dgm:pt>
    <dgm:pt modelId="{E552BB31-984E-4D63-AEEB-41847B51407B}" type="sibTrans" cxnId="{44775F6A-1DD0-4404-B93C-B816AE8EF30A}">
      <dgm:prSet/>
      <dgm:spPr/>
      <dgm:t>
        <a:bodyPr/>
        <a:lstStyle/>
        <a:p>
          <a:endParaRPr lang="ru-RU"/>
        </a:p>
      </dgm:t>
    </dgm:pt>
    <dgm:pt modelId="{3BFDB864-56BE-421B-89FA-F06A2802E3D2}">
      <dgm:prSet phldrT="[Текст]"/>
      <dgm:spPr/>
      <dgm:t>
        <a:bodyPr/>
        <a:lstStyle/>
        <a:p>
          <a:r>
            <a:rPr lang="ru-RU" dirty="0" smtClean="0"/>
            <a:t>Экологическое </a:t>
          </a:r>
          <a:r>
            <a:rPr lang="ru-RU" dirty="0" smtClean="0"/>
            <a:t>мышление.</a:t>
          </a:r>
          <a:endParaRPr lang="ru-RU" dirty="0"/>
        </a:p>
      </dgm:t>
    </dgm:pt>
    <dgm:pt modelId="{D9905EA0-32E8-491B-8645-E2A2049BCECE}" type="parTrans" cxnId="{F0138A53-8864-4808-82B6-485FEAEFDE95}">
      <dgm:prSet/>
      <dgm:spPr/>
      <dgm:t>
        <a:bodyPr/>
        <a:lstStyle/>
        <a:p>
          <a:endParaRPr lang="ru-RU"/>
        </a:p>
      </dgm:t>
    </dgm:pt>
    <dgm:pt modelId="{45394ED0-29A7-44AE-A9FB-49CFF9546ADF}" type="sibTrans" cxnId="{F0138A53-8864-4808-82B6-485FEAEFDE95}">
      <dgm:prSet/>
      <dgm:spPr/>
      <dgm:t>
        <a:bodyPr/>
        <a:lstStyle/>
        <a:p>
          <a:endParaRPr lang="ru-RU"/>
        </a:p>
      </dgm:t>
    </dgm:pt>
    <dgm:pt modelId="{5E6BBAE4-8E20-4173-9170-96F6D921778D}">
      <dgm:prSet phldrT="[Текст]"/>
      <dgm:spPr/>
      <dgm:t>
        <a:bodyPr/>
        <a:lstStyle/>
        <a:p>
          <a:r>
            <a:rPr lang="ru-RU" dirty="0" smtClean="0"/>
            <a:t>Использование словарей и поисковых </a:t>
          </a:r>
          <a:r>
            <a:rPr lang="ru-RU" dirty="0" smtClean="0"/>
            <a:t>систем.</a:t>
          </a:r>
          <a:endParaRPr lang="ru-RU" dirty="0"/>
        </a:p>
      </dgm:t>
    </dgm:pt>
    <dgm:pt modelId="{B29BAA4D-3002-42E2-9324-AA3805826A3E}" type="parTrans" cxnId="{D90C257B-042E-42CF-A3FA-FE437A615FCD}">
      <dgm:prSet/>
      <dgm:spPr/>
      <dgm:t>
        <a:bodyPr/>
        <a:lstStyle/>
        <a:p>
          <a:endParaRPr lang="ru-RU"/>
        </a:p>
      </dgm:t>
    </dgm:pt>
    <dgm:pt modelId="{5FEEB052-A4B3-4397-AEDB-6BEA8C7CC3B9}" type="sibTrans" cxnId="{D90C257B-042E-42CF-A3FA-FE437A615FCD}">
      <dgm:prSet/>
      <dgm:spPr/>
      <dgm:t>
        <a:bodyPr/>
        <a:lstStyle/>
        <a:p>
          <a:endParaRPr lang="ru-RU"/>
        </a:p>
      </dgm:t>
    </dgm:pt>
    <dgm:pt modelId="{5E09741E-20DB-4BB0-9DAE-7C97F5DBCC94}">
      <dgm:prSet phldrT="[Текст]"/>
      <dgm:spPr/>
      <dgm:t>
        <a:bodyPr/>
        <a:lstStyle/>
        <a:p>
          <a:r>
            <a:rPr lang="ru-RU" dirty="0" smtClean="0"/>
            <a:t>ИКТ-компетентность.</a:t>
          </a:r>
          <a:endParaRPr lang="ru-RU" dirty="0"/>
        </a:p>
      </dgm:t>
    </dgm:pt>
    <dgm:pt modelId="{9AC0FEAD-626F-4FA0-8D52-332190CBDCDA}" type="parTrans" cxnId="{A68828BF-322C-4642-B475-A0C02B4823A8}">
      <dgm:prSet/>
      <dgm:spPr/>
      <dgm:t>
        <a:bodyPr/>
        <a:lstStyle/>
        <a:p>
          <a:endParaRPr lang="ru-RU"/>
        </a:p>
      </dgm:t>
    </dgm:pt>
    <dgm:pt modelId="{DC317A1E-23A1-48E1-81AF-EFA5B1BE5A0D}" type="sibTrans" cxnId="{A68828BF-322C-4642-B475-A0C02B4823A8}">
      <dgm:prSet/>
      <dgm:spPr/>
      <dgm:t>
        <a:bodyPr/>
        <a:lstStyle/>
        <a:p>
          <a:endParaRPr lang="ru-RU"/>
        </a:p>
      </dgm:t>
    </dgm:pt>
    <dgm:pt modelId="{30F1DF5F-1D74-44DF-B6A1-88DC75ABF836}" type="pres">
      <dgm:prSet presAssocID="{08719BB3-3DD3-4870-B724-06A08962267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81E506-50F4-4529-9E78-B47029872D25}" type="pres">
      <dgm:prSet presAssocID="{FB1854F1-1694-45BE-866C-5F2D7F7E22D5}" presName="composite" presStyleCnt="0"/>
      <dgm:spPr/>
    </dgm:pt>
    <dgm:pt modelId="{F4549215-B4C7-40B4-A683-18215AE5C48B}" type="pres">
      <dgm:prSet presAssocID="{FB1854F1-1694-45BE-866C-5F2D7F7E22D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26506-0C03-4A30-B81D-7ADB06B0AB85}" type="pres">
      <dgm:prSet presAssocID="{FB1854F1-1694-45BE-866C-5F2D7F7E22D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FCB43D-E83B-4937-A82A-C9A1A1FEA7F3}" type="pres">
      <dgm:prSet presAssocID="{46C50487-97C2-42AA-B2B5-BC2CBAAE83B3}" presName="space" presStyleCnt="0"/>
      <dgm:spPr/>
    </dgm:pt>
    <dgm:pt modelId="{8449D762-A9C9-4608-A9D1-F412B48D4ACF}" type="pres">
      <dgm:prSet presAssocID="{D9772AA9-D98F-4D01-B7C4-59CDFB42F8E9}" presName="composite" presStyleCnt="0"/>
      <dgm:spPr/>
    </dgm:pt>
    <dgm:pt modelId="{C54DD861-3D1C-41AF-BE5A-849DF9E69105}" type="pres">
      <dgm:prSet presAssocID="{D9772AA9-D98F-4D01-B7C4-59CDFB42F8E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39532A-446C-4B9C-B34A-487B8FDBC7D5}" type="pres">
      <dgm:prSet presAssocID="{D9772AA9-D98F-4D01-B7C4-59CDFB42F8E9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F6D333-5D6E-4DBD-B16D-27E132A50993}" type="pres">
      <dgm:prSet presAssocID="{3A436CA1-C4D0-4E2E-805A-BE85CFA67FB3}" presName="space" presStyleCnt="0"/>
      <dgm:spPr/>
    </dgm:pt>
    <dgm:pt modelId="{A62680CE-E64E-46B7-9173-7E4A248B347C}" type="pres">
      <dgm:prSet presAssocID="{B11849AB-6B97-469E-8337-C9FBBEF2A56F}" presName="composite" presStyleCnt="0"/>
      <dgm:spPr/>
    </dgm:pt>
    <dgm:pt modelId="{DD791C9C-0DA4-4EE9-A9A0-A4C5371B0037}" type="pres">
      <dgm:prSet presAssocID="{B11849AB-6B97-469E-8337-C9FBBEF2A56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F5CB3A-A26E-4303-BF20-61E6C4171982}" type="pres">
      <dgm:prSet presAssocID="{B11849AB-6B97-469E-8337-C9FBBEF2A56F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138A53-8864-4808-82B6-485FEAEFDE95}" srcId="{D9772AA9-D98F-4D01-B7C4-59CDFB42F8E9}" destId="{3BFDB864-56BE-421B-89FA-F06A2802E3D2}" srcOrd="3" destOrd="0" parTransId="{D9905EA0-32E8-491B-8645-E2A2049BCECE}" sibTransId="{45394ED0-29A7-44AE-A9FB-49CFF9546ADF}"/>
    <dgm:cxn modelId="{DB80AFEF-1739-4E1E-A928-1D5549EA2C69}" type="presOf" srcId="{3BFDB864-56BE-421B-89FA-F06A2802E3D2}" destId="{8E39532A-446C-4B9C-B34A-487B8FDBC7D5}" srcOrd="0" destOrd="3" presId="urn:microsoft.com/office/officeart/2005/8/layout/hList1"/>
    <dgm:cxn modelId="{CBBB7F3D-AD24-4997-A773-0787B7A11C46}" srcId="{D9772AA9-D98F-4D01-B7C4-59CDFB42F8E9}" destId="{BF13C3AA-ABBC-4E98-ADA3-FFBD2977595F}" srcOrd="1" destOrd="0" parTransId="{2C042676-A075-45DB-9DAF-58D34631EE4C}" sibTransId="{1CCE61CD-DAD6-4D87-9B39-2ED3B6A94A53}"/>
    <dgm:cxn modelId="{383A101E-A674-4734-AF66-02DE65498510}" type="presOf" srcId="{BF13C3AA-ABBC-4E98-ADA3-FFBD2977595F}" destId="{8E39532A-446C-4B9C-B34A-487B8FDBC7D5}" srcOrd="0" destOrd="1" presId="urn:microsoft.com/office/officeart/2005/8/layout/hList1"/>
    <dgm:cxn modelId="{034181DC-5814-4F23-9F1E-02373C36C6D4}" type="presOf" srcId="{976CC148-3905-4AB5-AC92-57A51578D078}" destId="{22F5CB3A-A26E-4303-BF20-61E6C4171982}" srcOrd="0" destOrd="0" presId="urn:microsoft.com/office/officeart/2005/8/layout/hList1"/>
    <dgm:cxn modelId="{851BDA4E-6FDB-49F2-B227-52F96344B808}" srcId="{08719BB3-3DD3-4870-B724-06A089622676}" destId="{D9772AA9-D98F-4D01-B7C4-59CDFB42F8E9}" srcOrd="1" destOrd="0" parTransId="{9157D2D7-59A9-48B6-BC60-3DEC4655F937}" sibTransId="{3A436CA1-C4D0-4E2E-805A-BE85CFA67FB3}"/>
    <dgm:cxn modelId="{A68828BF-322C-4642-B475-A0C02B4823A8}" srcId="{B11849AB-6B97-469E-8337-C9FBBEF2A56F}" destId="{5E09741E-20DB-4BB0-9DAE-7C97F5DBCC94}" srcOrd="2" destOrd="0" parTransId="{9AC0FEAD-626F-4FA0-8D52-332190CBDCDA}" sibTransId="{DC317A1E-23A1-48E1-81AF-EFA5B1BE5A0D}"/>
    <dgm:cxn modelId="{7F0A791B-C3F8-43E7-A20B-959B8E10F625}" type="presOf" srcId="{08719BB3-3DD3-4870-B724-06A089622676}" destId="{30F1DF5F-1D74-44DF-B6A1-88DC75ABF836}" srcOrd="0" destOrd="0" presId="urn:microsoft.com/office/officeart/2005/8/layout/hList1"/>
    <dgm:cxn modelId="{31935DEF-1252-4C3F-A359-BF26412F79F1}" type="presOf" srcId="{941B332C-A1E2-411E-9422-8440809185D6}" destId="{8E39532A-446C-4B9C-B34A-487B8FDBC7D5}" srcOrd="0" destOrd="0" presId="urn:microsoft.com/office/officeart/2005/8/layout/hList1"/>
    <dgm:cxn modelId="{704D9942-1DE0-4FEB-ACE4-78DC713D73AE}" srcId="{D9772AA9-D98F-4D01-B7C4-59CDFB42F8E9}" destId="{941B332C-A1E2-411E-9422-8440809185D6}" srcOrd="0" destOrd="0" parTransId="{8A494440-C71F-4E12-B98C-7F480130D259}" sibTransId="{E0B3CDD9-9EBB-4A2E-95E9-C2A295C72319}"/>
    <dgm:cxn modelId="{44775F6A-1DD0-4404-B93C-B816AE8EF30A}" srcId="{D9772AA9-D98F-4D01-B7C4-59CDFB42F8E9}" destId="{872007B9-6E2E-4798-A029-DD10ECAC819F}" srcOrd="2" destOrd="0" parTransId="{CDC2408D-E5D8-4FFF-B0B8-D45B152BFCCA}" sibTransId="{E552BB31-984E-4D63-AEEB-41847B51407B}"/>
    <dgm:cxn modelId="{10AF5FDE-65C4-4A84-B222-85568066BFDC}" srcId="{08719BB3-3DD3-4870-B724-06A089622676}" destId="{FB1854F1-1694-45BE-866C-5F2D7F7E22D5}" srcOrd="0" destOrd="0" parTransId="{31A9AC75-2866-4B16-82F0-432799444023}" sibTransId="{46C50487-97C2-42AA-B2B5-BC2CBAAE83B3}"/>
    <dgm:cxn modelId="{BF4E3CF4-D244-47E6-AD71-D26F4A253CAD}" type="presOf" srcId="{31FF7164-484F-47AD-8414-FD7ABE825A60}" destId="{03326506-0C03-4A30-B81D-7ADB06B0AB85}" srcOrd="0" destOrd="1" presId="urn:microsoft.com/office/officeart/2005/8/layout/hList1"/>
    <dgm:cxn modelId="{3A11E6E9-70F4-4BC2-A54C-ADE4F65C28B3}" srcId="{B11849AB-6B97-469E-8337-C9FBBEF2A56F}" destId="{976CC148-3905-4AB5-AC92-57A51578D078}" srcOrd="0" destOrd="0" parTransId="{10FCFEFA-D7DA-4B2A-99CF-52D18D6BA90D}" sibTransId="{7CED6A01-8838-4B53-AA98-EF48B2AE2E4B}"/>
    <dgm:cxn modelId="{9483D015-52EE-4F16-A52B-F75EDA8016C2}" type="presOf" srcId="{FB1854F1-1694-45BE-866C-5F2D7F7E22D5}" destId="{F4549215-B4C7-40B4-A683-18215AE5C48B}" srcOrd="0" destOrd="0" presId="urn:microsoft.com/office/officeart/2005/8/layout/hList1"/>
    <dgm:cxn modelId="{4B775E7A-F951-45F0-8E61-114F0A39BFA2}" type="presOf" srcId="{D9772AA9-D98F-4D01-B7C4-59CDFB42F8E9}" destId="{C54DD861-3D1C-41AF-BE5A-849DF9E69105}" srcOrd="0" destOrd="0" presId="urn:microsoft.com/office/officeart/2005/8/layout/hList1"/>
    <dgm:cxn modelId="{D90C257B-042E-42CF-A3FA-FE437A615FCD}" srcId="{D9772AA9-D98F-4D01-B7C4-59CDFB42F8E9}" destId="{5E6BBAE4-8E20-4173-9170-96F6D921778D}" srcOrd="4" destOrd="0" parTransId="{B29BAA4D-3002-42E2-9324-AA3805826A3E}" sibTransId="{5FEEB052-A4B3-4397-AEDB-6BEA8C7CC3B9}"/>
    <dgm:cxn modelId="{C6558DA4-375F-41B3-9011-192559E97E02}" type="presOf" srcId="{31347418-E36D-4905-8CDD-9F6FC8E14CFE}" destId="{03326506-0C03-4A30-B81D-7ADB06B0AB85}" srcOrd="0" destOrd="0" presId="urn:microsoft.com/office/officeart/2005/8/layout/hList1"/>
    <dgm:cxn modelId="{59DF8804-4684-4981-9759-94BBDB8AF7F5}" type="presOf" srcId="{872007B9-6E2E-4798-A029-DD10ECAC819F}" destId="{8E39532A-446C-4B9C-B34A-487B8FDBC7D5}" srcOrd="0" destOrd="2" presId="urn:microsoft.com/office/officeart/2005/8/layout/hList1"/>
    <dgm:cxn modelId="{5E81D23C-0578-42D6-AB72-9BE36D00A500}" srcId="{FB1854F1-1694-45BE-866C-5F2D7F7E22D5}" destId="{31FF7164-484F-47AD-8414-FD7ABE825A60}" srcOrd="1" destOrd="0" parTransId="{052BC089-4C13-45A3-A481-A93F33BCF680}" sibTransId="{0B00D1FE-3EE4-4BFD-A3DA-1ABD3B5DBC4A}"/>
    <dgm:cxn modelId="{076C2291-2AD5-43EF-B1F8-B9E1AA548170}" srcId="{08719BB3-3DD3-4870-B724-06A089622676}" destId="{B11849AB-6B97-469E-8337-C9FBBEF2A56F}" srcOrd="2" destOrd="0" parTransId="{DB98B1F0-4D9E-4E64-B118-09705E5B2587}" sibTransId="{F2CCAA94-7731-4104-8FA8-0DCE2838D3A4}"/>
    <dgm:cxn modelId="{83E1B86A-662C-44DF-8711-4B45168FB1F5}" type="presOf" srcId="{556F3AF7-E057-4A3A-8114-5A49908E2F13}" destId="{22F5CB3A-A26E-4303-BF20-61E6C4171982}" srcOrd="0" destOrd="1" presId="urn:microsoft.com/office/officeart/2005/8/layout/hList1"/>
    <dgm:cxn modelId="{68AAB750-A372-444D-9F5E-CB1992275CEC}" srcId="{FB1854F1-1694-45BE-866C-5F2D7F7E22D5}" destId="{31347418-E36D-4905-8CDD-9F6FC8E14CFE}" srcOrd="0" destOrd="0" parTransId="{06E64457-E604-4A28-B1F5-66A55D2D72EB}" sibTransId="{926719EB-BADD-4146-B6E7-FFB9200E4B61}"/>
    <dgm:cxn modelId="{81EF84AE-0FD4-416F-A6D8-718BAFAAD03B}" type="presOf" srcId="{5E6BBAE4-8E20-4173-9170-96F6D921778D}" destId="{8E39532A-446C-4B9C-B34A-487B8FDBC7D5}" srcOrd="0" destOrd="4" presId="urn:microsoft.com/office/officeart/2005/8/layout/hList1"/>
    <dgm:cxn modelId="{6F831FF4-85A0-441A-849A-4672E6558931}" srcId="{B11849AB-6B97-469E-8337-C9FBBEF2A56F}" destId="{556F3AF7-E057-4A3A-8114-5A49908E2F13}" srcOrd="1" destOrd="0" parTransId="{7A6E8403-DA43-48AF-AC53-5E9647AB7109}" sibTransId="{F9B42AE0-0B65-4214-969D-A5E29C99BDBA}"/>
    <dgm:cxn modelId="{B29415BB-1674-4DB2-A643-A62561D8966D}" type="presOf" srcId="{B11849AB-6B97-469E-8337-C9FBBEF2A56F}" destId="{DD791C9C-0DA4-4EE9-A9A0-A4C5371B0037}" srcOrd="0" destOrd="0" presId="urn:microsoft.com/office/officeart/2005/8/layout/hList1"/>
    <dgm:cxn modelId="{527BF04E-B560-44C1-94A4-D57D29933917}" type="presOf" srcId="{5E09741E-20DB-4BB0-9DAE-7C97F5DBCC94}" destId="{22F5CB3A-A26E-4303-BF20-61E6C4171982}" srcOrd="0" destOrd="2" presId="urn:microsoft.com/office/officeart/2005/8/layout/hList1"/>
    <dgm:cxn modelId="{B551F177-8E96-45BB-A174-2BCD62D5C52A}" type="presParOf" srcId="{30F1DF5F-1D74-44DF-B6A1-88DC75ABF836}" destId="{C581E506-50F4-4529-9E78-B47029872D25}" srcOrd="0" destOrd="0" presId="urn:microsoft.com/office/officeart/2005/8/layout/hList1"/>
    <dgm:cxn modelId="{A65C46BF-2BE5-405C-A30D-A17839DC0670}" type="presParOf" srcId="{C581E506-50F4-4529-9E78-B47029872D25}" destId="{F4549215-B4C7-40B4-A683-18215AE5C48B}" srcOrd="0" destOrd="0" presId="urn:microsoft.com/office/officeart/2005/8/layout/hList1"/>
    <dgm:cxn modelId="{6AA34FCD-F0AF-405F-A2DB-F63D29D1A8A6}" type="presParOf" srcId="{C581E506-50F4-4529-9E78-B47029872D25}" destId="{03326506-0C03-4A30-B81D-7ADB06B0AB85}" srcOrd="1" destOrd="0" presId="urn:microsoft.com/office/officeart/2005/8/layout/hList1"/>
    <dgm:cxn modelId="{A30503DA-7961-4F23-8493-C6995CC18EB9}" type="presParOf" srcId="{30F1DF5F-1D74-44DF-B6A1-88DC75ABF836}" destId="{B4FCB43D-E83B-4937-A82A-C9A1A1FEA7F3}" srcOrd="1" destOrd="0" presId="urn:microsoft.com/office/officeart/2005/8/layout/hList1"/>
    <dgm:cxn modelId="{4BC31D20-FA7D-4384-AF99-EBF491AF3A94}" type="presParOf" srcId="{30F1DF5F-1D74-44DF-B6A1-88DC75ABF836}" destId="{8449D762-A9C9-4608-A9D1-F412B48D4ACF}" srcOrd="2" destOrd="0" presId="urn:microsoft.com/office/officeart/2005/8/layout/hList1"/>
    <dgm:cxn modelId="{20F76310-4772-4901-A776-827D997A65B5}" type="presParOf" srcId="{8449D762-A9C9-4608-A9D1-F412B48D4ACF}" destId="{C54DD861-3D1C-41AF-BE5A-849DF9E69105}" srcOrd="0" destOrd="0" presId="urn:microsoft.com/office/officeart/2005/8/layout/hList1"/>
    <dgm:cxn modelId="{C0D8D5D0-6227-4585-8B5E-38C1FE139595}" type="presParOf" srcId="{8449D762-A9C9-4608-A9D1-F412B48D4ACF}" destId="{8E39532A-446C-4B9C-B34A-487B8FDBC7D5}" srcOrd="1" destOrd="0" presId="urn:microsoft.com/office/officeart/2005/8/layout/hList1"/>
    <dgm:cxn modelId="{BF071B1A-87E7-4426-92F5-DF4CBD51AD22}" type="presParOf" srcId="{30F1DF5F-1D74-44DF-B6A1-88DC75ABF836}" destId="{03F6D333-5D6E-4DBD-B16D-27E132A50993}" srcOrd="3" destOrd="0" presId="urn:microsoft.com/office/officeart/2005/8/layout/hList1"/>
    <dgm:cxn modelId="{0CC9FFE7-3EEE-4074-8FFA-54B7AB96E747}" type="presParOf" srcId="{30F1DF5F-1D74-44DF-B6A1-88DC75ABF836}" destId="{A62680CE-E64E-46B7-9173-7E4A248B347C}" srcOrd="4" destOrd="0" presId="urn:microsoft.com/office/officeart/2005/8/layout/hList1"/>
    <dgm:cxn modelId="{8FB087FE-EDDA-4406-971C-ECBB361BF8C9}" type="presParOf" srcId="{A62680CE-E64E-46B7-9173-7E4A248B347C}" destId="{DD791C9C-0DA4-4EE9-A9A0-A4C5371B0037}" srcOrd="0" destOrd="0" presId="urn:microsoft.com/office/officeart/2005/8/layout/hList1"/>
    <dgm:cxn modelId="{3EC2F7BB-110F-44EF-9ECF-BC3ADB07C68D}" type="presParOf" srcId="{A62680CE-E64E-46B7-9173-7E4A248B347C}" destId="{22F5CB3A-A26E-4303-BF20-61E6C417198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AFC00E-8633-430D-9DB6-6F965600D00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9D494B-0842-4011-8058-DD4900227F07}">
      <dgm:prSet phldrT="[Текст]" custT="1"/>
      <dgm:spPr/>
      <dgm:t>
        <a:bodyPr/>
        <a:lstStyle/>
        <a:p>
          <a:r>
            <a:rPr lang="ru-RU" sz="1800" dirty="0" smtClean="0"/>
            <a:t>Задачи, формирующие </a:t>
          </a:r>
          <a:r>
            <a:rPr lang="ru-RU" sz="1800" b="1" dirty="0" smtClean="0"/>
            <a:t>коммуникативные</a:t>
          </a:r>
          <a:r>
            <a:rPr lang="ru-RU" sz="1800" dirty="0" smtClean="0"/>
            <a:t> </a:t>
          </a:r>
          <a:r>
            <a:rPr lang="ru-RU" sz="1800" dirty="0" smtClean="0"/>
            <a:t>УУД:</a:t>
          </a:r>
          <a:endParaRPr lang="ru-RU" sz="1800" dirty="0"/>
        </a:p>
      </dgm:t>
    </dgm:pt>
    <dgm:pt modelId="{5287888A-46DE-420B-8CAA-D4B532386DF3}" type="parTrans" cxnId="{FB056826-727F-4A36-939E-8329D8A4A5CF}">
      <dgm:prSet/>
      <dgm:spPr/>
      <dgm:t>
        <a:bodyPr/>
        <a:lstStyle/>
        <a:p>
          <a:endParaRPr lang="ru-RU" sz="2000"/>
        </a:p>
      </dgm:t>
    </dgm:pt>
    <dgm:pt modelId="{19210559-E65A-42F6-963D-A35407932D37}" type="sibTrans" cxnId="{FB056826-727F-4A36-939E-8329D8A4A5CF}">
      <dgm:prSet/>
      <dgm:spPr/>
      <dgm:t>
        <a:bodyPr/>
        <a:lstStyle/>
        <a:p>
          <a:endParaRPr lang="ru-RU" sz="2000"/>
        </a:p>
      </dgm:t>
    </dgm:pt>
    <dgm:pt modelId="{48492715-1500-40A5-9DA6-F67D3C297115}">
      <dgm:prSet phldrT="[Текст]" custT="1"/>
      <dgm:spPr/>
      <dgm:t>
        <a:bodyPr/>
        <a:lstStyle/>
        <a:p>
          <a:r>
            <a:rPr lang="ru-RU" sz="1800" dirty="0" smtClean="0"/>
            <a:t>на учет позиции партнера;</a:t>
          </a:r>
          <a:endParaRPr lang="ru-RU" sz="1800" dirty="0"/>
        </a:p>
      </dgm:t>
    </dgm:pt>
    <dgm:pt modelId="{D65001C1-C8F9-4A6B-AEE7-FE29FE94D8AF}" type="parTrans" cxnId="{1135D51B-D21E-4E52-A86E-9CB3F134267C}">
      <dgm:prSet/>
      <dgm:spPr/>
      <dgm:t>
        <a:bodyPr/>
        <a:lstStyle/>
        <a:p>
          <a:endParaRPr lang="ru-RU" sz="2000"/>
        </a:p>
      </dgm:t>
    </dgm:pt>
    <dgm:pt modelId="{FF14D615-40CE-418B-9967-5B6EADA7CBFF}" type="sibTrans" cxnId="{1135D51B-D21E-4E52-A86E-9CB3F134267C}">
      <dgm:prSet/>
      <dgm:spPr/>
      <dgm:t>
        <a:bodyPr/>
        <a:lstStyle/>
        <a:p>
          <a:endParaRPr lang="ru-RU" sz="2000"/>
        </a:p>
      </dgm:t>
    </dgm:pt>
    <dgm:pt modelId="{7BE80F21-D85B-4A23-8DD3-25B35D952C8C}">
      <dgm:prSet phldrT="[Текст]" custT="1"/>
      <dgm:spPr/>
      <dgm:t>
        <a:bodyPr/>
        <a:lstStyle/>
        <a:p>
          <a:r>
            <a:rPr lang="ru-RU" sz="1800" dirty="0" smtClean="0"/>
            <a:t>Задачи, формирующие </a:t>
          </a:r>
          <a:r>
            <a:rPr lang="ru-RU" sz="1800" b="1" dirty="0" smtClean="0"/>
            <a:t>познавательные</a:t>
          </a:r>
          <a:r>
            <a:rPr lang="ru-RU" sz="1800" dirty="0" smtClean="0"/>
            <a:t> </a:t>
          </a:r>
          <a:br>
            <a:rPr lang="ru-RU" sz="1800" dirty="0" smtClean="0"/>
          </a:br>
          <a:r>
            <a:rPr lang="ru-RU" sz="1800" dirty="0" smtClean="0"/>
            <a:t>УУД:</a:t>
          </a:r>
          <a:endParaRPr lang="ru-RU" sz="1800" dirty="0"/>
        </a:p>
      </dgm:t>
    </dgm:pt>
    <dgm:pt modelId="{C16BCA04-F94D-4403-9508-54C51426A5F3}" type="parTrans" cxnId="{375A8A37-BE5C-4EDF-9D54-BA0A80604A9B}">
      <dgm:prSet/>
      <dgm:spPr/>
      <dgm:t>
        <a:bodyPr/>
        <a:lstStyle/>
        <a:p>
          <a:endParaRPr lang="ru-RU" sz="2000"/>
        </a:p>
      </dgm:t>
    </dgm:pt>
    <dgm:pt modelId="{DD50BAF5-FB81-4FE3-9D45-362A0220D71F}" type="sibTrans" cxnId="{375A8A37-BE5C-4EDF-9D54-BA0A80604A9B}">
      <dgm:prSet/>
      <dgm:spPr/>
      <dgm:t>
        <a:bodyPr/>
        <a:lstStyle/>
        <a:p>
          <a:endParaRPr lang="ru-RU" sz="2000"/>
        </a:p>
      </dgm:t>
    </dgm:pt>
    <dgm:pt modelId="{45DB9D1B-34FA-4A54-A753-4716DB323315}">
      <dgm:prSet phldrT="[Текст]" custT="1"/>
      <dgm:spPr/>
      <dgm:t>
        <a:bodyPr/>
        <a:lstStyle/>
        <a:p>
          <a:r>
            <a:rPr lang="ru-RU" sz="1800" dirty="0" smtClean="0"/>
            <a:t>проекты на выстраивание стратегии поиска решения задач;</a:t>
          </a:r>
          <a:endParaRPr lang="ru-RU" sz="1800" dirty="0"/>
        </a:p>
      </dgm:t>
    </dgm:pt>
    <dgm:pt modelId="{43578252-82F2-4840-95C8-D883B292AB6E}" type="parTrans" cxnId="{B8A60D75-064A-4B98-9DF9-EC8A985B52E2}">
      <dgm:prSet/>
      <dgm:spPr/>
      <dgm:t>
        <a:bodyPr/>
        <a:lstStyle/>
        <a:p>
          <a:endParaRPr lang="ru-RU" sz="2000"/>
        </a:p>
      </dgm:t>
    </dgm:pt>
    <dgm:pt modelId="{C45EBE34-F8DA-46BC-9A0A-9C8E12E92205}" type="sibTrans" cxnId="{B8A60D75-064A-4B98-9DF9-EC8A985B52E2}">
      <dgm:prSet/>
      <dgm:spPr/>
      <dgm:t>
        <a:bodyPr/>
        <a:lstStyle/>
        <a:p>
          <a:endParaRPr lang="ru-RU" sz="2000"/>
        </a:p>
      </dgm:t>
    </dgm:pt>
    <dgm:pt modelId="{9D8D259C-F0E9-4765-8BC4-012C01E282D9}">
      <dgm:prSet phldrT="[Текст]" custT="1"/>
      <dgm:spPr/>
      <dgm:t>
        <a:bodyPr/>
        <a:lstStyle/>
        <a:p>
          <a:r>
            <a:rPr lang="ru-RU" sz="1800" dirty="0" smtClean="0"/>
            <a:t>Задачи, формирующие </a:t>
          </a:r>
          <a:r>
            <a:rPr lang="ru-RU" sz="1800" b="1" dirty="0" smtClean="0"/>
            <a:t>регулятивные</a:t>
          </a:r>
          <a:r>
            <a:rPr lang="ru-RU" sz="1800" dirty="0" smtClean="0"/>
            <a:t> </a:t>
          </a:r>
          <a:br>
            <a:rPr lang="ru-RU" sz="1800" dirty="0" smtClean="0"/>
          </a:br>
          <a:r>
            <a:rPr lang="ru-RU" sz="1800" dirty="0" smtClean="0"/>
            <a:t>УУД:</a:t>
          </a:r>
          <a:endParaRPr lang="ru-RU" sz="1800" dirty="0"/>
        </a:p>
      </dgm:t>
    </dgm:pt>
    <dgm:pt modelId="{C2471C6C-5C89-4114-B0B1-FFC4B1477796}" type="parTrans" cxnId="{E8246637-CF1B-4B32-8335-2C2EFC79C913}">
      <dgm:prSet/>
      <dgm:spPr/>
      <dgm:t>
        <a:bodyPr/>
        <a:lstStyle/>
        <a:p>
          <a:endParaRPr lang="ru-RU" sz="2000"/>
        </a:p>
      </dgm:t>
    </dgm:pt>
    <dgm:pt modelId="{71DD7F9B-F669-4CEA-84E7-072521D6AC24}" type="sibTrans" cxnId="{E8246637-CF1B-4B32-8335-2C2EFC79C913}">
      <dgm:prSet/>
      <dgm:spPr/>
      <dgm:t>
        <a:bodyPr/>
        <a:lstStyle/>
        <a:p>
          <a:endParaRPr lang="ru-RU" sz="2000"/>
        </a:p>
      </dgm:t>
    </dgm:pt>
    <dgm:pt modelId="{95E547A1-68EC-4934-A5DD-3596A6AB5536}">
      <dgm:prSet phldrT="[Текст]" custT="1"/>
      <dgm:spPr/>
      <dgm:t>
        <a:bodyPr/>
        <a:lstStyle/>
        <a:p>
          <a:r>
            <a:rPr lang="ru-RU" sz="1800" dirty="0" smtClean="0"/>
            <a:t>на планирование;</a:t>
          </a:r>
          <a:endParaRPr lang="ru-RU" sz="1800" dirty="0"/>
        </a:p>
      </dgm:t>
    </dgm:pt>
    <dgm:pt modelId="{9E3C15D9-ACD9-44C4-9C1F-0942BF011E9E}" type="parTrans" cxnId="{BAA58F32-00F9-4837-A865-810CCA5E1BB5}">
      <dgm:prSet/>
      <dgm:spPr/>
      <dgm:t>
        <a:bodyPr/>
        <a:lstStyle/>
        <a:p>
          <a:endParaRPr lang="ru-RU" sz="2000"/>
        </a:p>
      </dgm:t>
    </dgm:pt>
    <dgm:pt modelId="{FDED954F-A461-4BB1-909F-7D5CD6AF8693}" type="sibTrans" cxnId="{BAA58F32-00F9-4837-A865-810CCA5E1BB5}">
      <dgm:prSet/>
      <dgm:spPr/>
      <dgm:t>
        <a:bodyPr/>
        <a:lstStyle/>
        <a:p>
          <a:endParaRPr lang="ru-RU" sz="2000"/>
        </a:p>
      </dgm:t>
    </dgm:pt>
    <dgm:pt modelId="{B3190428-1354-4DF2-8864-BF749628648F}">
      <dgm:prSet custT="1"/>
      <dgm:spPr/>
      <dgm:t>
        <a:bodyPr/>
        <a:lstStyle/>
        <a:p>
          <a:r>
            <a:rPr lang="ru-RU" sz="1800" smtClean="0"/>
            <a:t>на организацию и осуществление сотрудничества;</a:t>
          </a:r>
          <a:endParaRPr lang="ru-RU" sz="1800"/>
        </a:p>
      </dgm:t>
    </dgm:pt>
    <dgm:pt modelId="{47547811-14B6-4CF3-A5E4-00FF5989A7B3}" type="parTrans" cxnId="{F317E943-6542-409C-95B9-7032F97695A5}">
      <dgm:prSet/>
      <dgm:spPr/>
      <dgm:t>
        <a:bodyPr/>
        <a:lstStyle/>
        <a:p>
          <a:endParaRPr lang="ru-RU" sz="2000"/>
        </a:p>
      </dgm:t>
    </dgm:pt>
    <dgm:pt modelId="{BB80AE39-4F0D-4349-A6C2-063804640CA6}" type="sibTrans" cxnId="{F317E943-6542-409C-95B9-7032F97695A5}">
      <dgm:prSet/>
      <dgm:spPr/>
      <dgm:t>
        <a:bodyPr/>
        <a:lstStyle/>
        <a:p>
          <a:endParaRPr lang="ru-RU" sz="2000"/>
        </a:p>
      </dgm:t>
    </dgm:pt>
    <dgm:pt modelId="{1D9D7DF1-BAA3-4F81-BF76-CB292DEBEEA5}">
      <dgm:prSet custT="1"/>
      <dgm:spPr/>
      <dgm:t>
        <a:bodyPr/>
        <a:lstStyle/>
        <a:p>
          <a:r>
            <a:rPr lang="ru-RU" sz="1800" smtClean="0"/>
            <a:t>на передачу информации и отображение предметного содержания;</a:t>
          </a:r>
          <a:endParaRPr lang="ru-RU" sz="1800"/>
        </a:p>
      </dgm:t>
    </dgm:pt>
    <dgm:pt modelId="{26175A97-F12A-4030-8AFF-C58FD3CB7F9D}" type="parTrans" cxnId="{96D0DB6B-B462-44E6-93A0-A1D6561B6B2D}">
      <dgm:prSet/>
      <dgm:spPr/>
      <dgm:t>
        <a:bodyPr/>
        <a:lstStyle/>
        <a:p>
          <a:endParaRPr lang="ru-RU" sz="2000"/>
        </a:p>
      </dgm:t>
    </dgm:pt>
    <dgm:pt modelId="{BDCFC46B-9E02-4DBA-B0B2-121BFAD3D50F}" type="sibTrans" cxnId="{96D0DB6B-B462-44E6-93A0-A1D6561B6B2D}">
      <dgm:prSet/>
      <dgm:spPr/>
      <dgm:t>
        <a:bodyPr/>
        <a:lstStyle/>
        <a:p>
          <a:endParaRPr lang="ru-RU" sz="2000"/>
        </a:p>
      </dgm:t>
    </dgm:pt>
    <dgm:pt modelId="{7DD5376E-CAC4-48A9-9338-11E2D2981630}">
      <dgm:prSet custT="1"/>
      <dgm:spPr/>
      <dgm:t>
        <a:bodyPr/>
        <a:lstStyle/>
        <a:p>
          <a:r>
            <a:rPr lang="ru-RU" sz="1800" smtClean="0"/>
            <a:t>тренинги коммуникативных навыков;</a:t>
          </a:r>
          <a:endParaRPr lang="ru-RU" sz="1800"/>
        </a:p>
      </dgm:t>
    </dgm:pt>
    <dgm:pt modelId="{BFE6A1E6-F7D1-4B4D-86C3-9307DE77092A}" type="parTrans" cxnId="{EE8227D5-366B-4437-891A-0EB4CD6B8576}">
      <dgm:prSet/>
      <dgm:spPr/>
      <dgm:t>
        <a:bodyPr/>
        <a:lstStyle/>
        <a:p>
          <a:endParaRPr lang="ru-RU" sz="2000"/>
        </a:p>
      </dgm:t>
    </dgm:pt>
    <dgm:pt modelId="{F12CC3BC-605D-465E-B80E-7595366BD68C}" type="sibTrans" cxnId="{EE8227D5-366B-4437-891A-0EB4CD6B8576}">
      <dgm:prSet/>
      <dgm:spPr/>
      <dgm:t>
        <a:bodyPr/>
        <a:lstStyle/>
        <a:p>
          <a:endParaRPr lang="ru-RU" sz="2000"/>
        </a:p>
      </dgm:t>
    </dgm:pt>
    <dgm:pt modelId="{78FB2CE2-D4C9-43ED-AB19-768199E03F85}">
      <dgm:prSet custT="1"/>
      <dgm:spPr/>
      <dgm:t>
        <a:bodyPr/>
        <a:lstStyle/>
        <a:p>
          <a:r>
            <a:rPr lang="ru-RU" sz="1800" dirty="0" smtClean="0"/>
            <a:t>ролевые игры.</a:t>
          </a:r>
          <a:endParaRPr lang="ru-RU" sz="1800" dirty="0"/>
        </a:p>
      </dgm:t>
    </dgm:pt>
    <dgm:pt modelId="{56D92C35-9E86-4AB9-AD48-C8EC1D192237}" type="parTrans" cxnId="{36DEE07E-2C67-4C5D-A6F8-8B60B39A44A6}">
      <dgm:prSet/>
      <dgm:spPr/>
      <dgm:t>
        <a:bodyPr/>
        <a:lstStyle/>
        <a:p>
          <a:endParaRPr lang="ru-RU" sz="2000"/>
        </a:p>
      </dgm:t>
    </dgm:pt>
    <dgm:pt modelId="{5CA9A584-3382-4E54-A100-0E467BD64635}" type="sibTrans" cxnId="{36DEE07E-2C67-4C5D-A6F8-8B60B39A44A6}">
      <dgm:prSet/>
      <dgm:spPr/>
      <dgm:t>
        <a:bodyPr/>
        <a:lstStyle/>
        <a:p>
          <a:endParaRPr lang="ru-RU" sz="2000"/>
        </a:p>
      </dgm:t>
    </dgm:pt>
    <dgm:pt modelId="{484D2FE8-1E83-492A-86ED-9CBDC8C67FDC}">
      <dgm:prSet custT="1"/>
      <dgm:spPr/>
      <dgm:t>
        <a:bodyPr/>
        <a:lstStyle/>
        <a:p>
          <a:r>
            <a:rPr lang="ru-RU" sz="1800" smtClean="0"/>
            <a:t>задачи на сериацию, сравнение, оценивание;</a:t>
          </a:r>
          <a:endParaRPr lang="ru-RU" sz="1800"/>
        </a:p>
      </dgm:t>
    </dgm:pt>
    <dgm:pt modelId="{EC68EAF0-9ADA-4679-A454-F809839310CE}" type="parTrans" cxnId="{ACF59ABE-CACD-437D-A0AC-E5EF05AAE415}">
      <dgm:prSet/>
      <dgm:spPr/>
      <dgm:t>
        <a:bodyPr/>
        <a:lstStyle/>
        <a:p>
          <a:endParaRPr lang="ru-RU" sz="2000"/>
        </a:p>
      </dgm:t>
    </dgm:pt>
    <dgm:pt modelId="{E74174EA-F236-4774-9745-D38C3F2ACC64}" type="sibTrans" cxnId="{ACF59ABE-CACD-437D-A0AC-E5EF05AAE415}">
      <dgm:prSet/>
      <dgm:spPr/>
      <dgm:t>
        <a:bodyPr/>
        <a:lstStyle/>
        <a:p>
          <a:endParaRPr lang="ru-RU" sz="2000"/>
        </a:p>
      </dgm:t>
    </dgm:pt>
    <dgm:pt modelId="{62470C95-B856-4E66-B54E-134BD89FFCF6}">
      <dgm:prSet custT="1"/>
      <dgm:spPr/>
      <dgm:t>
        <a:bodyPr/>
        <a:lstStyle/>
        <a:p>
          <a:r>
            <a:rPr lang="ru-RU" sz="1800" smtClean="0"/>
            <a:t>проведение эмпирического исследования;</a:t>
          </a:r>
          <a:endParaRPr lang="ru-RU" sz="1800"/>
        </a:p>
      </dgm:t>
    </dgm:pt>
    <dgm:pt modelId="{18355727-D5B7-4CF0-8943-AC88B34B8CB7}" type="parTrans" cxnId="{92DB7CD8-1F54-4F94-AD6D-A22FA5A646CE}">
      <dgm:prSet/>
      <dgm:spPr/>
      <dgm:t>
        <a:bodyPr/>
        <a:lstStyle/>
        <a:p>
          <a:endParaRPr lang="ru-RU" sz="2000"/>
        </a:p>
      </dgm:t>
    </dgm:pt>
    <dgm:pt modelId="{5D1AD1F2-CA3B-494B-A463-3270F1A49D63}" type="sibTrans" cxnId="{92DB7CD8-1F54-4F94-AD6D-A22FA5A646CE}">
      <dgm:prSet/>
      <dgm:spPr/>
      <dgm:t>
        <a:bodyPr/>
        <a:lstStyle/>
        <a:p>
          <a:endParaRPr lang="ru-RU" sz="2000"/>
        </a:p>
      </dgm:t>
    </dgm:pt>
    <dgm:pt modelId="{DBE6FE48-F9C2-4614-8EFD-8D9188CBFEFB}">
      <dgm:prSet custT="1"/>
      <dgm:spPr/>
      <dgm:t>
        <a:bodyPr/>
        <a:lstStyle/>
        <a:p>
          <a:r>
            <a:rPr lang="ru-RU" sz="1800" smtClean="0"/>
            <a:t>проведение теоретического исследования;</a:t>
          </a:r>
          <a:endParaRPr lang="ru-RU" sz="1800"/>
        </a:p>
      </dgm:t>
    </dgm:pt>
    <dgm:pt modelId="{F0454C5B-D849-4FD7-8A43-912FC5A5AC41}" type="parTrans" cxnId="{6A7C8B33-D295-4741-8400-1BEA04166655}">
      <dgm:prSet/>
      <dgm:spPr/>
      <dgm:t>
        <a:bodyPr/>
        <a:lstStyle/>
        <a:p>
          <a:endParaRPr lang="ru-RU" sz="2000"/>
        </a:p>
      </dgm:t>
    </dgm:pt>
    <dgm:pt modelId="{4858B8A7-7667-4C0E-A009-71F8BCFDB612}" type="sibTrans" cxnId="{6A7C8B33-D295-4741-8400-1BEA04166655}">
      <dgm:prSet/>
      <dgm:spPr/>
      <dgm:t>
        <a:bodyPr/>
        <a:lstStyle/>
        <a:p>
          <a:endParaRPr lang="ru-RU" sz="2000"/>
        </a:p>
      </dgm:t>
    </dgm:pt>
    <dgm:pt modelId="{3679C7A0-F227-4AEE-A056-0A5CADD3D48E}">
      <dgm:prSet custT="1"/>
      <dgm:spPr/>
      <dgm:t>
        <a:bodyPr/>
        <a:lstStyle/>
        <a:p>
          <a:r>
            <a:rPr lang="ru-RU" sz="1800" dirty="0" smtClean="0"/>
            <a:t>смысловое чтение.</a:t>
          </a:r>
          <a:endParaRPr lang="ru-RU" sz="1800" dirty="0"/>
        </a:p>
      </dgm:t>
    </dgm:pt>
    <dgm:pt modelId="{1B2F1B38-C908-49D3-8DD3-A1879A029F60}" type="parTrans" cxnId="{25E41856-1D41-41E1-86EA-9A1F496433A5}">
      <dgm:prSet/>
      <dgm:spPr/>
      <dgm:t>
        <a:bodyPr/>
        <a:lstStyle/>
        <a:p>
          <a:endParaRPr lang="ru-RU" sz="2000"/>
        </a:p>
      </dgm:t>
    </dgm:pt>
    <dgm:pt modelId="{7FD44E0A-42C9-4134-97FB-48E0D01FCFAE}" type="sibTrans" cxnId="{25E41856-1D41-41E1-86EA-9A1F496433A5}">
      <dgm:prSet/>
      <dgm:spPr/>
      <dgm:t>
        <a:bodyPr/>
        <a:lstStyle/>
        <a:p>
          <a:endParaRPr lang="ru-RU" sz="2000"/>
        </a:p>
      </dgm:t>
    </dgm:pt>
    <dgm:pt modelId="{8E21F79C-62A2-4CB3-9A26-EC09E77C2992}">
      <dgm:prSet custT="1"/>
      <dgm:spPr/>
      <dgm:t>
        <a:bodyPr/>
        <a:lstStyle/>
        <a:p>
          <a:r>
            <a:rPr lang="ru-RU" sz="1800" smtClean="0"/>
            <a:t>на ориентировку в ситуации;</a:t>
          </a:r>
          <a:endParaRPr lang="ru-RU" sz="1800"/>
        </a:p>
      </dgm:t>
    </dgm:pt>
    <dgm:pt modelId="{FFA6423C-C6EF-4574-83E7-1547A2276A89}" type="parTrans" cxnId="{CD92332E-89D3-495D-9CDB-E1870B4A10A0}">
      <dgm:prSet/>
      <dgm:spPr/>
      <dgm:t>
        <a:bodyPr/>
        <a:lstStyle/>
        <a:p>
          <a:endParaRPr lang="ru-RU" sz="2000"/>
        </a:p>
      </dgm:t>
    </dgm:pt>
    <dgm:pt modelId="{C4C0B6AA-6ADF-439D-A7E8-78ED8225C3B5}" type="sibTrans" cxnId="{CD92332E-89D3-495D-9CDB-E1870B4A10A0}">
      <dgm:prSet/>
      <dgm:spPr/>
      <dgm:t>
        <a:bodyPr/>
        <a:lstStyle/>
        <a:p>
          <a:endParaRPr lang="ru-RU" sz="2000"/>
        </a:p>
      </dgm:t>
    </dgm:pt>
    <dgm:pt modelId="{77122EF6-D418-4584-80FD-5BA3D8091A31}">
      <dgm:prSet custT="1"/>
      <dgm:spPr/>
      <dgm:t>
        <a:bodyPr/>
        <a:lstStyle/>
        <a:p>
          <a:r>
            <a:rPr lang="ru-RU" sz="1800" smtClean="0"/>
            <a:t>на прогнозирование;</a:t>
          </a:r>
          <a:endParaRPr lang="ru-RU" sz="1800"/>
        </a:p>
      </dgm:t>
    </dgm:pt>
    <dgm:pt modelId="{7FADDEDD-7428-4E2B-A1CC-4A0C80C002CB}" type="parTrans" cxnId="{B34EBDDF-3EA5-46F0-880D-684ADECCCB89}">
      <dgm:prSet/>
      <dgm:spPr/>
      <dgm:t>
        <a:bodyPr/>
        <a:lstStyle/>
        <a:p>
          <a:endParaRPr lang="ru-RU" sz="2000"/>
        </a:p>
      </dgm:t>
    </dgm:pt>
    <dgm:pt modelId="{935D5E9E-3299-4537-A58D-808184483C28}" type="sibTrans" cxnId="{B34EBDDF-3EA5-46F0-880D-684ADECCCB89}">
      <dgm:prSet/>
      <dgm:spPr/>
      <dgm:t>
        <a:bodyPr/>
        <a:lstStyle/>
        <a:p>
          <a:endParaRPr lang="ru-RU" sz="2000"/>
        </a:p>
      </dgm:t>
    </dgm:pt>
    <dgm:pt modelId="{E7F0EBAA-69AF-4CA2-A59A-297A2A0B7C5C}">
      <dgm:prSet custT="1"/>
      <dgm:spPr/>
      <dgm:t>
        <a:bodyPr/>
        <a:lstStyle/>
        <a:p>
          <a:r>
            <a:rPr lang="ru-RU" sz="1800" smtClean="0"/>
            <a:t>на целеполагание;</a:t>
          </a:r>
          <a:endParaRPr lang="ru-RU" sz="1800"/>
        </a:p>
      </dgm:t>
    </dgm:pt>
    <dgm:pt modelId="{3062FC36-B7A1-487A-8AA8-A9F7A1283928}" type="parTrans" cxnId="{985C6825-EA61-48D1-ACDE-641156F7909B}">
      <dgm:prSet/>
      <dgm:spPr/>
      <dgm:t>
        <a:bodyPr/>
        <a:lstStyle/>
        <a:p>
          <a:endParaRPr lang="ru-RU" sz="2000"/>
        </a:p>
      </dgm:t>
    </dgm:pt>
    <dgm:pt modelId="{FCD61AC3-D7CA-4485-B7EA-A597AD965A6D}" type="sibTrans" cxnId="{985C6825-EA61-48D1-ACDE-641156F7909B}">
      <dgm:prSet/>
      <dgm:spPr/>
      <dgm:t>
        <a:bodyPr/>
        <a:lstStyle/>
        <a:p>
          <a:endParaRPr lang="ru-RU" sz="2000"/>
        </a:p>
      </dgm:t>
    </dgm:pt>
    <dgm:pt modelId="{007AB41D-A1DB-43D9-9DCA-5336436228E6}">
      <dgm:prSet custT="1"/>
      <dgm:spPr/>
      <dgm:t>
        <a:bodyPr/>
        <a:lstStyle/>
        <a:p>
          <a:r>
            <a:rPr lang="ru-RU" sz="1800" smtClean="0"/>
            <a:t>на принятие решения;</a:t>
          </a:r>
          <a:endParaRPr lang="ru-RU" sz="1800"/>
        </a:p>
      </dgm:t>
    </dgm:pt>
    <dgm:pt modelId="{87EDAB8A-15D2-4523-81AA-9D5AB2E96D5C}" type="parTrans" cxnId="{C1EAE888-42DB-45A1-BFA9-622775A3C1E2}">
      <dgm:prSet/>
      <dgm:spPr/>
      <dgm:t>
        <a:bodyPr/>
        <a:lstStyle/>
        <a:p>
          <a:endParaRPr lang="ru-RU" sz="2000"/>
        </a:p>
      </dgm:t>
    </dgm:pt>
    <dgm:pt modelId="{2C488DDA-CD60-4199-BCAD-41B0E018B445}" type="sibTrans" cxnId="{C1EAE888-42DB-45A1-BFA9-622775A3C1E2}">
      <dgm:prSet/>
      <dgm:spPr/>
      <dgm:t>
        <a:bodyPr/>
        <a:lstStyle/>
        <a:p>
          <a:endParaRPr lang="ru-RU" sz="2000"/>
        </a:p>
      </dgm:t>
    </dgm:pt>
    <dgm:pt modelId="{498BFD2A-04C5-4F9B-9425-89CB081FE76F}">
      <dgm:prSet custT="1"/>
      <dgm:spPr/>
      <dgm:t>
        <a:bodyPr/>
        <a:lstStyle/>
        <a:p>
          <a:r>
            <a:rPr lang="ru-RU" sz="1800" dirty="0" smtClean="0"/>
            <a:t>на самоконтроль.</a:t>
          </a:r>
          <a:endParaRPr lang="ru-RU" sz="1800" dirty="0"/>
        </a:p>
      </dgm:t>
    </dgm:pt>
    <dgm:pt modelId="{63312F0B-4EE0-49A8-BF1A-A6528D3C99BA}" type="parTrans" cxnId="{F2ACA256-BE22-4A90-8F78-3A2C80AD3B88}">
      <dgm:prSet/>
      <dgm:spPr/>
      <dgm:t>
        <a:bodyPr/>
        <a:lstStyle/>
        <a:p>
          <a:endParaRPr lang="ru-RU" sz="2000"/>
        </a:p>
      </dgm:t>
    </dgm:pt>
    <dgm:pt modelId="{265D9456-D5F9-47F6-8D84-643B0D02D0A4}" type="sibTrans" cxnId="{F2ACA256-BE22-4A90-8F78-3A2C80AD3B88}">
      <dgm:prSet/>
      <dgm:spPr/>
      <dgm:t>
        <a:bodyPr/>
        <a:lstStyle/>
        <a:p>
          <a:endParaRPr lang="ru-RU" sz="2000"/>
        </a:p>
      </dgm:t>
    </dgm:pt>
    <dgm:pt modelId="{3F431473-2D0F-49E9-947C-00E9676CAFAF}" type="pres">
      <dgm:prSet presAssocID="{31AFC00E-8633-430D-9DB6-6F965600D00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CC0E53-6D40-4686-BE1A-BFC73C5E6551}" type="pres">
      <dgm:prSet presAssocID="{9D9D494B-0842-4011-8058-DD4900227F07}" presName="composite" presStyleCnt="0"/>
      <dgm:spPr/>
      <dgm:t>
        <a:bodyPr/>
        <a:lstStyle/>
        <a:p>
          <a:endParaRPr lang="ru-RU"/>
        </a:p>
      </dgm:t>
    </dgm:pt>
    <dgm:pt modelId="{BE89CB12-77AD-4BD8-A034-680A9BE3EF9E}" type="pres">
      <dgm:prSet presAssocID="{9D9D494B-0842-4011-8058-DD4900227F0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5B26F8-C8DF-4122-A2DA-6666BA7ED0C6}" type="pres">
      <dgm:prSet presAssocID="{9D9D494B-0842-4011-8058-DD4900227F07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BF5907-0AD2-4653-88B7-A63B86E4B649}" type="pres">
      <dgm:prSet presAssocID="{19210559-E65A-42F6-963D-A35407932D37}" presName="space" presStyleCnt="0"/>
      <dgm:spPr/>
      <dgm:t>
        <a:bodyPr/>
        <a:lstStyle/>
        <a:p>
          <a:endParaRPr lang="ru-RU"/>
        </a:p>
      </dgm:t>
    </dgm:pt>
    <dgm:pt modelId="{BB26BDFB-E604-4FFF-9C20-36BC92840FBC}" type="pres">
      <dgm:prSet presAssocID="{7BE80F21-D85B-4A23-8DD3-25B35D952C8C}" presName="composite" presStyleCnt="0"/>
      <dgm:spPr/>
      <dgm:t>
        <a:bodyPr/>
        <a:lstStyle/>
        <a:p>
          <a:endParaRPr lang="ru-RU"/>
        </a:p>
      </dgm:t>
    </dgm:pt>
    <dgm:pt modelId="{3937E405-699C-4B57-BBAA-1E5AB3594D7A}" type="pres">
      <dgm:prSet presAssocID="{7BE80F21-D85B-4A23-8DD3-25B35D952C8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A6617A-5C97-410F-9A62-FFB11E15928D}" type="pres">
      <dgm:prSet presAssocID="{7BE80F21-D85B-4A23-8DD3-25B35D952C8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2863C2-E694-41CC-A911-07D98E6B1B9D}" type="pres">
      <dgm:prSet presAssocID="{DD50BAF5-FB81-4FE3-9D45-362A0220D71F}" presName="space" presStyleCnt="0"/>
      <dgm:spPr/>
      <dgm:t>
        <a:bodyPr/>
        <a:lstStyle/>
        <a:p>
          <a:endParaRPr lang="ru-RU"/>
        </a:p>
      </dgm:t>
    </dgm:pt>
    <dgm:pt modelId="{8DB59F31-4A20-4343-9600-83E209740556}" type="pres">
      <dgm:prSet presAssocID="{9D8D259C-F0E9-4765-8BC4-012C01E282D9}" presName="composite" presStyleCnt="0"/>
      <dgm:spPr/>
      <dgm:t>
        <a:bodyPr/>
        <a:lstStyle/>
        <a:p>
          <a:endParaRPr lang="ru-RU"/>
        </a:p>
      </dgm:t>
    </dgm:pt>
    <dgm:pt modelId="{50ABD909-53F1-43C7-AB9D-DACE4CF58797}" type="pres">
      <dgm:prSet presAssocID="{9D8D259C-F0E9-4765-8BC4-012C01E282D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66FD68-9F23-46DC-8F24-121DAC98794F}" type="pres">
      <dgm:prSet presAssocID="{9D8D259C-F0E9-4765-8BC4-012C01E282D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4E2EAA-4A07-4CDD-ACAC-24A03CE090B8}" type="presOf" srcId="{45DB9D1B-34FA-4A54-A753-4716DB323315}" destId="{69A6617A-5C97-410F-9A62-FFB11E15928D}" srcOrd="0" destOrd="0" presId="urn:microsoft.com/office/officeart/2005/8/layout/hList1"/>
    <dgm:cxn modelId="{375A8A37-BE5C-4EDF-9D54-BA0A80604A9B}" srcId="{31AFC00E-8633-430D-9DB6-6F965600D008}" destId="{7BE80F21-D85B-4A23-8DD3-25B35D952C8C}" srcOrd="1" destOrd="0" parTransId="{C16BCA04-F94D-4403-9508-54C51426A5F3}" sibTransId="{DD50BAF5-FB81-4FE3-9D45-362A0220D71F}"/>
    <dgm:cxn modelId="{B6B0A359-33B9-406B-8F04-9DFCDEBEADAA}" type="presOf" srcId="{9D9D494B-0842-4011-8058-DD4900227F07}" destId="{BE89CB12-77AD-4BD8-A034-680A9BE3EF9E}" srcOrd="0" destOrd="0" presId="urn:microsoft.com/office/officeart/2005/8/layout/hList1"/>
    <dgm:cxn modelId="{B34EBDDF-3EA5-46F0-880D-684ADECCCB89}" srcId="{9D8D259C-F0E9-4765-8BC4-012C01E282D9}" destId="{77122EF6-D418-4584-80FD-5BA3D8091A31}" srcOrd="2" destOrd="0" parTransId="{7FADDEDD-7428-4E2B-A1CC-4A0C80C002CB}" sibTransId="{935D5E9E-3299-4537-A58D-808184483C28}"/>
    <dgm:cxn modelId="{CD92332E-89D3-495D-9CDB-E1870B4A10A0}" srcId="{9D8D259C-F0E9-4765-8BC4-012C01E282D9}" destId="{8E21F79C-62A2-4CB3-9A26-EC09E77C2992}" srcOrd="1" destOrd="0" parTransId="{FFA6423C-C6EF-4574-83E7-1547A2276A89}" sibTransId="{C4C0B6AA-6ADF-439D-A7E8-78ED8225C3B5}"/>
    <dgm:cxn modelId="{B94EB09B-C22A-4411-99EE-89702E436C08}" type="presOf" srcId="{77122EF6-D418-4584-80FD-5BA3D8091A31}" destId="{4966FD68-9F23-46DC-8F24-121DAC98794F}" srcOrd="0" destOrd="2" presId="urn:microsoft.com/office/officeart/2005/8/layout/hList1"/>
    <dgm:cxn modelId="{BAA58F32-00F9-4837-A865-810CCA5E1BB5}" srcId="{9D8D259C-F0E9-4765-8BC4-012C01E282D9}" destId="{95E547A1-68EC-4934-A5DD-3596A6AB5536}" srcOrd="0" destOrd="0" parTransId="{9E3C15D9-ACD9-44C4-9C1F-0942BF011E9E}" sibTransId="{FDED954F-A461-4BB1-909F-7D5CD6AF8693}"/>
    <dgm:cxn modelId="{15F9B617-FADD-430F-9760-FA79EBC51B4B}" type="presOf" srcId="{E7F0EBAA-69AF-4CA2-A59A-297A2A0B7C5C}" destId="{4966FD68-9F23-46DC-8F24-121DAC98794F}" srcOrd="0" destOrd="3" presId="urn:microsoft.com/office/officeart/2005/8/layout/hList1"/>
    <dgm:cxn modelId="{F2ACA256-BE22-4A90-8F78-3A2C80AD3B88}" srcId="{9D8D259C-F0E9-4765-8BC4-012C01E282D9}" destId="{498BFD2A-04C5-4F9B-9425-89CB081FE76F}" srcOrd="5" destOrd="0" parTransId="{63312F0B-4EE0-49A8-BF1A-A6528D3C99BA}" sibTransId="{265D9456-D5F9-47F6-8D84-643B0D02D0A4}"/>
    <dgm:cxn modelId="{4113697F-81E7-4177-B09B-8DE156A221EE}" type="presOf" srcId="{9D8D259C-F0E9-4765-8BC4-012C01E282D9}" destId="{50ABD909-53F1-43C7-AB9D-DACE4CF58797}" srcOrd="0" destOrd="0" presId="urn:microsoft.com/office/officeart/2005/8/layout/hList1"/>
    <dgm:cxn modelId="{7FB4D89C-0543-45D3-8656-F7F69F432677}" type="presOf" srcId="{DBE6FE48-F9C2-4614-8EFD-8D9188CBFEFB}" destId="{69A6617A-5C97-410F-9A62-FFB11E15928D}" srcOrd="0" destOrd="3" presId="urn:microsoft.com/office/officeart/2005/8/layout/hList1"/>
    <dgm:cxn modelId="{96D0DB6B-B462-44E6-93A0-A1D6561B6B2D}" srcId="{9D9D494B-0842-4011-8058-DD4900227F07}" destId="{1D9D7DF1-BAA3-4F81-BF76-CB292DEBEEA5}" srcOrd="2" destOrd="0" parTransId="{26175A97-F12A-4030-8AFF-C58FD3CB7F9D}" sibTransId="{BDCFC46B-9E02-4DBA-B0B2-121BFAD3D50F}"/>
    <dgm:cxn modelId="{1135D51B-D21E-4E52-A86E-9CB3F134267C}" srcId="{9D9D494B-0842-4011-8058-DD4900227F07}" destId="{48492715-1500-40A5-9DA6-F67D3C297115}" srcOrd="0" destOrd="0" parTransId="{D65001C1-C8F9-4A6B-AEE7-FE29FE94D8AF}" sibTransId="{FF14D615-40CE-418B-9967-5B6EADA7CBFF}"/>
    <dgm:cxn modelId="{C795E2C6-1493-4EB1-92A8-BFD1683E834B}" type="presOf" srcId="{3679C7A0-F227-4AEE-A056-0A5CADD3D48E}" destId="{69A6617A-5C97-410F-9A62-FFB11E15928D}" srcOrd="0" destOrd="4" presId="urn:microsoft.com/office/officeart/2005/8/layout/hList1"/>
    <dgm:cxn modelId="{D28E7B23-2E29-42A9-88E9-220E088E3ACF}" type="presOf" srcId="{7BE80F21-D85B-4A23-8DD3-25B35D952C8C}" destId="{3937E405-699C-4B57-BBAA-1E5AB3594D7A}" srcOrd="0" destOrd="0" presId="urn:microsoft.com/office/officeart/2005/8/layout/hList1"/>
    <dgm:cxn modelId="{EE8227D5-366B-4437-891A-0EB4CD6B8576}" srcId="{9D9D494B-0842-4011-8058-DD4900227F07}" destId="{7DD5376E-CAC4-48A9-9338-11E2D2981630}" srcOrd="3" destOrd="0" parTransId="{BFE6A1E6-F7D1-4B4D-86C3-9307DE77092A}" sibTransId="{F12CC3BC-605D-465E-B80E-7595366BD68C}"/>
    <dgm:cxn modelId="{F317E943-6542-409C-95B9-7032F97695A5}" srcId="{9D9D494B-0842-4011-8058-DD4900227F07}" destId="{B3190428-1354-4DF2-8864-BF749628648F}" srcOrd="1" destOrd="0" parTransId="{47547811-14B6-4CF3-A5E4-00FF5989A7B3}" sibTransId="{BB80AE39-4F0D-4349-A6C2-063804640CA6}"/>
    <dgm:cxn modelId="{A590D9E8-1A85-4903-9298-EDB10B9EF943}" type="presOf" srcId="{B3190428-1354-4DF2-8864-BF749628648F}" destId="{B95B26F8-C8DF-4122-A2DA-6666BA7ED0C6}" srcOrd="0" destOrd="1" presId="urn:microsoft.com/office/officeart/2005/8/layout/hList1"/>
    <dgm:cxn modelId="{985C6825-EA61-48D1-ACDE-641156F7909B}" srcId="{9D8D259C-F0E9-4765-8BC4-012C01E282D9}" destId="{E7F0EBAA-69AF-4CA2-A59A-297A2A0B7C5C}" srcOrd="3" destOrd="0" parTransId="{3062FC36-B7A1-487A-8AA8-A9F7A1283928}" sibTransId="{FCD61AC3-D7CA-4485-B7EA-A597AD965A6D}"/>
    <dgm:cxn modelId="{F8601290-1854-4191-B0B6-3AAD08717E4A}" type="presOf" srcId="{498BFD2A-04C5-4F9B-9425-89CB081FE76F}" destId="{4966FD68-9F23-46DC-8F24-121DAC98794F}" srcOrd="0" destOrd="5" presId="urn:microsoft.com/office/officeart/2005/8/layout/hList1"/>
    <dgm:cxn modelId="{E8246637-CF1B-4B32-8335-2C2EFC79C913}" srcId="{31AFC00E-8633-430D-9DB6-6F965600D008}" destId="{9D8D259C-F0E9-4765-8BC4-012C01E282D9}" srcOrd="2" destOrd="0" parTransId="{C2471C6C-5C89-4114-B0B1-FFC4B1477796}" sibTransId="{71DD7F9B-F669-4CEA-84E7-072521D6AC24}"/>
    <dgm:cxn modelId="{25E41856-1D41-41E1-86EA-9A1F496433A5}" srcId="{7BE80F21-D85B-4A23-8DD3-25B35D952C8C}" destId="{3679C7A0-F227-4AEE-A056-0A5CADD3D48E}" srcOrd="4" destOrd="0" parTransId="{1B2F1B38-C908-49D3-8DD3-A1879A029F60}" sibTransId="{7FD44E0A-42C9-4134-97FB-48E0D01FCFAE}"/>
    <dgm:cxn modelId="{2A32ACD6-90AB-483E-831C-2D59E2F7D4D4}" type="presOf" srcId="{48492715-1500-40A5-9DA6-F67D3C297115}" destId="{B95B26F8-C8DF-4122-A2DA-6666BA7ED0C6}" srcOrd="0" destOrd="0" presId="urn:microsoft.com/office/officeart/2005/8/layout/hList1"/>
    <dgm:cxn modelId="{92DB7CD8-1F54-4F94-AD6D-A22FA5A646CE}" srcId="{7BE80F21-D85B-4A23-8DD3-25B35D952C8C}" destId="{62470C95-B856-4E66-B54E-134BD89FFCF6}" srcOrd="2" destOrd="0" parTransId="{18355727-D5B7-4CF0-8943-AC88B34B8CB7}" sibTransId="{5D1AD1F2-CA3B-494B-A463-3270F1A49D63}"/>
    <dgm:cxn modelId="{7D543EFA-776D-4890-918D-CC185A3DBD19}" type="presOf" srcId="{95E547A1-68EC-4934-A5DD-3596A6AB5536}" destId="{4966FD68-9F23-46DC-8F24-121DAC98794F}" srcOrd="0" destOrd="0" presId="urn:microsoft.com/office/officeart/2005/8/layout/hList1"/>
    <dgm:cxn modelId="{DCF78A8E-8F33-4817-BF65-4200E16B1B52}" type="presOf" srcId="{62470C95-B856-4E66-B54E-134BD89FFCF6}" destId="{69A6617A-5C97-410F-9A62-FFB11E15928D}" srcOrd="0" destOrd="2" presId="urn:microsoft.com/office/officeart/2005/8/layout/hList1"/>
    <dgm:cxn modelId="{6A7C8B33-D295-4741-8400-1BEA04166655}" srcId="{7BE80F21-D85B-4A23-8DD3-25B35D952C8C}" destId="{DBE6FE48-F9C2-4614-8EFD-8D9188CBFEFB}" srcOrd="3" destOrd="0" parTransId="{F0454C5B-D849-4FD7-8A43-912FC5A5AC41}" sibTransId="{4858B8A7-7667-4C0E-A009-71F8BCFDB612}"/>
    <dgm:cxn modelId="{FB056826-727F-4A36-939E-8329D8A4A5CF}" srcId="{31AFC00E-8633-430D-9DB6-6F965600D008}" destId="{9D9D494B-0842-4011-8058-DD4900227F07}" srcOrd="0" destOrd="0" parTransId="{5287888A-46DE-420B-8CAA-D4B532386DF3}" sibTransId="{19210559-E65A-42F6-963D-A35407932D37}"/>
    <dgm:cxn modelId="{ACF59ABE-CACD-437D-A0AC-E5EF05AAE415}" srcId="{7BE80F21-D85B-4A23-8DD3-25B35D952C8C}" destId="{484D2FE8-1E83-492A-86ED-9CBDC8C67FDC}" srcOrd="1" destOrd="0" parTransId="{EC68EAF0-9ADA-4679-A454-F809839310CE}" sibTransId="{E74174EA-F236-4774-9745-D38C3F2ACC64}"/>
    <dgm:cxn modelId="{AFD83383-A889-467F-840C-DA076CCF5AF3}" type="presOf" srcId="{7DD5376E-CAC4-48A9-9338-11E2D2981630}" destId="{B95B26F8-C8DF-4122-A2DA-6666BA7ED0C6}" srcOrd="0" destOrd="3" presId="urn:microsoft.com/office/officeart/2005/8/layout/hList1"/>
    <dgm:cxn modelId="{B4AA472C-C805-49FD-80AB-4649F1259ABA}" type="presOf" srcId="{1D9D7DF1-BAA3-4F81-BF76-CB292DEBEEA5}" destId="{B95B26F8-C8DF-4122-A2DA-6666BA7ED0C6}" srcOrd="0" destOrd="2" presId="urn:microsoft.com/office/officeart/2005/8/layout/hList1"/>
    <dgm:cxn modelId="{B8A60D75-064A-4B98-9DF9-EC8A985B52E2}" srcId="{7BE80F21-D85B-4A23-8DD3-25B35D952C8C}" destId="{45DB9D1B-34FA-4A54-A753-4716DB323315}" srcOrd="0" destOrd="0" parTransId="{43578252-82F2-4840-95C8-D883B292AB6E}" sibTransId="{C45EBE34-F8DA-46BC-9A0A-9C8E12E92205}"/>
    <dgm:cxn modelId="{7A71B348-B767-4DFA-A66A-347B29AF49BA}" type="presOf" srcId="{31AFC00E-8633-430D-9DB6-6F965600D008}" destId="{3F431473-2D0F-49E9-947C-00E9676CAFAF}" srcOrd="0" destOrd="0" presId="urn:microsoft.com/office/officeart/2005/8/layout/hList1"/>
    <dgm:cxn modelId="{5216372D-0384-43F5-ADE3-FE094D12404B}" type="presOf" srcId="{8E21F79C-62A2-4CB3-9A26-EC09E77C2992}" destId="{4966FD68-9F23-46DC-8F24-121DAC98794F}" srcOrd="0" destOrd="1" presId="urn:microsoft.com/office/officeart/2005/8/layout/hList1"/>
    <dgm:cxn modelId="{103B284D-7C55-4703-BBC0-A6008343349B}" type="presOf" srcId="{78FB2CE2-D4C9-43ED-AB19-768199E03F85}" destId="{B95B26F8-C8DF-4122-A2DA-6666BA7ED0C6}" srcOrd="0" destOrd="4" presId="urn:microsoft.com/office/officeart/2005/8/layout/hList1"/>
    <dgm:cxn modelId="{D7D2756B-C97D-4C1A-BDA1-425333DD17CF}" type="presOf" srcId="{484D2FE8-1E83-492A-86ED-9CBDC8C67FDC}" destId="{69A6617A-5C97-410F-9A62-FFB11E15928D}" srcOrd="0" destOrd="1" presId="urn:microsoft.com/office/officeart/2005/8/layout/hList1"/>
    <dgm:cxn modelId="{36DEE07E-2C67-4C5D-A6F8-8B60B39A44A6}" srcId="{9D9D494B-0842-4011-8058-DD4900227F07}" destId="{78FB2CE2-D4C9-43ED-AB19-768199E03F85}" srcOrd="4" destOrd="0" parTransId="{56D92C35-9E86-4AB9-AD48-C8EC1D192237}" sibTransId="{5CA9A584-3382-4E54-A100-0E467BD64635}"/>
    <dgm:cxn modelId="{DA01586B-7A07-43F2-BB9C-D54EAA73EFCF}" type="presOf" srcId="{007AB41D-A1DB-43D9-9DCA-5336436228E6}" destId="{4966FD68-9F23-46DC-8F24-121DAC98794F}" srcOrd="0" destOrd="4" presId="urn:microsoft.com/office/officeart/2005/8/layout/hList1"/>
    <dgm:cxn modelId="{C1EAE888-42DB-45A1-BFA9-622775A3C1E2}" srcId="{9D8D259C-F0E9-4765-8BC4-012C01E282D9}" destId="{007AB41D-A1DB-43D9-9DCA-5336436228E6}" srcOrd="4" destOrd="0" parTransId="{87EDAB8A-15D2-4523-81AA-9D5AB2E96D5C}" sibTransId="{2C488DDA-CD60-4199-BCAD-41B0E018B445}"/>
    <dgm:cxn modelId="{BCE329D2-72ED-4AC9-9DCC-698C1B7E845C}" type="presParOf" srcId="{3F431473-2D0F-49E9-947C-00E9676CAFAF}" destId="{32CC0E53-6D40-4686-BE1A-BFC73C5E6551}" srcOrd="0" destOrd="0" presId="urn:microsoft.com/office/officeart/2005/8/layout/hList1"/>
    <dgm:cxn modelId="{470474BA-BC2B-437A-8BBF-42411211C9BD}" type="presParOf" srcId="{32CC0E53-6D40-4686-BE1A-BFC73C5E6551}" destId="{BE89CB12-77AD-4BD8-A034-680A9BE3EF9E}" srcOrd="0" destOrd="0" presId="urn:microsoft.com/office/officeart/2005/8/layout/hList1"/>
    <dgm:cxn modelId="{3259E0E2-5D35-401D-89FE-614DC721AD50}" type="presParOf" srcId="{32CC0E53-6D40-4686-BE1A-BFC73C5E6551}" destId="{B95B26F8-C8DF-4122-A2DA-6666BA7ED0C6}" srcOrd="1" destOrd="0" presId="urn:microsoft.com/office/officeart/2005/8/layout/hList1"/>
    <dgm:cxn modelId="{C7E5A92F-2F21-4FA6-BEB9-8B9AAD3BB212}" type="presParOf" srcId="{3F431473-2D0F-49E9-947C-00E9676CAFAF}" destId="{E8BF5907-0AD2-4653-88B7-A63B86E4B649}" srcOrd="1" destOrd="0" presId="urn:microsoft.com/office/officeart/2005/8/layout/hList1"/>
    <dgm:cxn modelId="{F1EAF0AF-0C03-4425-87C0-3BDF700DA6EB}" type="presParOf" srcId="{3F431473-2D0F-49E9-947C-00E9676CAFAF}" destId="{BB26BDFB-E604-4FFF-9C20-36BC92840FBC}" srcOrd="2" destOrd="0" presId="urn:microsoft.com/office/officeart/2005/8/layout/hList1"/>
    <dgm:cxn modelId="{E6DA362E-2726-4DAB-BF05-89CB2140EBBC}" type="presParOf" srcId="{BB26BDFB-E604-4FFF-9C20-36BC92840FBC}" destId="{3937E405-699C-4B57-BBAA-1E5AB3594D7A}" srcOrd="0" destOrd="0" presId="urn:microsoft.com/office/officeart/2005/8/layout/hList1"/>
    <dgm:cxn modelId="{38D08395-502C-416B-B57C-3DB33EEA5E2A}" type="presParOf" srcId="{BB26BDFB-E604-4FFF-9C20-36BC92840FBC}" destId="{69A6617A-5C97-410F-9A62-FFB11E15928D}" srcOrd="1" destOrd="0" presId="urn:microsoft.com/office/officeart/2005/8/layout/hList1"/>
    <dgm:cxn modelId="{EA39473E-A4A7-41C6-8704-6A1FA8472032}" type="presParOf" srcId="{3F431473-2D0F-49E9-947C-00E9676CAFAF}" destId="{A22863C2-E694-41CC-A911-07D98E6B1B9D}" srcOrd="3" destOrd="0" presId="urn:microsoft.com/office/officeart/2005/8/layout/hList1"/>
    <dgm:cxn modelId="{9BBAED5A-AF9F-48EF-8FE8-16CEBFF3A5C9}" type="presParOf" srcId="{3F431473-2D0F-49E9-947C-00E9676CAFAF}" destId="{8DB59F31-4A20-4343-9600-83E209740556}" srcOrd="4" destOrd="0" presId="urn:microsoft.com/office/officeart/2005/8/layout/hList1"/>
    <dgm:cxn modelId="{47D73713-40BB-4E3C-B690-3F7320B3A8CA}" type="presParOf" srcId="{8DB59F31-4A20-4343-9600-83E209740556}" destId="{50ABD909-53F1-43C7-AB9D-DACE4CF58797}" srcOrd="0" destOrd="0" presId="urn:microsoft.com/office/officeart/2005/8/layout/hList1"/>
    <dgm:cxn modelId="{3997E18F-AB34-48F3-86C1-07E74F7C5C81}" type="presParOf" srcId="{8DB59F31-4A20-4343-9600-83E209740556}" destId="{4966FD68-9F23-46DC-8F24-121DAC9879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6F0B9F-286B-4987-A48B-F457C9CB798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AC268C-8A85-4077-92FE-1DFBE7D43C76}">
      <dgm:prSet phldrT="[Текст]" custT="1"/>
      <dgm:spPr/>
      <dgm:t>
        <a:bodyPr/>
        <a:lstStyle/>
        <a:p>
          <a:r>
            <a:rPr lang="ru-RU" sz="2200" dirty="0" smtClean="0"/>
            <a:t>действие не сформировано </a:t>
          </a:r>
          <a:endParaRPr lang="ru-RU" sz="2200" dirty="0"/>
        </a:p>
      </dgm:t>
    </dgm:pt>
    <dgm:pt modelId="{55F3C6B5-3F83-486E-A383-2A526E581EF2}" type="parTrans" cxnId="{C0D91957-B055-4D1F-8CFC-FDF82944C4E8}">
      <dgm:prSet/>
      <dgm:spPr/>
      <dgm:t>
        <a:bodyPr/>
        <a:lstStyle/>
        <a:p>
          <a:endParaRPr lang="ru-RU"/>
        </a:p>
      </dgm:t>
    </dgm:pt>
    <dgm:pt modelId="{18CA4CAD-DD43-4E62-86C1-A1A0DF1F94FD}" type="sibTrans" cxnId="{C0D91957-B055-4D1F-8CFC-FDF82944C4E8}">
      <dgm:prSet/>
      <dgm:spPr/>
      <dgm:t>
        <a:bodyPr/>
        <a:lstStyle/>
        <a:p>
          <a:endParaRPr lang="ru-RU"/>
        </a:p>
      </dgm:t>
    </dgm:pt>
    <dgm:pt modelId="{A08EAE1C-8429-4A3B-835A-BC118A05D590}">
      <dgm:prSet phldrT="[Текст]"/>
      <dgm:spPr/>
      <dgm:t>
        <a:bodyPr/>
        <a:lstStyle/>
        <a:p>
          <a:r>
            <a:rPr lang="ru-RU" dirty="0" smtClean="0"/>
            <a:t>выполнение лишь отдельных операций, копирование действия учителя, отсутствие  планирования и контроля своих действий</a:t>
          </a:r>
          <a:endParaRPr lang="ru-RU" dirty="0"/>
        </a:p>
      </dgm:t>
    </dgm:pt>
    <dgm:pt modelId="{3F4363D3-67C8-411D-A35E-1D548DE4A870}" type="parTrans" cxnId="{9009F8C1-F977-48BD-8DB4-D9AEC2F74CBE}">
      <dgm:prSet/>
      <dgm:spPr/>
      <dgm:t>
        <a:bodyPr/>
        <a:lstStyle/>
        <a:p>
          <a:endParaRPr lang="ru-RU"/>
        </a:p>
      </dgm:t>
    </dgm:pt>
    <dgm:pt modelId="{7F34C4FF-64AF-4D4E-B4A0-A45D2B351AB2}" type="sibTrans" cxnId="{9009F8C1-F977-48BD-8DB4-D9AEC2F74CBE}">
      <dgm:prSet/>
      <dgm:spPr/>
      <dgm:t>
        <a:bodyPr/>
        <a:lstStyle/>
        <a:p>
          <a:endParaRPr lang="ru-RU"/>
        </a:p>
      </dgm:t>
    </dgm:pt>
    <dgm:pt modelId="{A22ED226-A197-4533-BEE5-ADC431155E25}">
      <dgm:prSet phldrT="[Текст]" custT="1"/>
      <dgm:spPr/>
      <dgm:t>
        <a:bodyPr/>
        <a:lstStyle/>
        <a:p>
          <a:r>
            <a:rPr lang="ru-RU" sz="2200" dirty="0" smtClean="0"/>
            <a:t>действие может быть выполнено в сотрудничестве с педагогом</a:t>
          </a:r>
          <a:endParaRPr lang="ru-RU" sz="2200" dirty="0"/>
        </a:p>
      </dgm:t>
    </dgm:pt>
    <dgm:pt modelId="{06457F35-D0B3-4473-A8FD-532CB04F7B3E}" type="parTrans" cxnId="{11E07A44-5D54-43C1-AF8D-29A8273915F3}">
      <dgm:prSet/>
      <dgm:spPr/>
      <dgm:t>
        <a:bodyPr/>
        <a:lstStyle/>
        <a:p>
          <a:endParaRPr lang="ru-RU"/>
        </a:p>
      </dgm:t>
    </dgm:pt>
    <dgm:pt modelId="{44582BF6-23E4-49A7-AC7D-1FDAC137F372}" type="sibTrans" cxnId="{11E07A44-5D54-43C1-AF8D-29A8273915F3}">
      <dgm:prSet/>
      <dgm:spPr/>
      <dgm:t>
        <a:bodyPr/>
        <a:lstStyle/>
        <a:p>
          <a:endParaRPr lang="ru-RU"/>
        </a:p>
      </dgm:t>
    </dgm:pt>
    <dgm:pt modelId="{865BD020-3A05-4EE1-90FB-116118297FFF}">
      <dgm:prSet phldrT="[Текст]"/>
      <dgm:spPr/>
      <dgm:t>
        <a:bodyPr/>
        <a:lstStyle/>
        <a:p>
          <a:r>
            <a:rPr lang="ru-RU" dirty="0" smtClean="0"/>
            <a:t>требуются разъяснения для установления связи отдельных операций и условий задачи, выполнение действия по алгоритму</a:t>
          </a:r>
          <a:endParaRPr lang="ru-RU" dirty="0"/>
        </a:p>
      </dgm:t>
    </dgm:pt>
    <dgm:pt modelId="{DC0C0FEC-467D-4634-B219-B0247305D8CD}" type="parTrans" cxnId="{34D392E8-5107-4A66-B0C8-A696C8651A14}">
      <dgm:prSet/>
      <dgm:spPr/>
      <dgm:t>
        <a:bodyPr/>
        <a:lstStyle/>
        <a:p>
          <a:endParaRPr lang="ru-RU"/>
        </a:p>
      </dgm:t>
    </dgm:pt>
    <dgm:pt modelId="{9A142B4D-CBD9-4C68-A5F4-05F48CFB7734}" type="sibTrans" cxnId="{34D392E8-5107-4A66-B0C8-A696C8651A14}">
      <dgm:prSet/>
      <dgm:spPr/>
      <dgm:t>
        <a:bodyPr/>
        <a:lstStyle/>
        <a:p>
          <a:endParaRPr lang="ru-RU"/>
        </a:p>
      </dgm:t>
    </dgm:pt>
    <dgm:pt modelId="{980FBEDA-96A3-4437-B0B7-F425B7726710}">
      <dgm:prSet phldrT="[Текст]" custT="1"/>
      <dgm:spPr/>
      <dgm:t>
        <a:bodyPr/>
        <a:lstStyle/>
        <a:p>
          <a:r>
            <a:rPr lang="ru-RU" sz="2200" dirty="0" smtClean="0"/>
            <a:t>неадекватный перенос учебных действий на новые виды задач </a:t>
          </a:r>
          <a:endParaRPr lang="ru-RU" sz="2200" dirty="0"/>
        </a:p>
      </dgm:t>
    </dgm:pt>
    <dgm:pt modelId="{EC115974-E735-4A04-BADF-D6A6667AF2B0}" type="parTrans" cxnId="{4951B497-31D3-48C2-8CC2-B2F07656FD56}">
      <dgm:prSet/>
      <dgm:spPr/>
      <dgm:t>
        <a:bodyPr/>
        <a:lstStyle/>
        <a:p>
          <a:endParaRPr lang="ru-RU"/>
        </a:p>
      </dgm:t>
    </dgm:pt>
    <dgm:pt modelId="{1A8023BC-EF22-4F14-937C-06E0CC2E1ED8}" type="sibTrans" cxnId="{4951B497-31D3-48C2-8CC2-B2F07656FD56}">
      <dgm:prSet/>
      <dgm:spPr/>
      <dgm:t>
        <a:bodyPr/>
        <a:lstStyle/>
        <a:p>
          <a:endParaRPr lang="ru-RU"/>
        </a:p>
      </dgm:t>
    </dgm:pt>
    <dgm:pt modelId="{A93387A5-173A-41A5-A65C-C0DA07844EE2}">
      <dgm:prSet phldrT="[Текст]"/>
      <dgm:spPr/>
      <dgm:t>
        <a:bodyPr/>
        <a:lstStyle/>
        <a:p>
          <a:r>
            <a:rPr lang="ru-RU" dirty="0" smtClean="0"/>
            <a:t>при изменении условий задачи не может самостоятельно внести коррективы в действия</a:t>
          </a:r>
          <a:endParaRPr lang="ru-RU" dirty="0"/>
        </a:p>
      </dgm:t>
    </dgm:pt>
    <dgm:pt modelId="{0460FBAB-8F03-48DA-97FC-4F62BBD20A91}" type="parTrans" cxnId="{65CC0FDF-7A62-4EB7-AD5D-3BA3B5303667}">
      <dgm:prSet/>
      <dgm:spPr/>
      <dgm:t>
        <a:bodyPr/>
        <a:lstStyle/>
        <a:p>
          <a:endParaRPr lang="ru-RU"/>
        </a:p>
      </dgm:t>
    </dgm:pt>
    <dgm:pt modelId="{66FCD8EE-948C-4008-9906-B2188A691E1B}" type="sibTrans" cxnId="{65CC0FDF-7A62-4EB7-AD5D-3BA3B5303667}">
      <dgm:prSet/>
      <dgm:spPr/>
      <dgm:t>
        <a:bodyPr/>
        <a:lstStyle/>
        <a:p>
          <a:endParaRPr lang="ru-RU"/>
        </a:p>
      </dgm:t>
    </dgm:pt>
    <dgm:pt modelId="{56AD43B4-05EB-4ADB-BF1E-F279C54BAF40}" type="pres">
      <dgm:prSet presAssocID="{806F0B9F-286B-4987-A48B-F457C9CB79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43534B-B15B-4F26-BE33-8EE39AFF1690}" type="pres">
      <dgm:prSet presAssocID="{D7AC268C-8A85-4077-92FE-1DFBE7D43C76}" presName="linNode" presStyleCnt="0"/>
      <dgm:spPr/>
    </dgm:pt>
    <dgm:pt modelId="{E9A65A5A-6C27-4B0F-A93C-3FB1C62E368E}" type="pres">
      <dgm:prSet presAssocID="{D7AC268C-8A85-4077-92FE-1DFBE7D43C76}" presName="parentText" presStyleLbl="node1" presStyleIdx="0" presStyleCnt="3" custScaleX="100084" custScaleY="7196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C82DDC-E995-4C61-A6B7-7316A0830620}" type="pres">
      <dgm:prSet presAssocID="{D7AC268C-8A85-4077-92FE-1DFBE7D43C76}" presName="descendantText" presStyleLbl="alignAccFollowNode1" presStyleIdx="0" presStyleCnt="3" custScaleX="108110" custScaleY="772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E282A4-1472-4B84-BE0D-1361F0B66976}" type="pres">
      <dgm:prSet presAssocID="{18CA4CAD-DD43-4E62-86C1-A1A0DF1F94FD}" presName="sp" presStyleCnt="0"/>
      <dgm:spPr/>
    </dgm:pt>
    <dgm:pt modelId="{92612D09-DD3A-4189-90D3-7F170431943F}" type="pres">
      <dgm:prSet presAssocID="{A22ED226-A197-4533-BEE5-ADC431155E25}" presName="linNode" presStyleCnt="0"/>
      <dgm:spPr/>
    </dgm:pt>
    <dgm:pt modelId="{BC459B63-BD2D-44D5-8CB0-4261B48BB329}" type="pres">
      <dgm:prSet presAssocID="{A22ED226-A197-4533-BEE5-ADC431155E25}" presName="parentText" presStyleLbl="node1" presStyleIdx="1" presStyleCnt="3" custScaleX="108219" custScaleY="820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D2D710-F9A6-4DF6-A47F-FCD5294EB48B}" type="pres">
      <dgm:prSet presAssocID="{A22ED226-A197-4533-BEE5-ADC431155E25}" presName="descendantText" presStyleLbl="alignAccFollowNode1" presStyleIdx="1" presStyleCnt="3" custScaleX="112804" custScaleY="881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D61557-60FB-4E71-B2EE-0E570785BEA6}" type="pres">
      <dgm:prSet presAssocID="{44582BF6-23E4-49A7-AC7D-1FDAC137F372}" presName="sp" presStyleCnt="0"/>
      <dgm:spPr/>
    </dgm:pt>
    <dgm:pt modelId="{40D075FC-026B-4AD4-81B9-0765AB7A1B5F}" type="pres">
      <dgm:prSet presAssocID="{980FBEDA-96A3-4437-B0B7-F425B7726710}" presName="linNode" presStyleCnt="0"/>
      <dgm:spPr/>
    </dgm:pt>
    <dgm:pt modelId="{A1D1BE49-627E-4279-A4E5-1761539958F6}" type="pres">
      <dgm:prSet presAssocID="{980FBEDA-96A3-4437-B0B7-F425B7726710}" presName="parentText" presStyleLbl="node1" presStyleIdx="2" presStyleCnt="3" custScaleX="99087" custScaleY="7692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584CF3-70CC-4E37-AD86-2345EC1D2E69}" type="pres">
      <dgm:prSet presAssocID="{980FBEDA-96A3-4437-B0B7-F425B7726710}" presName="descendantText" presStyleLbl="alignAccFollowNode1" presStyleIdx="2" presStyleCnt="3" custScaleX="108189" custScaleY="79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E07A44-5D54-43C1-AF8D-29A8273915F3}" srcId="{806F0B9F-286B-4987-A48B-F457C9CB798E}" destId="{A22ED226-A197-4533-BEE5-ADC431155E25}" srcOrd="1" destOrd="0" parTransId="{06457F35-D0B3-4473-A8FD-532CB04F7B3E}" sibTransId="{44582BF6-23E4-49A7-AC7D-1FDAC137F372}"/>
    <dgm:cxn modelId="{C0D91957-B055-4D1F-8CFC-FDF82944C4E8}" srcId="{806F0B9F-286B-4987-A48B-F457C9CB798E}" destId="{D7AC268C-8A85-4077-92FE-1DFBE7D43C76}" srcOrd="0" destOrd="0" parTransId="{55F3C6B5-3F83-486E-A383-2A526E581EF2}" sibTransId="{18CA4CAD-DD43-4E62-86C1-A1A0DF1F94FD}"/>
    <dgm:cxn modelId="{20926408-2F5F-4E43-897A-E621860C9F3D}" type="presOf" srcId="{A93387A5-173A-41A5-A65C-C0DA07844EE2}" destId="{4A584CF3-70CC-4E37-AD86-2345EC1D2E69}" srcOrd="0" destOrd="0" presId="urn:microsoft.com/office/officeart/2005/8/layout/vList5"/>
    <dgm:cxn modelId="{65CC0FDF-7A62-4EB7-AD5D-3BA3B5303667}" srcId="{980FBEDA-96A3-4437-B0B7-F425B7726710}" destId="{A93387A5-173A-41A5-A65C-C0DA07844EE2}" srcOrd="0" destOrd="0" parTransId="{0460FBAB-8F03-48DA-97FC-4F62BBD20A91}" sibTransId="{66FCD8EE-948C-4008-9906-B2188A691E1B}"/>
    <dgm:cxn modelId="{18530341-E980-44AD-9191-B5D18B3A57E5}" type="presOf" srcId="{A22ED226-A197-4533-BEE5-ADC431155E25}" destId="{BC459B63-BD2D-44D5-8CB0-4261B48BB329}" srcOrd="0" destOrd="0" presId="urn:microsoft.com/office/officeart/2005/8/layout/vList5"/>
    <dgm:cxn modelId="{FC36827B-093D-41A0-848B-402F21B34859}" type="presOf" srcId="{A08EAE1C-8429-4A3B-835A-BC118A05D590}" destId="{4AC82DDC-E995-4C61-A6B7-7316A0830620}" srcOrd="0" destOrd="0" presId="urn:microsoft.com/office/officeart/2005/8/layout/vList5"/>
    <dgm:cxn modelId="{9009F8C1-F977-48BD-8DB4-D9AEC2F74CBE}" srcId="{D7AC268C-8A85-4077-92FE-1DFBE7D43C76}" destId="{A08EAE1C-8429-4A3B-835A-BC118A05D590}" srcOrd="0" destOrd="0" parTransId="{3F4363D3-67C8-411D-A35E-1D548DE4A870}" sibTransId="{7F34C4FF-64AF-4D4E-B4A0-A45D2B351AB2}"/>
    <dgm:cxn modelId="{162CF90E-71E9-47E2-A4F6-9C35D99D835F}" type="presOf" srcId="{D7AC268C-8A85-4077-92FE-1DFBE7D43C76}" destId="{E9A65A5A-6C27-4B0F-A93C-3FB1C62E368E}" srcOrd="0" destOrd="0" presId="urn:microsoft.com/office/officeart/2005/8/layout/vList5"/>
    <dgm:cxn modelId="{B0994726-FEAD-4336-BFB2-AA0E12C95C28}" type="presOf" srcId="{806F0B9F-286B-4987-A48B-F457C9CB798E}" destId="{56AD43B4-05EB-4ADB-BF1E-F279C54BAF40}" srcOrd="0" destOrd="0" presId="urn:microsoft.com/office/officeart/2005/8/layout/vList5"/>
    <dgm:cxn modelId="{34D392E8-5107-4A66-B0C8-A696C8651A14}" srcId="{A22ED226-A197-4533-BEE5-ADC431155E25}" destId="{865BD020-3A05-4EE1-90FB-116118297FFF}" srcOrd="0" destOrd="0" parTransId="{DC0C0FEC-467D-4634-B219-B0247305D8CD}" sibTransId="{9A142B4D-CBD9-4C68-A5F4-05F48CFB7734}"/>
    <dgm:cxn modelId="{1A3AD643-544F-49D4-B388-BD6F1635F7E6}" type="presOf" srcId="{980FBEDA-96A3-4437-B0B7-F425B7726710}" destId="{A1D1BE49-627E-4279-A4E5-1761539958F6}" srcOrd="0" destOrd="0" presId="urn:microsoft.com/office/officeart/2005/8/layout/vList5"/>
    <dgm:cxn modelId="{7DC65220-D113-4B7D-8DA3-CA85B4C94C8D}" type="presOf" srcId="{865BD020-3A05-4EE1-90FB-116118297FFF}" destId="{E0D2D710-F9A6-4DF6-A47F-FCD5294EB48B}" srcOrd="0" destOrd="0" presId="urn:microsoft.com/office/officeart/2005/8/layout/vList5"/>
    <dgm:cxn modelId="{4951B497-31D3-48C2-8CC2-B2F07656FD56}" srcId="{806F0B9F-286B-4987-A48B-F457C9CB798E}" destId="{980FBEDA-96A3-4437-B0B7-F425B7726710}" srcOrd="2" destOrd="0" parTransId="{EC115974-E735-4A04-BADF-D6A6667AF2B0}" sibTransId="{1A8023BC-EF22-4F14-937C-06E0CC2E1ED8}"/>
    <dgm:cxn modelId="{1A825BC7-B669-4D12-8575-79841865F471}" type="presParOf" srcId="{56AD43B4-05EB-4ADB-BF1E-F279C54BAF40}" destId="{B943534B-B15B-4F26-BE33-8EE39AFF1690}" srcOrd="0" destOrd="0" presId="urn:microsoft.com/office/officeart/2005/8/layout/vList5"/>
    <dgm:cxn modelId="{A3E6AB53-AA74-4AD8-B41A-7A208B0DD8BA}" type="presParOf" srcId="{B943534B-B15B-4F26-BE33-8EE39AFF1690}" destId="{E9A65A5A-6C27-4B0F-A93C-3FB1C62E368E}" srcOrd="0" destOrd="0" presId="urn:microsoft.com/office/officeart/2005/8/layout/vList5"/>
    <dgm:cxn modelId="{58681E54-7F5B-4DDF-B56B-CD762FF65653}" type="presParOf" srcId="{B943534B-B15B-4F26-BE33-8EE39AFF1690}" destId="{4AC82DDC-E995-4C61-A6B7-7316A0830620}" srcOrd="1" destOrd="0" presId="urn:microsoft.com/office/officeart/2005/8/layout/vList5"/>
    <dgm:cxn modelId="{03711F00-D0AC-4632-AC4D-11FE36CBA745}" type="presParOf" srcId="{56AD43B4-05EB-4ADB-BF1E-F279C54BAF40}" destId="{07E282A4-1472-4B84-BE0D-1361F0B66976}" srcOrd="1" destOrd="0" presId="urn:microsoft.com/office/officeart/2005/8/layout/vList5"/>
    <dgm:cxn modelId="{6E806293-58C9-477A-8CF9-E432666272A0}" type="presParOf" srcId="{56AD43B4-05EB-4ADB-BF1E-F279C54BAF40}" destId="{92612D09-DD3A-4189-90D3-7F170431943F}" srcOrd="2" destOrd="0" presId="urn:microsoft.com/office/officeart/2005/8/layout/vList5"/>
    <dgm:cxn modelId="{0DA4979C-A2D9-4BDB-A8B8-7DEF8AA15ED4}" type="presParOf" srcId="{92612D09-DD3A-4189-90D3-7F170431943F}" destId="{BC459B63-BD2D-44D5-8CB0-4261B48BB329}" srcOrd="0" destOrd="0" presId="urn:microsoft.com/office/officeart/2005/8/layout/vList5"/>
    <dgm:cxn modelId="{192540FD-24CD-4FD9-9D41-9FCC98F1CACE}" type="presParOf" srcId="{92612D09-DD3A-4189-90D3-7F170431943F}" destId="{E0D2D710-F9A6-4DF6-A47F-FCD5294EB48B}" srcOrd="1" destOrd="0" presId="urn:microsoft.com/office/officeart/2005/8/layout/vList5"/>
    <dgm:cxn modelId="{65C9670B-7A66-4320-A2E1-CE40B49573E0}" type="presParOf" srcId="{56AD43B4-05EB-4ADB-BF1E-F279C54BAF40}" destId="{79D61557-60FB-4E71-B2EE-0E570785BEA6}" srcOrd="3" destOrd="0" presId="urn:microsoft.com/office/officeart/2005/8/layout/vList5"/>
    <dgm:cxn modelId="{7B1FE091-C84C-4B62-BBC4-639854EB64B6}" type="presParOf" srcId="{56AD43B4-05EB-4ADB-BF1E-F279C54BAF40}" destId="{40D075FC-026B-4AD4-81B9-0765AB7A1B5F}" srcOrd="4" destOrd="0" presId="urn:microsoft.com/office/officeart/2005/8/layout/vList5"/>
    <dgm:cxn modelId="{7C98F0BC-EF52-4576-9A78-6FDB360DABDF}" type="presParOf" srcId="{40D075FC-026B-4AD4-81B9-0765AB7A1B5F}" destId="{A1D1BE49-627E-4279-A4E5-1761539958F6}" srcOrd="0" destOrd="0" presId="urn:microsoft.com/office/officeart/2005/8/layout/vList5"/>
    <dgm:cxn modelId="{5A006111-A1BC-4CDA-A6AB-228D2C771631}" type="presParOf" srcId="{40D075FC-026B-4AD4-81B9-0765AB7A1B5F}" destId="{4A584CF3-70CC-4E37-AD86-2345EC1D2E6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FD76B9-5420-4C02-A670-42F45413628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D3E9C1-3EC7-4882-AEB6-1AFD426D3117}">
      <dgm:prSet phldrT="[Текст]" custT="1"/>
      <dgm:spPr/>
      <dgm:t>
        <a:bodyPr/>
        <a:lstStyle/>
        <a:p>
          <a:r>
            <a:rPr lang="ru-RU" sz="2200" dirty="0" smtClean="0"/>
            <a:t>адекватный перенос учебных действий </a:t>
          </a:r>
          <a:endParaRPr lang="ru-RU" sz="2200" dirty="0"/>
        </a:p>
      </dgm:t>
    </dgm:pt>
    <dgm:pt modelId="{166A8307-8800-4E0C-94E2-1DCD7EB0AAC3}" type="parTrans" cxnId="{B251B57F-3C94-4211-B871-113E3F6C00A5}">
      <dgm:prSet/>
      <dgm:spPr/>
      <dgm:t>
        <a:bodyPr/>
        <a:lstStyle/>
        <a:p>
          <a:endParaRPr lang="ru-RU"/>
        </a:p>
      </dgm:t>
    </dgm:pt>
    <dgm:pt modelId="{05604E84-22BE-48EC-9ECC-418972A58FEE}" type="sibTrans" cxnId="{B251B57F-3C94-4211-B871-113E3F6C00A5}">
      <dgm:prSet/>
      <dgm:spPr/>
      <dgm:t>
        <a:bodyPr/>
        <a:lstStyle/>
        <a:p>
          <a:endParaRPr lang="ru-RU"/>
        </a:p>
      </dgm:t>
    </dgm:pt>
    <dgm:pt modelId="{528EF4A7-526E-4153-9968-FAFC21E2276F}">
      <dgm:prSet phldrT="[Текст]" custT="1"/>
      <dgm:spPr/>
      <dgm:t>
        <a:bodyPr/>
        <a:lstStyle/>
        <a:p>
          <a:r>
            <a:rPr lang="ru-RU" sz="2100" dirty="0" smtClean="0"/>
            <a:t>самостоятельное обнаружение несоответствия между условиями задачами и имеющимися способами ее решения и правильное изменение способа в сотрудничестве с учителем</a:t>
          </a:r>
          <a:endParaRPr lang="ru-RU" sz="2100" dirty="0"/>
        </a:p>
      </dgm:t>
    </dgm:pt>
    <dgm:pt modelId="{1C7A60F6-4F53-4BF0-BD1C-19F5E45EBB9A}" type="parTrans" cxnId="{5F037E5B-C3C6-4AC0-8925-A62ADCFC86D8}">
      <dgm:prSet/>
      <dgm:spPr/>
      <dgm:t>
        <a:bodyPr/>
        <a:lstStyle/>
        <a:p>
          <a:endParaRPr lang="ru-RU"/>
        </a:p>
      </dgm:t>
    </dgm:pt>
    <dgm:pt modelId="{2E8FBD55-2E71-4A0F-810B-447F77091886}" type="sibTrans" cxnId="{5F037E5B-C3C6-4AC0-8925-A62ADCFC86D8}">
      <dgm:prSet/>
      <dgm:spPr/>
      <dgm:t>
        <a:bodyPr/>
        <a:lstStyle/>
        <a:p>
          <a:endParaRPr lang="ru-RU"/>
        </a:p>
      </dgm:t>
    </dgm:pt>
    <dgm:pt modelId="{35C55BDA-1235-4B9F-94C3-86051F08EE4B}">
      <dgm:prSet phldrT="[Текст]" custT="1"/>
      <dgm:spPr/>
      <dgm:t>
        <a:bodyPr/>
        <a:lstStyle/>
        <a:p>
          <a:r>
            <a:rPr lang="ru-RU" sz="2200" dirty="0" smtClean="0"/>
            <a:t>самостоятельное построение </a:t>
          </a:r>
          <a:br>
            <a:rPr lang="ru-RU" sz="2200" dirty="0" smtClean="0"/>
          </a:br>
          <a:r>
            <a:rPr lang="ru-RU" sz="2200" dirty="0" smtClean="0"/>
            <a:t>учебных целей </a:t>
          </a:r>
          <a:endParaRPr lang="ru-RU" sz="2200" dirty="0"/>
        </a:p>
      </dgm:t>
    </dgm:pt>
    <dgm:pt modelId="{AC23BE1E-0678-45E6-9945-5F1B08153624}" type="parTrans" cxnId="{40406CD5-9F92-4304-9271-555A20C9B6A4}">
      <dgm:prSet/>
      <dgm:spPr/>
      <dgm:t>
        <a:bodyPr/>
        <a:lstStyle/>
        <a:p>
          <a:endParaRPr lang="ru-RU"/>
        </a:p>
      </dgm:t>
    </dgm:pt>
    <dgm:pt modelId="{D7846697-E168-48BA-98BE-8AFB311D5B84}" type="sibTrans" cxnId="{40406CD5-9F92-4304-9271-555A20C9B6A4}">
      <dgm:prSet/>
      <dgm:spPr/>
      <dgm:t>
        <a:bodyPr/>
        <a:lstStyle/>
        <a:p>
          <a:endParaRPr lang="ru-RU"/>
        </a:p>
      </dgm:t>
    </dgm:pt>
    <dgm:pt modelId="{39191803-978C-4C0A-83E2-36667A967708}">
      <dgm:prSet phldrT="[Текст]"/>
      <dgm:spPr/>
      <dgm:t>
        <a:bodyPr/>
        <a:lstStyle/>
        <a:p>
          <a:r>
            <a:rPr lang="ru-RU" dirty="0" smtClean="0"/>
            <a:t>самостоятельное построение новых учебных действий на основе развернутого анализа условий задачи и ранее усвоенных способов действия</a:t>
          </a:r>
          <a:endParaRPr lang="ru-RU" dirty="0"/>
        </a:p>
      </dgm:t>
    </dgm:pt>
    <dgm:pt modelId="{DDC97173-0A49-40A8-A80D-B46862E23388}" type="parTrans" cxnId="{B7CC471D-1D37-4BC6-A135-87E9E89D6942}">
      <dgm:prSet/>
      <dgm:spPr/>
      <dgm:t>
        <a:bodyPr/>
        <a:lstStyle/>
        <a:p>
          <a:endParaRPr lang="ru-RU"/>
        </a:p>
      </dgm:t>
    </dgm:pt>
    <dgm:pt modelId="{074E4A9C-9ADF-464D-A36B-E803880E512C}" type="sibTrans" cxnId="{B7CC471D-1D37-4BC6-A135-87E9E89D6942}">
      <dgm:prSet/>
      <dgm:spPr/>
      <dgm:t>
        <a:bodyPr/>
        <a:lstStyle/>
        <a:p>
          <a:endParaRPr lang="ru-RU"/>
        </a:p>
      </dgm:t>
    </dgm:pt>
    <dgm:pt modelId="{575772C4-F536-4B61-ADDA-70AB3F96DEFA}">
      <dgm:prSet phldrT="[Текст]" custT="1"/>
      <dgm:spPr/>
      <dgm:t>
        <a:bodyPr/>
        <a:lstStyle/>
        <a:p>
          <a:r>
            <a:rPr lang="ru-RU" sz="2200" dirty="0" smtClean="0"/>
            <a:t>обобщение УУД</a:t>
          </a:r>
          <a:endParaRPr lang="ru-RU" sz="2200" dirty="0"/>
        </a:p>
      </dgm:t>
    </dgm:pt>
    <dgm:pt modelId="{F48952CF-2738-4FCE-8FB5-C0812F8AA159}" type="parTrans" cxnId="{756E400E-6C7B-4898-9FD4-A950E73712B5}">
      <dgm:prSet/>
      <dgm:spPr/>
      <dgm:t>
        <a:bodyPr/>
        <a:lstStyle/>
        <a:p>
          <a:endParaRPr lang="ru-RU"/>
        </a:p>
      </dgm:t>
    </dgm:pt>
    <dgm:pt modelId="{FCE6C0B6-E456-4F4C-8DC5-944E3016AB5C}" type="sibTrans" cxnId="{756E400E-6C7B-4898-9FD4-A950E73712B5}">
      <dgm:prSet/>
      <dgm:spPr/>
      <dgm:t>
        <a:bodyPr/>
        <a:lstStyle/>
        <a:p>
          <a:endParaRPr lang="ru-RU"/>
        </a:p>
      </dgm:t>
    </dgm:pt>
    <dgm:pt modelId="{A9AF9197-B41C-49BC-9943-06E9A0687C28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 обобщение учебных действий на основе</a:t>
          </a:r>
          <a:br>
            <a:rPr lang="ru-RU" dirty="0" smtClean="0"/>
          </a:br>
          <a:r>
            <a:rPr lang="ru-RU" dirty="0" smtClean="0"/>
            <a:t>  выявления общих принципов</a:t>
          </a: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7FCB63A9-4F63-41F0-8AF6-DF922C03E9BD}" type="parTrans" cxnId="{A5864ED9-7FDC-48D0-8038-A2C90D26E1AC}">
      <dgm:prSet/>
      <dgm:spPr/>
      <dgm:t>
        <a:bodyPr/>
        <a:lstStyle/>
        <a:p>
          <a:endParaRPr lang="ru-RU"/>
        </a:p>
      </dgm:t>
    </dgm:pt>
    <dgm:pt modelId="{828EED9C-D834-4803-9A9C-559E6073C1CA}" type="sibTrans" cxnId="{A5864ED9-7FDC-48D0-8038-A2C90D26E1AC}">
      <dgm:prSet/>
      <dgm:spPr/>
      <dgm:t>
        <a:bodyPr/>
        <a:lstStyle/>
        <a:p>
          <a:endParaRPr lang="ru-RU"/>
        </a:p>
      </dgm:t>
    </dgm:pt>
    <dgm:pt modelId="{A1ABA6B9-1F37-4178-89D2-92448FE1A5AC}" type="pres">
      <dgm:prSet presAssocID="{03FD76B9-5420-4C02-A670-42F4541362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79E1EB-2F1B-4C73-9156-3ACD26B013FB}" type="pres">
      <dgm:prSet presAssocID="{1AD3E9C1-3EC7-4882-AEB6-1AFD426D3117}" presName="linNode" presStyleCnt="0"/>
      <dgm:spPr/>
    </dgm:pt>
    <dgm:pt modelId="{B1335DFB-962A-431E-B9B1-8673050151EE}" type="pres">
      <dgm:prSet presAssocID="{1AD3E9C1-3EC7-4882-AEB6-1AFD426D3117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859807-DBBE-4BBD-8457-AC8F39C363F9}" type="pres">
      <dgm:prSet presAssocID="{1AD3E9C1-3EC7-4882-AEB6-1AFD426D3117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06BD8D-E40C-45E9-8536-DFD30FA88799}" type="pres">
      <dgm:prSet presAssocID="{05604E84-22BE-48EC-9ECC-418972A58FEE}" presName="sp" presStyleCnt="0"/>
      <dgm:spPr/>
    </dgm:pt>
    <dgm:pt modelId="{715C57D8-906C-4690-B097-47B462C172DB}" type="pres">
      <dgm:prSet presAssocID="{35C55BDA-1235-4B9F-94C3-86051F08EE4B}" presName="linNode" presStyleCnt="0"/>
      <dgm:spPr/>
    </dgm:pt>
    <dgm:pt modelId="{B2A506B5-4089-479B-A703-DF8CCEA2D926}" type="pres">
      <dgm:prSet presAssocID="{35C55BDA-1235-4B9F-94C3-86051F08EE4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6E44AF-188A-4439-B235-CD2BF7ACE4E2}" type="pres">
      <dgm:prSet presAssocID="{35C55BDA-1235-4B9F-94C3-86051F08EE4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67AFE-9A57-47BA-B6AA-598992766944}" type="pres">
      <dgm:prSet presAssocID="{D7846697-E168-48BA-98BE-8AFB311D5B84}" presName="sp" presStyleCnt="0"/>
      <dgm:spPr/>
    </dgm:pt>
    <dgm:pt modelId="{37E5EC71-526D-4D14-9708-7A89CA8C34A0}" type="pres">
      <dgm:prSet presAssocID="{575772C4-F536-4B61-ADDA-70AB3F96DEFA}" presName="linNode" presStyleCnt="0"/>
      <dgm:spPr/>
    </dgm:pt>
    <dgm:pt modelId="{625DA12E-605D-4C1A-B532-798A08344CF1}" type="pres">
      <dgm:prSet presAssocID="{575772C4-F536-4B61-ADDA-70AB3F96DEF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CA0C6A-CC24-45B4-94D0-8029C89483CC}" type="pres">
      <dgm:prSet presAssocID="{575772C4-F536-4B61-ADDA-70AB3F96DEF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699130-AF75-4F4E-B36E-D24988C6F50F}" type="presOf" srcId="{528EF4A7-526E-4153-9968-FAFC21E2276F}" destId="{FB859807-DBBE-4BBD-8457-AC8F39C363F9}" srcOrd="0" destOrd="0" presId="urn:microsoft.com/office/officeart/2005/8/layout/vList5"/>
    <dgm:cxn modelId="{736FD761-F8C3-4CCD-8A21-FBAB7C2408E2}" type="presOf" srcId="{575772C4-F536-4B61-ADDA-70AB3F96DEFA}" destId="{625DA12E-605D-4C1A-B532-798A08344CF1}" srcOrd="0" destOrd="0" presId="urn:microsoft.com/office/officeart/2005/8/layout/vList5"/>
    <dgm:cxn modelId="{A5864ED9-7FDC-48D0-8038-A2C90D26E1AC}" srcId="{575772C4-F536-4B61-ADDA-70AB3F96DEFA}" destId="{A9AF9197-B41C-49BC-9943-06E9A0687C28}" srcOrd="0" destOrd="0" parTransId="{7FCB63A9-4F63-41F0-8AF6-DF922C03E9BD}" sibTransId="{828EED9C-D834-4803-9A9C-559E6073C1CA}"/>
    <dgm:cxn modelId="{B7CC471D-1D37-4BC6-A135-87E9E89D6942}" srcId="{35C55BDA-1235-4B9F-94C3-86051F08EE4B}" destId="{39191803-978C-4C0A-83E2-36667A967708}" srcOrd="0" destOrd="0" parTransId="{DDC97173-0A49-40A8-A80D-B46862E23388}" sibTransId="{074E4A9C-9ADF-464D-A36B-E803880E512C}"/>
    <dgm:cxn modelId="{65EF9E38-E594-4734-89D8-439577223B92}" type="presOf" srcId="{A9AF9197-B41C-49BC-9943-06E9A0687C28}" destId="{70CA0C6A-CC24-45B4-94D0-8029C89483CC}" srcOrd="0" destOrd="0" presId="urn:microsoft.com/office/officeart/2005/8/layout/vList5"/>
    <dgm:cxn modelId="{0E92F9B0-4F46-4BE8-A7E7-8B0D726CDA9F}" type="presOf" srcId="{35C55BDA-1235-4B9F-94C3-86051F08EE4B}" destId="{B2A506B5-4089-479B-A703-DF8CCEA2D926}" srcOrd="0" destOrd="0" presId="urn:microsoft.com/office/officeart/2005/8/layout/vList5"/>
    <dgm:cxn modelId="{CE4E7A12-7F81-4E82-B4F3-0427EDB4A8C8}" type="presOf" srcId="{03FD76B9-5420-4C02-A670-42F454136282}" destId="{A1ABA6B9-1F37-4178-89D2-92448FE1A5AC}" srcOrd="0" destOrd="0" presId="urn:microsoft.com/office/officeart/2005/8/layout/vList5"/>
    <dgm:cxn modelId="{F4C751BD-D0BE-4988-88C0-8D2E8C25D2B8}" type="presOf" srcId="{1AD3E9C1-3EC7-4882-AEB6-1AFD426D3117}" destId="{B1335DFB-962A-431E-B9B1-8673050151EE}" srcOrd="0" destOrd="0" presId="urn:microsoft.com/office/officeart/2005/8/layout/vList5"/>
    <dgm:cxn modelId="{756E400E-6C7B-4898-9FD4-A950E73712B5}" srcId="{03FD76B9-5420-4C02-A670-42F454136282}" destId="{575772C4-F536-4B61-ADDA-70AB3F96DEFA}" srcOrd="2" destOrd="0" parTransId="{F48952CF-2738-4FCE-8FB5-C0812F8AA159}" sibTransId="{FCE6C0B6-E456-4F4C-8DC5-944E3016AB5C}"/>
    <dgm:cxn modelId="{5F037E5B-C3C6-4AC0-8925-A62ADCFC86D8}" srcId="{1AD3E9C1-3EC7-4882-AEB6-1AFD426D3117}" destId="{528EF4A7-526E-4153-9968-FAFC21E2276F}" srcOrd="0" destOrd="0" parTransId="{1C7A60F6-4F53-4BF0-BD1C-19F5E45EBB9A}" sibTransId="{2E8FBD55-2E71-4A0F-810B-447F77091886}"/>
    <dgm:cxn modelId="{B251B57F-3C94-4211-B871-113E3F6C00A5}" srcId="{03FD76B9-5420-4C02-A670-42F454136282}" destId="{1AD3E9C1-3EC7-4882-AEB6-1AFD426D3117}" srcOrd="0" destOrd="0" parTransId="{166A8307-8800-4E0C-94E2-1DCD7EB0AAC3}" sibTransId="{05604E84-22BE-48EC-9ECC-418972A58FEE}"/>
    <dgm:cxn modelId="{40406CD5-9F92-4304-9271-555A20C9B6A4}" srcId="{03FD76B9-5420-4C02-A670-42F454136282}" destId="{35C55BDA-1235-4B9F-94C3-86051F08EE4B}" srcOrd="1" destOrd="0" parTransId="{AC23BE1E-0678-45E6-9945-5F1B08153624}" sibTransId="{D7846697-E168-48BA-98BE-8AFB311D5B84}"/>
    <dgm:cxn modelId="{06C0A4FC-AFCA-4575-8A07-8EB8E9EFE248}" type="presOf" srcId="{39191803-978C-4C0A-83E2-36667A967708}" destId="{2F6E44AF-188A-4439-B235-CD2BF7ACE4E2}" srcOrd="0" destOrd="0" presId="urn:microsoft.com/office/officeart/2005/8/layout/vList5"/>
    <dgm:cxn modelId="{0A544758-B2ED-475B-923F-802B7A0B1D13}" type="presParOf" srcId="{A1ABA6B9-1F37-4178-89D2-92448FE1A5AC}" destId="{F179E1EB-2F1B-4C73-9156-3ACD26B013FB}" srcOrd="0" destOrd="0" presId="urn:microsoft.com/office/officeart/2005/8/layout/vList5"/>
    <dgm:cxn modelId="{9B462C02-479A-4DC1-A96A-FBF2EA9623BA}" type="presParOf" srcId="{F179E1EB-2F1B-4C73-9156-3ACD26B013FB}" destId="{B1335DFB-962A-431E-B9B1-8673050151EE}" srcOrd="0" destOrd="0" presId="urn:microsoft.com/office/officeart/2005/8/layout/vList5"/>
    <dgm:cxn modelId="{12CC1FCC-2B12-42F9-8870-680CDF03F858}" type="presParOf" srcId="{F179E1EB-2F1B-4C73-9156-3ACD26B013FB}" destId="{FB859807-DBBE-4BBD-8457-AC8F39C363F9}" srcOrd="1" destOrd="0" presId="urn:microsoft.com/office/officeart/2005/8/layout/vList5"/>
    <dgm:cxn modelId="{FC1BF855-2B03-4383-AE0B-E33ECDCA4917}" type="presParOf" srcId="{A1ABA6B9-1F37-4178-89D2-92448FE1A5AC}" destId="{1806BD8D-E40C-45E9-8536-DFD30FA88799}" srcOrd="1" destOrd="0" presId="urn:microsoft.com/office/officeart/2005/8/layout/vList5"/>
    <dgm:cxn modelId="{835693DD-C8A1-47A4-BE51-49DDD367297B}" type="presParOf" srcId="{A1ABA6B9-1F37-4178-89D2-92448FE1A5AC}" destId="{715C57D8-906C-4690-B097-47B462C172DB}" srcOrd="2" destOrd="0" presId="urn:microsoft.com/office/officeart/2005/8/layout/vList5"/>
    <dgm:cxn modelId="{01468987-7381-4A62-8DAA-2B929CD1144A}" type="presParOf" srcId="{715C57D8-906C-4690-B097-47B462C172DB}" destId="{B2A506B5-4089-479B-A703-DF8CCEA2D926}" srcOrd="0" destOrd="0" presId="urn:microsoft.com/office/officeart/2005/8/layout/vList5"/>
    <dgm:cxn modelId="{731AE623-EAE7-447A-AA18-5195A98256F4}" type="presParOf" srcId="{715C57D8-906C-4690-B097-47B462C172DB}" destId="{2F6E44AF-188A-4439-B235-CD2BF7ACE4E2}" srcOrd="1" destOrd="0" presId="urn:microsoft.com/office/officeart/2005/8/layout/vList5"/>
    <dgm:cxn modelId="{2DF69A73-4F70-4494-9790-6CE7DE17C849}" type="presParOf" srcId="{A1ABA6B9-1F37-4178-89D2-92448FE1A5AC}" destId="{F5167AFE-9A57-47BA-B6AA-598992766944}" srcOrd="3" destOrd="0" presId="urn:microsoft.com/office/officeart/2005/8/layout/vList5"/>
    <dgm:cxn modelId="{CB2BD6B4-444A-410A-9999-1BC5E2826066}" type="presParOf" srcId="{A1ABA6B9-1F37-4178-89D2-92448FE1A5AC}" destId="{37E5EC71-526D-4D14-9708-7A89CA8C34A0}" srcOrd="4" destOrd="0" presId="urn:microsoft.com/office/officeart/2005/8/layout/vList5"/>
    <dgm:cxn modelId="{06ADFE63-685B-47B7-A445-E35EF303634C}" type="presParOf" srcId="{37E5EC71-526D-4D14-9708-7A89CA8C34A0}" destId="{625DA12E-605D-4C1A-B532-798A08344CF1}" srcOrd="0" destOrd="0" presId="urn:microsoft.com/office/officeart/2005/8/layout/vList5"/>
    <dgm:cxn modelId="{149E8066-A708-404F-9DB0-AF44E1D04949}" type="presParOf" srcId="{37E5EC71-526D-4D14-9708-7A89CA8C34A0}" destId="{70CA0C6A-CC24-45B4-94D0-8029C89483C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549215-B4C7-40B4-A683-18215AE5C48B}">
      <dsp:nvSpPr>
        <dsp:cNvPr id="0" name=""/>
        <dsp:cNvSpPr/>
      </dsp:nvSpPr>
      <dsp:spPr>
        <a:xfrm>
          <a:off x="2571" y="156758"/>
          <a:ext cx="2507456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Регулятивные</a:t>
          </a:r>
          <a:endParaRPr lang="ru-RU" sz="1800" kern="1200" dirty="0"/>
        </a:p>
      </dsp:txBody>
      <dsp:txXfrm>
        <a:off x="2571" y="156758"/>
        <a:ext cx="2507456" cy="518400"/>
      </dsp:txXfrm>
    </dsp:sp>
    <dsp:sp modelId="{03326506-0C03-4A30-B81D-7ADB06B0AB85}">
      <dsp:nvSpPr>
        <dsp:cNvPr id="0" name=""/>
        <dsp:cNvSpPr/>
      </dsp:nvSpPr>
      <dsp:spPr>
        <a:xfrm>
          <a:off x="2571" y="675158"/>
          <a:ext cx="2507456" cy="35575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Цели</a:t>
          </a:r>
          <a:r>
            <a:rPr lang="ru-RU" sz="1800" kern="1200" dirty="0" smtClean="0"/>
            <a:t>, задачи, </a:t>
          </a:r>
          <a:r>
            <a:rPr lang="ru-RU" sz="1800" kern="1200" dirty="0" smtClean="0"/>
            <a:t>пути.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Контроль</a:t>
          </a:r>
          <a:r>
            <a:rPr lang="ru-RU" sz="1800" kern="1200" dirty="0" smtClean="0"/>
            <a:t>, </a:t>
          </a:r>
          <a:r>
            <a:rPr lang="ru-RU" sz="1800" kern="1200" dirty="0" smtClean="0"/>
            <a:t>оценка.</a:t>
          </a:r>
          <a:endParaRPr lang="ru-RU" sz="1800" kern="1200" dirty="0"/>
        </a:p>
      </dsp:txBody>
      <dsp:txXfrm>
        <a:off x="2571" y="675158"/>
        <a:ext cx="2507456" cy="3557519"/>
      </dsp:txXfrm>
    </dsp:sp>
    <dsp:sp modelId="{C54DD861-3D1C-41AF-BE5A-849DF9E69105}">
      <dsp:nvSpPr>
        <dsp:cNvPr id="0" name=""/>
        <dsp:cNvSpPr/>
      </dsp:nvSpPr>
      <dsp:spPr>
        <a:xfrm>
          <a:off x="2861071" y="156758"/>
          <a:ext cx="2507456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Познавательные</a:t>
          </a:r>
          <a:endParaRPr lang="ru-RU" sz="1800" kern="1200" dirty="0"/>
        </a:p>
      </dsp:txBody>
      <dsp:txXfrm>
        <a:off x="2861071" y="156758"/>
        <a:ext cx="2507456" cy="518400"/>
      </dsp:txXfrm>
    </dsp:sp>
    <dsp:sp modelId="{8E39532A-446C-4B9C-B34A-487B8FDBC7D5}">
      <dsp:nvSpPr>
        <dsp:cNvPr id="0" name=""/>
        <dsp:cNvSpPr/>
      </dsp:nvSpPr>
      <dsp:spPr>
        <a:xfrm>
          <a:off x="2861071" y="675158"/>
          <a:ext cx="2507456" cy="35575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Определение понятий, классификация, причинно-следственные </a:t>
          </a:r>
          <a:r>
            <a:rPr lang="ru-RU" sz="1800" kern="1200" dirty="0" smtClean="0"/>
            <a:t>связи.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Знаки и </a:t>
          </a:r>
          <a:r>
            <a:rPr lang="ru-RU" sz="1800" kern="1200" dirty="0" smtClean="0"/>
            <a:t>символы.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Смысловое </a:t>
          </a:r>
          <a:r>
            <a:rPr lang="ru-RU" sz="1800" kern="1200" dirty="0" smtClean="0"/>
            <a:t>чтение.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Экологическое </a:t>
          </a:r>
          <a:r>
            <a:rPr lang="ru-RU" sz="1800" kern="1200" dirty="0" smtClean="0"/>
            <a:t>мышление.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Использование словарей и поисковых </a:t>
          </a:r>
          <a:r>
            <a:rPr lang="ru-RU" sz="1800" kern="1200" dirty="0" smtClean="0"/>
            <a:t>систем.</a:t>
          </a:r>
          <a:endParaRPr lang="ru-RU" sz="1800" kern="1200" dirty="0"/>
        </a:p>
      </dsp:txBody>
      <dsp:txXfrm>
        <a:off x="2861071" y="675158"/>
        <a:ext cx="2507456" cy="3557519"/>
      </dsp:txXfrm>
    </dsp:sp>
    <dsp:sp modelId="{DD791C9C-0DA4-4EE9-A9A0-A4C5371B0037}">
      <dsp:nvSpPr>
        <dsp:cNvPr id="0" name=""/>
        <dsp:cNvSpPr/>
      </dsp:nvSpPr>
      <dsp:spPr>
        <a:xfrm>
          <a:off x="5719571" y="156758"/>
          <a:ext cx="2507456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Коммуникативные</a:t>
          </a:r>
          <a:endParaRPr lang="ru-RU" sz="1800" kern="1200" dirty="0"/>
        </a:p>
      </dsp:txBody>
      <dsp:txXfrm>
        <a:off x="5719571" y="156758"/>
        <a:ext cx="2507456" cy="518400"/>
      </dsp:txXfrm>
    </dsp:sp>
    <dsp:sp modelId="{22F5CB3A-A26E-4303-BF20-61E6C4171982}">
      <dsp:nvSpPr>
        <dsp:cNvPr id="0" name=""/>
        <dsp:cNvSpPr/>
      </dsp:nvSpPr>
      <dsp:spPr>
        <a:xfrm>
          <a:off x="5719571" y="675158"/>
          <a:ext cx="2507456" cy="35575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Учебное сотрудничество.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Использование речевых </a:t>
          </a:r>
          <a:r>
            <a:rPr lang="ru-RU" sz="1800" kern="1200" dirty="0" smtClean="0"/>
            <a:t>средств.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ИКТ-компетентность.</a:t>
          </a:r>
          <a:endParaRPr lang="ru-RU" sz="1800" kern="1200" dirty="0"/>
        </a:p>
      </dsp:txBody>
      <dsp:txXfrm>
        <a:off x="5719571" y="675158"/>
        <a:ext cx="2507456" cy="35575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89CB12-77AD-4BD8-A034-680A9BE3EF9E}">
      <dsp:nvSpPr>
        <dsp:cNvPr id="0" name=""/>
        <dsp:cNvSpPr/>
      </dsp:nvSpPr>
      <dsp:spPr>
        <a:xfrm>
          <a:off x="2571" y="12193"/>
          <a:ext cx="2507456" cy="1002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Задачи, формирующие </a:t>
          </a:r>
          <a:r>
            <a:rPr lang="ru-RU" sz="1800" b="1" kern="1200" dirty="0" smtClean="0"/>
            <a:t>коммуникативные</a:t>
          </a:r>
          <a:r>
            <a:rPr lang="ru-RU" sz="1800" kern="1200" dirty="0" smtClean="0"/>
            <a:t> </a:t>
          </a:r>
          <a:r>
            <a:rPr lang="ru-RU" sz="1800" kern="1200" dirty="0" smtClean="0"/>
            <a:t>УУД:</a:t>
          </a:r>
          <a:endParaRPr lang="ru-RU" sz="1800" kern="1200" dirty="0"/>
        </a:p>
      </dsp:txBody>
      <dsp:txXfrm>
        <a:off x="2571" y="12193"/>
        <a:ext cx="2507456" cy="1002982"/>
      </dsp:txXfrm>
    </dsp:sp>
    <dsp:sp modelId="{B95B26F8-C8DF-4122-A2DA-6666BA7ED0C6}">
      <dsp:nvSpPr>
        <dsp:cNvPr id="0" name=""/>
        <dsp:cNvSpPr/>
      </dsp:nvSpPr>
      <dsp:spPr>
        <a:xfrm>
          <a:off x="2571" y="1015176"/>
          <a:ext cx="2507456" cy="40131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на учет позиции партнера;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на организацию и осуществление сотрудничества;</a:t>
          </a:r>
          <a:endParaRPr lang="ru-RU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на передачу информации и отображение предметного содержания;</a:t>
          </a:r>
          <a:endParaRPr lang="ru-RU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тренинги коммуникативных навыков;</a:t>
          </a:r>
          <a:endParaRPr lang="ru-RU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ролевые игры.</a:t>
          </a:r>
          <a:endParaRPr lang="ru-RU" sz="1800" kern="1200" dirty="0"/>
        </a:p>
      </dsp:txBody>
      <dsp:txXfrm>
        <a:off x="2571" y="1015176"/>
        <a:ext cx="2507456" cy="4013190"/>
      </dsp:txXfrm>
    </dsp:sp>
    <dsp:sp modelId="{3937E405-699C-4B57-BBAA-1E5AB3594D7A}">
      <dsp:nvSpPr>
        <dsp:cNvPr id="0" name=""/>
        <dsp:cNvSpPr/>
      </dsp:nvSpPr>
      <dsp:spPr>
        <a:xfrm>
          <a:off x="2861071" y="12193"/>
          <a:ext cx="2507456" cy="1002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Задачи, формирующие </a:t>
          </a:r>
          <a:r>
            <a:rPr lang="ru-RU" sz="1800" b="1" kern="1200" dirty="0" smtClean="0"/>
            <a:t>познавательные</a:t>
          </a:r>
          <a:r>
            <a:rPr lang="ru-RU" sz="1800" kern="1200" dirty="0" smtClean="0"/>
            <a:t> </a:t>
          </a:r>
          <a:br>
            <a:rPr lang="ru-RU" sz="1800" kern="1200" dirty="0" smtClean="0"/>
          </a:br>
          <a:r>
            <a:rPr lang="ru-RU" sz="1800" kern="1200" dirty="0" smtClean="0"/>
            <a:t>УУД:</a:t>
          </a:r>
          <a:endParaRPr lang="ru-RU" sz="1800" kern="1200" dirty="0"/>
        </a:p>
      </dsp:txBody>
      <dsp:txXfrm>
        <a:off x="2861071" y="12193"/>
        <a:ext cx="2507456" cy="1002982"/>
      </dsp:txXfrm>
    </dsp:sp>
    <dsp:sp modelId="{69A6617A-5C97-410F-9A62-FFB11E15928D}">
      <dsp:nvSpPr>
        <dsp:cNvPr id="0" name=""/>
        <dsp:cNvSpPr/>
      </dsp:nvSpPr>
      <dsp:spPr>
        <a:xfrm>
          <a:off x="2861071" y="1015176"/>
          <a:ext cx="2507456" cy="40131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проекты на выстраивание стратегии поиска решения задач;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задачи на сериацию, сравнение, оценивание;</a:t>
          </a:r>
          <a:endParaRPr lang="ru-RU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проведение эмпирического исследования;</a:t>
          </a:r>
          <a:endParaRPr lang="ru-RU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проведение теоретического исследования;</a:t>
          </a:r>
          <a:endParaRPr lang="ru-RU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смысловое чтение.</a:t>
          </a:r>
          <a:endParaRPr lang="ru-RU" sz="1800" kern="1200" dirty="0"/>
        </a:p>
      </dsp:txBody>
      <dsp:txXfrm>
        <a:off x="2861071" y="1015176"/>
        <a:ext cx="2507456" cy="4013190"/>
      </dsp:txXfrm>
    </dsp:sp>
    <dsp:sp modelId="{50ABD909-53F1-43C7-AB9D-DACE4CF58797}">
      <dsp:nvSpPr>
        <dsp:cNvPr id="0" name=""/>
        <dsp:cNvSpPr/>
      </dsp:nvSpPr>
      <dsp:spPr>
        <a:xfrm>
          <a:off x="5719571" y="12193"/>
          <a:ext cx="2507456" cy="1002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Задачи, формирующие </a:t>
          </a:r>
          <a:r>
            <a:rPr lang="ru-RU" sz="1800" b="1" kern="1200" dirty="0" smtClean="0"/>
            <a:t>регулятивные</a:t>
          </a:r>
          <a:r>
            <a:rPr lang="ru-RU" sz="1800" kern="1200" dirty="0" smtClean="0"/>
            <a:t> </a:t>
          </a:r>
          <a:br>
            <a:rPr lang="ru-RU" sz="1800" kern="1200" dirty="0" smtClean="0"/>
          </a:br>
          <a:r>
            <a:rPr lang="ru-RU" sz="1800" kern="1200" dirty="0" smtClean="0"/>
            <a:t>УУД:</a:t>
          </a:r>
          <a:endParaRPr lang="ru-RU" sz="1800" kern="1200" dirty="0"/>
        </a:p>
      </dsp:txBody>
      <dsp:txXfrm>
        <a:off x="5719571" y="12193"/>
        <a:ext cx="2507456" cy="1002982"/>
      </dsp:txXfrm>
    </dsp:sp>
    <dsp:sp modelId="{4966FD68-9F23-46DC-8F24-121DAC98794F}">
      <dsp:nvSpPr>
        <dsp:cNvPr id="0" name=""/>
        <dsp:cNvSpPr/>
      </dsp:nvSpPr>
      <dsp:spPr>
        <a:xfrm>
          <a:off x="5719571" y="1015176"/>
          <a:ext cx="2507456" cy="40131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на планирование;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на ориентировку в ситуации;</a:t>
          </a:r>
          <a:endParaRPr lang="ru-RU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на прогнозирование;</a:t>
          </a:r>
          <a:endParaRPr lang="ru-RU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на целеполагание;</a:t>
          </a:r>
          <a:endParaRPr lang="ru-RU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на принятие решения;</a:t>
          </a:r>
          <a:endParaRPr lang="ru-RU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на самоконтроль.</a:t>
          </a:r>
          <a:endParaRPr lang="ru-RU" sz="1800" kern="1200" dirty="0"/>
        </a:p>
      </dsp:txBody>
      <dsp:txXfrm>
        <a:off x="5719571" y="1015176"/>
        <a:ext cx="2507456" cy="40131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C82DDC-E995-4C61-A6B7-7316A0830620}">
      <dsp:nvSpPr>
        <dsp:cNvPr id="0" name=""/>
        <dsp:cNvSpPr/>
      </dsp:nvSpPr>
      <dsp:spPr>
        <a:xfrm rot="5400000">
          <a:off x="4853307" y="-1922751"/>
          <a:ext cx="1339270" cy="54105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выполнение лишь отдельных операций, копирование действия учителя, отсутствие  планирования и контроля своих действий</a:t>
          </a:r>
          <a:endParaRPr lang="ru-RU" sz="2100" kern="1200" dirty="0"/>
        </a:p>
      </dsp:txBody>
      <dsp:txXfrm rot="-5400000">
        <a:off x="2817692" y="178242"/>
        <a:ext cx="5345122" cy="1208514"/>
      </dsp:txXfrm>
    </dsp:sp>
    <dsp:sp modelId="{E9A65A5A-6C27-4B0F-A93C-3FB1C62E368E}">
      <dsp:nvSpPr>
        <dsp:cNvPr id="0" name=""/>
        <dsp:cNvSpPr/>
      </dsp:nvSpPr>
      <dsp:spPr>
        <a:xfrm>
          <a:off x="225" y="3032"/>
          <a:ext cx="2817466" cy="15589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действие не сформировано </a:t>
          </a:r>
          <a:endParaRPr lang="ru-RU" sz="2200" kern="1200" dirty="0"/>
        </a:p>
      </dsp:txBody>
      <dsp:txXfrm>
        <a:off x="76326" y="79133"/>
        <a:ext cx="2665264" cy="1406730"/>
      </dsp:txXfrm>
    </dsp:sp>
    <dsp:sp modelId="{E0D2D710-F9A6-4DF6-A47F-FCD5294EB48B}">
      <dsp:nvSpPr>
        <dsp:cNvPr id="0" name=""/>
        <dsp:cNvSpPr/>
      </dsp:nvSpPr>
      <dsp:spPr>
        <a:xfrm rot="5400000">
          <a:off x="4792258" y="-112871"/>
          <a:ext cx="1526968" cy="534370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требуются разъяснения для установления связи отдельных операций и условий задачи, выполнение действия по алгоритму</a:t>
          </a:r>
          <a:endParaRPr lang="ru-RU" sz="2100" kern="1200" dirty="0"/>
        </a:p>
      </dsp:txBody>
      <dsp:txXfrm rot="-5400000">
        <a:off x="2883888" y="1870039"/>
        <a:ext cx="5269169" cy="1377888"/>
      </dsp:txXfrm>
    </dsp:sp>
    <dsp:sp modelId="{BC459B63-BD2D-44D5-8CB0-4261B48BB329}">
      <dsp:nvSpPr>
        <dsp:cNvPr id="0" name=""/>
        <dsp:cNvSpPr/>
      </dsp:nvSpPr>
      <dsp:spPr>
        <a:xfrm>
          <a:off x="225" y="1670275"/>
          <a:ext cx="2883662" cy="17774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действие может быть выполнено в сотрудничестве с педагогом</a:t>
          </a:r>
          <a:endParaRPr lang="ru-RU" sz="2200" kern="1200" dirty="0"/>
        </a:p>
      </dsp:txBody>
      <dsp:txXfrm>
        <a:off x="86991" y="1757041"/>
        <a:ext cx="2710130" cy="1603884"/>
      </dsp:txXfrm>
    </dsp:sp>
    <dsp:sp modelId="{4A584CF3-70CC-4E37-AD86-2345EC1D2E69}">
      <dsp:nvSpPr>
        <dsp:cNvPr id="0" name=""/>
        <dsp:cNvSpPr/>
      </dsp:nvSpPr>
      <dsp:spPr>
        <a:xfrm rot="5400000">
          <a:off x="4821584" y="1673627"/>
          <a:ext cx="1384431" cy="54311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при изменении условий задачи не может самостоятельно внести коррективы в действия</a:t>
          </a:r>
          <a:endParaRPr lang="ru-RU" sz="2100" kern="1200" dirty="0"/>
        </a:p>
      </dsp:txBody>
      <dsp:txXfrm rot="-5400000">
        <a:off x="2798226" y="3764567"/>
        <a:ext cx="5363566" cy="1249267"/>
      </dsp:txXfrm>
    </dsp:sp>
    <dsp:sp modelId="{A1D1BE49-627E-4279-A4E5-1761539958F6}">
      <dsp:nvSpPr>
        <dsp:cNvPr id="0" name=""/>
        <dsp:cNvSpPr/>
      </dsp:nvSpPr>
      <dsp:spPr>
        <a:xfrm>
          <a:off x="225" y="3556002"/>
          <a:ext cx="2798000" cy="1666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неадекватный перенос учебных действий на новые виды задач </a:t>
          </a:r>
          <a:endParaRPr lang="ru-RU" sz="2200" kern="1200" dirty="0"/>
        </a:p>
      </dsp:txBody>
      <dsp:txXfrm>
        <a:off x="81572" y="3637349"/>
        <a:ext cx="2635306" cy="15037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859807-DBBE-4BBD-8457-AC8F39C363F9}">
      <dsp:nvSpPr>
        <dsp:cNvPr id="0" name=""/>
        <dsp:cNvSpPr/>
      </dsp:nvSpPr>
      <dsp:spPr>
        <a:xfrm rot="5400000">
          <a:off x="5220135" y="-1918563"/>
          <a:ext cx="1373777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самостоятельное обнаружение несоответствия между условиями задачами и имеющимися способами ее решения и правильное изменение способа в сотрудничестве с учителем</a:t>
          </a:r>
          <a:endParaRPr lang="ru-RU" sz="2100" kern="1200" dirty="0"/>
        </a:p>
      </dsp:txBody>
      <dsp:txXfrm rot="-5400000">
        <a:off x="3127248" y="241386"/>
        <a:ext cx="5492490" cy="1239653"/>
      </dsp:txXfrm>
    </dsp:sp>
    <dsp:sp modelId="{B1335DFB-962A-431E-B9B1-8673050151EE}">
      <dsp:nvSpPr>
        <dsp:cNvPr id="0" name=""/>
        <dsp:cNvSpPr/>
      </dsp:nvSpPr>
      <dsp:spPr>
        <a:xfrm>
          <a:off x="0" y="2601"/>
          <a:ext cx="3127248" cy="17172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адекватный перенос учебных действий </a:t>
          </a:r>
          <a:endParaRPr lang="ru-RU" sz="2200" kern="1200" dirty="0"/>
        </a:p>
      </dsp:txBody>
      <dsp:txXfrm>
        <a:off x="83828" y="86429"/>
        <a:ext cx="2959592" cy="1549566"/>
      </dsp:txXfrm>
    </dsp:sp>
    <dsp:sp modelId="{2F6E44AF-188A-4439-B235-CD2BF7ACE4E2}">
      <dsp:nvSpPr>
        <dsp:cNvPr id="0" name=""/>
        <dsp:cNvSpPr/>
      </dsp:nvSpPr>
      <dsp:spPr>
        <a:xfrm rot="5400000">
          <a:off x="5220135" y="-115480"/>
          <a:ext cx="1373777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самостоятельное построение новых учебных действий на основе развернутого анализа условий задачи и ранее усвоенных способов действия</a:t>
          </a:r>
          <a:endParaRPr lang="ru-RU" sz="2100" kern="1200" dirty="0"/>
        </a:p>
      </dsp:txBody>
      <dsp:txXfrm rot="-5400000">
        <a:off x="3127248" y="2044469"/>
        <a:ext cx="5492490" cy="1239653"/>
      </dsp:txXfrm>
    </dsp:sp>
    <dsp:sp modelId="{B2A506B5-4089-479B-A703-DF8CCEA2D926}">
      <dsp:nvSpPr>
        <dsp:cNvPr id="0" name=""/>
        <dsp:cNvSpPr/>
      </dsp:nvSpPr>
      <dsp:spPr>
        <a:xfrm>
          <a:off x="0" y="1805684"/>
          <a:ext cx="3127248" cy="17172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самостоятельное построение </a:t>
          </a:r>
          <a:br>
            <a:rPr lang="ru-RU" sz="2200" kern="1200" dirty="0" smtClean="0"/>
          </a:br>
          <a:r>
            <a:rPr lang="ru-RU" sz="2200" kern="1200" dirty="0" smtClean="0"/>
            <a:t>учебных целей </a:t>
          </a:r>
          <a:endParaRPr lang="ru-RU" sz="2200" kern="1200" dirty="0"/>
        </a:p>
      </dsp:txBody>
      <dsp:txXfrm>
        <a:off x="83828" y="1889512"/>
        <a:ext cx="2959592" cy="1549566"/>
      </dsp:txXfrm>
    </dsp:sp>
    <dsp:sp modelId="{70CA0C6A-CC24-45B4-94D0-8029C89483CC}">
      <dsp:nvSpPr>
        <dsp:cNvPr id="0" name=""/>
        <dsp:cNvSpPr/>
      </dsp:nvSpPr>
      <dsp:spPr>
        <a:xfrm rot="5400000">
          <a:off x="5220135" y="1687603"/>
          <a:ext cx="1373777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100" kern="1200" dirty="0" smtClean="0"/>
            <a:t> обобщение учебных действий на основе</a:t>
          </a:r>
          <a:br>
            <a:rPr lang="ru-RU" sz="2100" kern="1200" dirty="0" smtClean="0"/>
          </a:br>
          <a:r>
            <a:rPr lang="ru-RU" sz="2100" kern="1200" dirty="0" smtClean="0"/>
            <a:t>  выявления общих принципов</a:t>
          </a:r>
        </a:p>
        <a:p>
          <a:pPr lvl="1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Char char="••"/>
          </a:pPr>
          <a:endParaRPr lang="ru-RU" sz="2100" kern="1200" dirty="0"/>
        </a:p>
      </dsp:txBody>
      <dsp:txXfrm rot="-5400000">
        <a:off x="3127248" y="3847552"/>
        <a:ext cx="5492490" cy="1239653"/>
      </dsp:txXfrm>
    </dsp:sp>
    <dsp:sp modelId="{625DA12E-605D-4C1A-B532-798A08344CF1}">
      <dsp:nvSpPr>
        <dsp:cNvPr id="0" name=""/>
        <dsp:cNvSpPr/>
      </dsp:nvSpPr>
      <dsp:spPr>
        <a:xfrm>
          <a:off x="0" y="3608768"/>
          <a:ext cx="3127248" cy="17172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обобщение УУД</a:t>
          </a:r>
          <a:endParaRPr lang="ru-RU" sz="2200" kern="1200" dirty="0"/>
        </a:p>
      </dsp:txBody>
      <dsp:txXfrm>
        <a:off x="83828" y="3692596"/>
        <a:ext cx="2959592" cy="1549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24.06.2015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24.06.2015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6" r="12621"/>
          <a:stretch/>
        </p:blipFill>
        <p:spPr bwMode="auto">
          <a:xfrm>
            <a:off x="0" y="-11739"/>
            <a:ext cx="9144000" cy="6869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539551" y="5085184"/>
            <a:ext cx="7446898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D395F"/>
                </a:solidFill>
                <a:latin typeface="Arial Narrow" pitchFamily="34" charset="0"/>
              </a:rPr>
              <a:t>Цыганкова Полина Владимировна, </a:t>
            </a:r>
            <a:br>
              <a:rPr lang="ru-RU" sz="1800" b="1" dirty="0" smtClean="0">
                <a:solidFill>
                  <a:srgbClr val="0D395F"/>
                </a:solidFill>
                <a:latin typeface="Arial Narrow" pitchFamily="34" charset="0"/>
              </a:rPr>
            </a:br>
            <a:r>
              <a:rPr lang="ru-RU" sz="1800" b="1" dirty="0" smtClean="0">
                <a:solidFill>
                  <a:srgbClr val="0D395F"/>
                </a:solidFill>
                <a:latin typeface="Arial Narrow" pitchFamily="34" charset="0"/>
              </a:rPr>
              <a:t>методист отдела ФГОС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rgbClr val="0D395F"/>
                </a:solidFill>
                <a:latin typeface="Arial Narrow" pitchFamily="34" charset="0"/>
                <a:sym typeface="Wingdings"/>
              </a:rPr>
              <a:t>      : </a:t>
            </a:r>
            <a:r>
              <a:rPr lang="ru-RU" sz="1800" b="1" dirty="0" smtClean="0">
                <a:solidFill>
                  <a:srgbClr val="0D395F"/>
                </a:solidFill>
                <a:latin typeface="Arial Narrow" pitchFamily="34" charset="0"/>
              </a:rPr>
              <a:t>8 (4812) 38-94-51</a:t>
            </a:r>
            <a:endParaRPr lang="ru-RU" sz="1800" b="1" dirty="0">
              <a:solidFill>
                <a:srgbClr val="0D395F"/>
              </a:solidFill>
              <a:latin typeface="Arial Narrow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907704" y="1700808"/>
            <a:ext cx="6892721" cy="25922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40000"/>
              </a:lnSpc>
            </a:pPr>
            <a:r>
              <a:rPr lang="ru-RU" sz="2800" b="1" cap="all" spc="50" dirty="0" smtClean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«Примерная ООП ООО: </a:t>
            </a:r>
            <a:br>
              <a:rPr lang="ru-RU" sz="2800" b="1" cap="all" spc="50" dirty="0" smtClean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800" b="1" cap="all" spc="50" dirty="0" smtClean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изменения, новое содержание,</a:t>
            </a:r>
            <a:br>
              <a:rPr lang="ru-RU" sz="2800" b="1" cap="all" spc="50" dirty="0" smtClean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800" b="1" cap="all" spc="50" dirty="0" smtClean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пути реализации»</a:t>
            </a:r>
            <a:endParaRPr lang="ru-RU" sz="2800" b="1" cap="all" spc="50" dirty="0">
              <a:ln w="11430"/>
              <a:solidFill>
                <a:srgbClr val="A5002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19" descr="http://www.edu.cap.ru/home/8223/na%20banner/%d1%84%d0%b3%d0%be%d1%8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20" y="2204864"/>
            <a:ext cx="1100168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9551" y="736248"/>
            <a:ext cx="8064897" cy="8925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ru-RU" sz="1100" b="1" dirty="0" smtClean="0">
              <a:solidFill>
                <a:schemeClr val="accent1"/>
              </a:solidFill>
            </a:endParaRPr>
          </a:p>
          <a:p>
            <a:pPr algn="ctr"/>
            <a:r>
              <a:rPr lang="ru-RU" sz="1000" b="1" dirty="0" smtClean="0">
                <a:solidFill>
                  <a:schemeClr val="accent1"/>
                </a:solidFill>
              </a:rPr>
              <a:t>ГОСУДАРСТВЕННОЕ АВТОНОМНОЕ УЧРЕЖДЕНИЕ ДОПОЛНИТЕЛЬНОГО ПРОФЕССИОНАЛЬНОГО ОБРАЗОВАНИЯ</a:t>
            </a:r>
          </a:p>
          <a:p>
            <a:pPr algn="ctr"/>
            <a:r>
              <a:rPr lang="ru-RU" sz="1000" b="1" dirty="0" smtClean="0">
                <a:solidFill>
                  <a:schemeClr val="accent1"/>
                </a:solidFill>
              </a:rPr>
              <a:t>(ПОВЫШЕНИЯ КВАЛИФИКАЦИИ) ЧПЕЦИАЛИСТОВ</a:t>
            </a:r>
          </a:p>
          <a:p>
            <a:pPr algn="ctr"/>
            <a:r>
              <a:rPr lang="ru-RU" sz="1000" b="1" dirty="0" smtClean="0">
                <a:solidFill>
                  <a:schemeClr val="accent1"/>
                </a:solidFill>
              </a:rPr>
              <a:t>«СМОЛЕНСКИЙ ОБЛАСТНОЙ ИНСТИТУТ РАЗВИТИЯ ОБРАЗОВАНИЯ»</a:t>
            </a:r>
          </a:p>
          <a:p>
            <a:pPr algn="ctr"/>
            <a:endParaRPr lang="ru-RU" sz="11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33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планируемых </a:t>
            </a: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результатов:</a:t>
            </a:r>
            <a:endParaRPr lang="ru-RU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4785395"/>
          </a:xfrm>
        </p:spPr>
        <p:txBody>
          <a:bodyPr>
            <a:noAutofit/>
          </a:bodyPr>
          <a:lstStyle/>
          <a:p>
            <a:pPr fontAlgn="base"/>
            <a:r>
              <a:rPr lang="ru-RU" sz="2200" b="1" dirty="0"/>
              <a:t>Личностные результаты </a:t>
            </a:r>
            <a:r>
              <a:rPr lang="ru-RU" sz="2200" dirty="0"/>
              <a:t>освоения ООП представлены в соответствии с группой личностных результатов и раскрывают и детализируют их. Оценка ведется в ходе процедур, допускающих предоставление и использование исключительно </a:t>
            </a:r>
            <a:r>
              <a:rPr lang="ru-RU" sz="2200" dirty="0" err="1"/>
              <a:t>неперсонифицированной</a:t>
            </a:r>
            <a:r>
              <a:rPr lang="ru-RU" sz="2200" dirty="0"/>
              <a:t> информации.</a:t>
            </a:r>
          </a:p>
          <a:p>
            <a:r>
              <a:rPr lang="ru-RU" sz="2200" b="1" dirty="0" err="1"/>
              <a:t>Метапредметные</a:t>
            </a:r>
            <a:r>
              <a:rPr lang="ru-RU" sz="2200" b="1" dirty="0"/>
              <a:t> результаты </a:t>
            </a:r>
            <a:r>
              <a:rPr lang="ru-RU" sz="2200" dirty="0"/>
              <a:t>освоения ООП представлены в соответствии с подгруппами универсальных учебных действий. </a:t>
            </a:r>
          </a:p>
          <a:p>
            <a:r>
              <a:rPr lang="ru-RU" sz="2200" b="1" dirty="0"/>
              <a:t>Предметные результаты </a:t>
            </a:r>
            <a:r>
              <a:rPr lang="ru-RU" sz="2200" dirty="0"/>
              <a:t>освоения ООП представлены в соответствии с группами результатов учебных предметов, раскрывают и детализируют их.</a:t>
            </a:r>
          </a:p>
          <a:p>
            <a:pPr marL="261938" lvl="1" indent="0">
              <a:buNone/>
            </a:pPr>
            <a:r>
              <a:rPr lang="ru-RU" sz="2200" dirty="0"/>
              <a:t>Предметные результаты приводятся в блоках «Выпускник научится» и «Выпускник получит возможность научиться», относящихся к каждому учебному </a:t>
            </a:r>
            <a:r>
              <a:rPr lang="ru-RU" sz="2200" dirty="0" smtClean="0"/>
              <a:t>предмету.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15707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Личностные </a:t>
            </a: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результаты:</a:t>
            </a:r>
            <a:endParaRPr lang="ru-RU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04056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dirty="0"/>
              <a:t>р</a:t>
            </a:r>
            <a:r>
              <a:rPr lang="ru-RU" sz="2400" dirty="0" smtClean="0"/>
              <a:t>оссийская </a:t>
            </a:r>
            <a:r>
              <a:rPr lang="ru-RU" sz="2400" dirty="0"/>
              <a:t>гражданская </a:t>
            </a:r>
            <a:r>
              <a:rPr lang="ru-RU" sz="2400" dirty="0" smtClean="0"/>
              <a:t>идентичность; </a:t>
            </a:r>
            <a:endParaRPr lang="ru-RU" sz="2400" dirty="0"/>
          </a:p>
          <a:p>
            <a:pPr>
              <a:spcBef>
                <a:spcPts val="0"/>
              </a:spcBef>
            </a:pPr>
            <a:r>
              <a:rPr lang="ru-RU" sz="2400" dirty="0" smtClean="0"/>
              <a:t>готовность </a:t>
            </a:r>
            <a:r>
              <a:rPr lang="ru-RU" sz="2400" dirty="0"/>
              <a:t>и способность к саморазвитию и самообразованию; к осознанному выбору и построению ИОТ на базе профессиональных </a:t>
            </a:r>
            <a:r>
              <a:rPr lang="ru-RU" sz="2400" dirty="0" smtClean="0"/>
              <a:t>предпочтений;</a:t>
            </a:r>
            <a:endParaRPr lang="ru-RU" sz="2400" dirty="0"/>
          </a:p>
          <a:p>
            <a:pPr>
              <a:spcBef>
                <a:spcPts val="0"/>
              </a:spcBef>
            </a:pPr>
            <a:r>
              <a:rPr lang="ru-RU" sz="2400" dirty="0" smtClean="0"/>
              <a:t>развитое </a:t>
            </a:r>
            <a:r>
              <a:rPr lang="ru-RU" sz="2400" dirty="0"/>
              <a:t>моральное </a:t>
            </a:r>
            <a:r>
              <a:rPr lang="ru-RU" sz="2400" dirty="0" smtClean="0"/>
              <a:t>сознание; </a:t>
            </a:r>
            <a:endParaRPr lang="ru-RU" sz="2400" dirty="0"/>
          </a:p>
          <a:p>
            <a:pPr>
              <a:spcBef>
                <a:spcPts val="0"/>
              </a:spcBef>
            </a:pPr>
            <a:r>
              <a:rPr lang="ru-RU" sz="2400" dirty="0" err="1" smtClean="0"/>
              <a:t>сформированность</a:t>
            </a:r>
            <a:r>
              <a:rPr lang="ru-RU" sz="2400" dirty="0" smtClean="0"/>
              <a:t> </a:t>
            </a:r>
            <a:r>
              <a:rPr lang="ru-RU" sz="2400" dirty="0"/>
              <a:t>целостного </a:t>
            </a:r>
            <a:r>
              <a:rPr lang="ru-RU" sz="2400" dirty="0" smtClean="0"/>
              <a:t>мировоззрения;</a:t>
            </a:r>
            <a:endParaRPr lang="ru-RU" sz="2400" dirty="0"/>
          </a:p>
          <a:p>
            <a:pPr>
              <a:spcBef>
                <a:spcPts val="0"/>
              </a:spcBef>
            </a:pPr>
            <a:r>
              <a:rPr lang="ru-RU" sz="2400" dirty="0" smtClean="0"/>
              <a:t>осознанное</a:t>
            </a:r>
            <a:r>
              <a:rPr lang="ru-RU" sz="2400" dirty="0"/>
              <a:t>, уважительное и доброжелательное отношение к другому человеку, его мнению, мировоззрению, культуре</a:t>
            </a:r>
            <a:r>
              <a:rPr lang="ru-RU" sz="2400" dirty="0" smtClean="0"/>
              <a:t>, </a:t>
            </a:r>
            <a:r>
              <a:rPr lang="ru-RU" sz="2400" dirty="0"/>
              <a:t>вере, гражданской </a:t>
            </a:r>
            <a:r>
              <a:rPr lang="ru-RU" sz="2400" dirty="0" smtClean="0"/>
              <a:t>позиции;</a:t>
            </a:r>
            <a:endParaRPr lang="ru-RU" sz="2400" dirty="0"/>
          </a:p>
          <a:p>
            <a:pPr>
              <a:spcBef>
                <a:spcPts val="0"/>
              </a:spcBef>
            </a:pPr>
            <a:r>
              <a:rPr lang="ru-RU" sz="2400" dirty="0" err="1" smtClean="0"/>
              <a:t>сформированность</a:t>
            </a:r>
            <a:r>
              <a:rPr lang="ru-RU" sz="2400" dirty="0" smtClean="0"/>
              <a:t> </a:t>
            </a:r>
            <a:r>
              <a:rPr lang="ru-RU" sz="2400" dirty="0"/>
              <a:t>ценности здорового и безопасного образа </a:t>
            </a:r>
            <a:r>
              <a:rPr lang="ru-RU" sz="2400" dirty="0" smtClean="0"/>
              <a:t>жизни;</a:t>
            </a:r>
            <a:endParaRPr lang="ru-RU" sz="2400" dirty="0"/>
          </a:p>
          <a:p>
            <a:pPr>
              <a:spcBef>
                <a:spcPts val="0"/>
              </a:spcBef>
            </a:pPr>
            <a:r>
              <a:rPr lang="ru-RU" sz="2400" dirty="0" smtClean="0"/>
              <a:t>развитость </a:t>
            </a:r>
            <a:r>
              <a:rPr lang="ru-RU" sz="2400" dirty="0"/>
              <a:t>эстетического </a:t>
            </a:r>
            <a:r>
              <a:rPr lang="ru-RU" sz="2400" dirty="0" smtClean="0"/>
              <a:t>сознания;</a:t>
            </a:r>
            <a:endParaRPr lang="ru-RU" sz="2400" dirty="0"/>
          </a:p>
          <a:p>
            <a:pPr>
              <a:spcBef>
                <a:spcPts val="0"/>
              </a:spcBef>
            </a:pPr>
            <a:r>
              <a:rPr lang="ru-RU" sz="2400" dirty="0" err="1" smtClean="0"/>
              <a:t>сформированность</a:t>
            </a:r>
            <a:r>
              <a:rPr lang="ru-RU" sz="2400" dirty="0" smtClean="0"/>
              <a:t> </a:t>
            </a:r>
            <a:r>
              <a:rPr lang="ru-RU" sz="2400" dirty="0"/>
              <a:t>основ экологической </a:t>
            </a:r>
            <a:r>
              <a:rPr lang="ru-RU" sz="2400" dirty="0" smtClean="0"/>
              <a:t>культуры.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9925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Метапредметные</a:t>
            </a:r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результаты:</a:t>
            </a:r>
            <a:endParaRPr lang="ru-RU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32859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включают освоенные обучающимися </a:t>
            </a:r>
            <a:r>
              <a:rPr lang="ru-RU" dirty="0" err="1"/>
              <a:t>межпредметные</a:t>
            </a:r>
            <a:r>
              <a:rPr lang="ru-RU" dirty="0"/>
              <a:t> понятия и универсальные учебные </a:t>
            </a:r>
            <a:r>
              <a:rPr lang="ru-RU" dirty="0" err="1"/>
              <a:t>действия</a:t>
            </a:r>
            <a:r>
              <a:rPr lang="ru-RU" dirty="0"/>
              <a:t> (регулятивные, </a:t>
            </a:r>
            <a:r>
              <a:rPr lang="ru-RU" dirty="0" smtClean="0"/>
              <a:t>познавательные, коммуникативные</a:t>
            </a:r>
            <a:r>
              <a:rPr lang="ru-RU" dirty="0" smtClean="0"/>
              <a:t>);</a:t>
            </a:r>
            <a:endParaRPr lang="ru-RU" dirty="0" smtClean="0"/>
          </a:p>
          <a:p>
            <a:r>
              <a:rPr lang="ru-RU" dirty="0" smtClean="0"/>
              <a:t>условием </a:t>
            </a:r>
            <a:r>
              <a:rPr lang="ru-RU" dirty="0"/>
              <a:t>формирования </a:t>
            </a:r>
            <a:r>
              <a:rPr lang="ru-RU" dirty="0" err="1"/>
              <a:t>межпредметных</a:t>
            </a:r>
            <a:r>
              <a:rPr lang="ru-RU" dirty="0"/>
              <a:t> понятий, </a:t>
            </a:r>
            <a:r>
              <a:rPr lang="ru-RU" dirty="0" smtClean="0"/>
              <a:t>(например: система</a:t>
            </a:r>
            <a:r>
              <a:rPr lang="ru-RU" dirty="0"/>
              <a:t>, факт, закономерность, феномен, анализ, </a:t>
            </a:r>
            <a:r>
              <a:rPr lang="ru-RU" dirty="0" smtClean="0"/>
              <a:t>синтез) является </a:t>
            </a:r>
            <a:r>
              <a:rPr lang="ru-RU" dirty="0"/>
              <a:t>овладение обучающимися основами читательской компетенции, приобретение навыков работы с информацией, участие  в проектной </a:t>
            </a:r>
            <a:r>
              <a:rPr lang="ru-RU" dirty="0" smtClean="0"/>
              <a:t>деятельности; </a:t>
            </a:r>
            <a:endParaRPr lang="ru-RU" dirty="0" smtClean="0"/>
          </a:p>
          <a:p>
            <a:r>
              <a:rPr lang="ru-RU" dirty="0" smtClean="0"/>
              <a:t>перечень </a:t>
            </a:r>
            <a:r>
              <a:rPr lang="ru-RU" dirty="0"/>
              <a:t>ключевых </a:t>
            </a:r>
            <a:r>
              <a:rPr lang="ru-RU" dirty="0" err="1"/>
              <a:t>межпредметных</a:t>
            </a:r>
            <a:r>
              <a:rPr lang="ru-RU" dirty="0"/>
              <a:t> понятий определяется в ходе разработки </a:t>
            </a:r>
            <a:r>
              <a:rPr lang="ru-RU" dirty="0" smtClean="0"/>
              <a:t>ООП образовательной </a:t>
            </a:r>
            <a:r>
              <a:rPr lang="ru-RU" dirty="0"/>
              <a:t>организации в зависимости от материально-технического оснащения, кадрового потенциала, используемых методов работы и образовательных технологий.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012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Читательская </a:t>
            </a: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компетентность:</a:t>
            </a:r>
            <a:endParaRPr lang="ru-RU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79909"/>
            <a:ext cx="8229600" cy="485740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ru-RU" sz="2400" dirty="0" smtClean="0"/>
              <a:t>обучающиеся </a:t>
            </a:r>
            <a:r>
              <a:rPr lang="ru-RU" sz="2400" dirty="0"/>
              <a:t>овладеют чтением как средством осуществления своих дальнейших планов: продолжения образования и самообразования, </a:t>
            </a:r>
            <a:r>
              <a:rPr lang="ru-RU" sz="2400" dirty="0" smtClean="0"/>
              <a:t>планирования </a:t>
            </a:r>
            <a:r>
              <a:rPr lang="ru-RU" sz="2400" dirty="0"/>
              <a:t>своего актуального и перспективного круга чтения, в том числе досугового, подготовки к трудовой и социальной </a:t>
            </a:r>
            <a:r>
              <a:rPr lang="ru-RU" sz="2400" dirty="0" smtClean="0"/>
              <a:t>деятельности; </a:t>
            </a:r>
            <a:endParaRPr lang="ru-RU" sz="2400" dirty="0" smtClean="0"/>
          </a:p>
          <a:p>
            <a:pPr>
              <a:spcBef>
                <a:spcPts val="1200"/>
              </a:spcBef>
            </a:pPr>
            <a:r>
              <a:rPr lang="ru-RU" sz="2400" dirty="0" smtClean="0"/>
              <a:t>у </a:t>
            </a:r>
            <a:r>
              <a:rPr lang="ru-RU" sz="2400" dirty="0"/>
              <a:t>выпускников будет сформирована потребность в </a:t>
            </a:r>
            <a:r>
              <a:rPr lang="ru-RU" sz="2400" dirty="0" smtClean="0"/>
              <a:t>чтении </a:t>
            </a:r>
            <a:r>
              <a:rPr lang="ru-RU" sz="2400" dirty="0"/>
              <a:t>как средстве познания мира и себя в этом мире, гармонизации отношений человека и общества, создании образа «потребного будущего».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364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Навыки работы с </a:t>
            </a: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информацией: </a:t>
            </a:r>
            <a:endParaRPr lang="ru-RU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обучающиеся смогут систематизировать</a:t>
            </a:r>
            <a:r>
              <a:rPr lang="ru-RU" dirty="0"/>
              <a:t>, сопоставлять, анализировать, обобщать и интерпретировать информацию, содержащуюся в </a:t>
            </a:r>
            <a:r>
              <a:rPr lang="ru-RU" dirty="0" smtClean="0"/>
              <a:t>текстах;</a:t>
            </a:r>
            <a:endParaRPr lang="ru-RU" dirty="0"/>
          </a:p>
          <a:p>
            <a:r>
              <a:rPr lang="ru-RU" dirty="0" smtClean="0"/>
              <a:t>выделять </a:t>
            </a:r>
            <a:r>
              <a:rPr lang="ru-RU" dirty="0"/>
              <a:t>главную и избыточную информацию, выполнять смысловое свёртывание выделенных фактов, мыслей; представлять информацию в сжатой словесной форме (в виде плана или тезисов) и в наглядно-символической форме (в виде таблиц, графических схем и диаграмм, карт понятий — концептуальных диаграмм, опорных конспектов);</a:t>
            </a:r>
          </a:p>
          <a:p>
            <a:r>
              <a:rPr lang="ru-RU" dirty="0" smtClean="0"/>
              <a:t>заполнять </a:t>
            </a:r>
            <a:r>
              <a:rPr lang="ru-RU" dirty="0"/>
              <a:t>и дополнять таблицы, схемы, диаграммы, тексты.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47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Универсальные учебные действия (УУД):</a:t>
            </a:r>
            <a:endParaRPr lang="ru-RU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0600910"/>
              </p:ext>
            </p:extLst>
          </p:nvPr>
        </p:nvGraphicFramePr>
        <p:xfrm>
          <a:off x="395536" y="1556792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620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4858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оценки достижения планируемых результатов освоения </a:t>
            </a: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ООП:</a:t>
            </a:r>
            <a:endParaRPr lang="ru-RU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является частью системы оценки и управления качеством образования в образовательной организации и служит основой при разработке </a:t>
            </a:r>
            <a:r>
              <a:rPr lang="ru-RU" dirty="0" smtClean="0"/>
              <a:t>ОО "Положения </a:t>
            </a:r>
            <a:r>
              <a:rPr lang="ru-RU" dirty="0"/>
              <a:t>об оценке образовательных достижений </a:t>
            </a:r>
            <a:r>
              <a:rPr lang="ru-RU" dirty="0" smtClean="0"/>
              <a:t>обучающихся";</a:t>
            </a:r>
            <a:endParaRPr lang="ru-RU" dirty="0" smtClean="0"/>
          </a:p>
          <a:p>
            <a:r>
              <a:rPr lang="ru-RU" dirty="0" smtClean="0"/>
              <a:t>основным </a:t>
            </a:r>
            <a:r>
              <a:rPr lang="ru-RU" b="1" dirty="0"/>
              <a:t>объектом</a:t>
            </a:r>
            <a:r>
              <a:rPr lang="ru-RU" dirty="0"/>
              <a:t> системы оценки, ее </a:t>
            </a:r>
            <a:r>
              <a:rPr lang="ru-RU" b="1" dirty="0"/>
              <a:t>содержательной и </a:t>
            </a:r>
            <a:r>
              <a:rPr lang="ru-RU" b="1" dirty="0" err="1"/>
              <a:t>критериальной</a:t>
            </a:r>
            <a:r>
              <a:rPr lang="ru-RU" b="1" dirty="0"/>
              <a:t> базой</a:t>
            </a:r>
            <a:r>
              <a:rPr lang="ru-RU" dirty="0"/>
              <a:t> выступают требования </a:t>
            </a:r>
            <a:r>
              <a:rPr lang="ru-RU" dirty="0" smtClean="0"/>
              <a:t>ФГОС.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11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Направления </a:t>
            </a: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оценки:</a:t>
            </a:r>
            <a:endParaRPr lang="ru-RU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r>
              <a:rPr lang="ru-RU" sz="2400" dirty="0"/>
              <a:t>оценка образовательных достижений </a:t>
            </a:r>
            <a:r>
              <a:rPr lang="ru-RU" sz="2400" dirty="0" smtClean="0"/>
              <a:t>обучающихся на </a:t>
            </a:r>
            <a:r>
              <a:rPr lang="ru-RU" sz="2400" dirty="0"/>
              <a:t>различных этапах обучения как основа их промежуточной и итоговой аттестации, а также основа процедур внутреннего мониторинга </a:t>
            </a:r>
            <a:r>
              <a:rPr lang="ru-RU" sz="2400" dirty="0" smtClean="0"/>
              <a:t>ОО, </a:t>
            </a:r>
            <a:r>
              <a:rPr lang="ru-RU" sz="2400" dirty="0"/>
              <a:t>мониторинговых исследований муниципального регионального и федерального уровней;</a:t>
            </a:r>
          </a:p>
          <a:p>
            <a:pPr lvl="0">
              <a:spcBef>
                <a:spcPts val="1200"/>
              </a:spcBef>
            </a:pPr>
            <a:r>
              <a:rPr lang="ru-RU" sz="2400" dirty="0"/>
              <a:t>оценка результатов деятельности педагогических </a:t>
            </a:r>
            <a:r>
              <a:rPr lang="ru-RU" sz="2400" dirty="0" smtClean="0"/>
              <a:t>кадров как </a:t>
            </a:r>
            <a:r>
              <a:rPr lang="ru-RU" sz="2400" dirty="0"/>
              <a:t>основа аттестационных процедур;</a:t>
            </a:r>
          </a:p>
          <a:p>
            <a:pPr lvl="0">
              <a:spcBef>
                <a:spcPts val="1200"/>
              </a:spcBef>
            </a:pPr>
            <a:r>
              <a:rPr lang="ru-RU" sz="2400" dirty="0"/>
              <a:t>оценка результатов деятельности образовательной </a:t>
            </a:r>
            <a:r>
              <a:rPr lang="ru-RU" sz="2400" dirty="0" smtClean="0"/>
              <a:t>организации как </a:t>
            </a:r>
            <a:r>
              <a:rPr lang="ru-RU" sz="2400" dirty="0"/>
              <a:t>основа </a:t>
            </a:r>
            <a:r>
              <a:rPr lang="ru-RU" sz="2400" dirty="0" err="1"/>
              <a:t>аккредитационных</a:t>
            </a:r>
            <a:r>
              <a:rPr lang="ru-RU" sz="2400" dirty="0"/>
              <a:t> процедур.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971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Процедуры </a:t>
            </a: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оценки</a:t>
            </a:r>
            <a:endParaRPr lang="ru-RU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55576" y="1516216"/>
            <a:ext cx="3741812" cy="659352"/>
          </a:xfrm>
        </p:spPr>
        <p:txBody>
          <a:bodyPr/>
          <a:lstStyle/>
          <a:p>
            <a:r>
              <a:rPr lang="ru-RU" u="sng" dirty="0" smtClean="0"/>
              <a:t>Внутренняя оценка:</a:t>
            </a:r>
            <a:endParaRPr lang="ru-RU" u="sng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5004048" y="1520725"/>
            <a:ext cx="3682752" cy="654843"/>
          </a:xfrm>
        </p:spPr>
        <p:txBody>
          <a:bodyPr/>
          <a:lstStyle/>
          <a:p>
            <a:r>
              <a:rPr lang="ru-RU" u="sng" dirty="0" smtClean="0"/>
              <a:t>Внешняя оценка:</a:t>
            </a:r>
            <a:endParaRPr lang="ru-RU" u="sng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175568"/>
            <a:ext cx="4040188" cy="3845720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стартовая диагностика;</a:t>
            </a:r>
            <a:endParaRPr lang="ru-RU" dirty="0"/>
          </a:p>
          <a:p>
            <a:pPr lvl="0"/>
            <a:r>
              <a:rPr lang="ru-RU" dirty="0" smtClean="0"/>
              <a:t>текущая </a:t>
            </a:r>
            <a:r>
              <a:rPr lang="ru-RU" dirty="0"/>
              <a:t>и </a:t>
            </a:r>
            <a:r>
              <a:rPr lang="ru-RU" dirty="0" smtClean="0"/>
              <a:t>тематическая оценка;</a:t>
            </a:r>
            <a:endParaRPr lang="ru-RU" dirty="0"/>
          </a:p>
          <a:p>
            <a:pPr lvl="0"/>
            <a:r>
              <a:rPr lang="ru-RU" dirty="0" smtClean="0"/>
              <a:t>портфолио;</a:t>
            </a:r>
            <a:endParaRPr lang="ru-RU" dirty="0"/>
          </a:p>
          <a:p>
            <a:pPr lvl="0"/>
            <a:r>
              <a:rPr lang="ru-RU" dirty="0" err="1"/>
              <a:t>внутришкольный</a:t>
            </a:r>
            <a:r>
              <a:rPr lang="ru-RU" dirty="0"/>
              <a:t> мониторинг образовательных </a:t>
            </a:r>
            <a:r>
              <a:rPr lang="ru-RU" dirty="0" smtClean="0"/>
              <a:t>достижений;</a:t>
            </a:r>
            <a:endParaRPr lang="ru-RU" dirty="0"/>
          </a:p>
          <a:p>
            <a:pPr lvl="0"/>
            <a:r>
              <a:rPr lang="ru-RU" dirty="0" smtClean="0"/>
              <a:t>промежуточная </a:t>
            </a:r>
            <a:r>
              <a:rPr lang="ru-RU" dirty="0"/>
              <a:t>и </a:t>
            </a:r>
            <a:r>
              <a:rPr lang="ru-RU" dirty="0" smtClean="0"/>
              <a:t>итоговая аттестация </a:t>
            </a:r>
            <a:r>
              <a:rPr lang="ru-RU" dirty="0"/>
              <a:t>обучающихся.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4645025" y="2175568"/>
            <a:ext cx="4041775" cy="3845720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государственная итоговая </a:t>
            </a:r>
            <a:r>
              <a:rPr lang="ru-RU" dirty="0" smtClean="0"/>
              <a:t>аттестация;</a:t>
            </a:r>
            <a:endParaRPr lang="ru-RU" dirty="0"/>
          </a:p>
          <a:p>
            <a:pPr lvl="0"/>
            <a:r>
              <a:rPr lang="ru-RU" dirty="0"/>
              <a:t>независимая оценка качества </a:t>
            </a:r>
            <a:r>
              <a:rPr lang="ru-RU" dirty="0" smtClean="0"/>
              <a:t>образования;</a:t>
            </a:r>
          </a:p>
          <a:p>
            <a:pPr lvl="0"/>
            <a:r>
              <a:rPr lang="ru-RU" dirty="0" smtClean="0"/>
              <a:t>мониторинговые </a:t>
            </a:r>
            <a:r>
              <a:rPr lang="ru-RU" dirty="0"/>
              <a:t>исследования муниципального, регионального и федерального уровней.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523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Подходы к </a:t>
            </a: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оцениванию:</a:t>
            </a:r>
            <a:endParaRPr lang="ru-RU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07504" y="1440160"/>
            <a:ext cx="8856984" cy="5661248"/>
          </a:xfrm>
        </p:spPr>
        <p:txBody>
          <a:bodyPr>
            <a:noAutofit/>
          </a:bodyPr>
          <a:lstStyle/>
          <a:p>
            <a:r>
              <a:rPr lang="ru-RU" sz="2200" b="1" dirty="0" smtClean="0"/>
              <a:t>системно-</a:t>
            </a:r>
            <a:r>
              <a:rPr lang="ru-RU" sz="2200" b="1" dirty="0" err="1" smtClean="0"/>
              <a:t>деятельностный</a:t>
            </a:r>
            <a:r>
              <a:rPr lang="ru-RU" sz="2200" b="1" dirty="0" smtClean="0"/>
              <a:t> </a:t>
            </a:r>
            <a:r>
              <a:rPr lang="ru-RU" sz="2200" b="1" dirty="0"/>
              <a:t>подход</a:t>
            </a:r>
            <a:r>
              <a:rPr lang="ru-RU" sz="2200" dirty="0"/>
              <a:t> </a:t>
            </a:r>
            <a:r>
              <a:rPr lang="ru-RU" sz="2200" dirty="0" smtClean="0"/>
              <a:t> проявляется </a:t>
            </a:r>
            <a:r>
              <a:rPr lang="ru-RU" sz="2200" dirty="0"/>
              <a:t>в оценке способности учащихся к решению учебно-познавательных и учебно-практических задач. Он обеспечивается содержанием и критериями оценки, в качестве которых выступают планируемые результаты обучения, выраженные в </a:t>
            </a:r>
            <a:r>
              <a:rPr lang="ru-RU" sz="2200" dirty="0" err="1"/>
              <a:t>деятельностной</a:t>
            </a:r>
            <a:r>
              <a:rPr lang="ru-RU" sz="2200" dirty="0"/>
              <a:t> </a:t>
            </a:r>
            <a:r>
              <a:rPr lang="ru-RU" sz="2200" dirty="0" smtClean="0"/>
              <a:t>форме;</a:t>
            </a:r>
            <a:endParaRPr lang="ru-RU" sz="2200" dirty="0"/>
          </a:p>
          <a:p>
            <a:r>
              <a:rPr lang="ru-RU" sz="2200" b="1" dirty="0" smtClean="0"/>
              <a:t>уровневый </a:t>
            </a:r>
            <a:r>
              <a:rPr lang="ru-RU" sz="2200" b="1" dirty="0"/>
              <a:t>подход к содержанию </a:t>
            </a:r>
            <a:r>
              <a:rPr lang="ru-RU" sz="2200" b="1" dirty="0" smtClean="0"/>
              <a:t>оценки </a:t>
            </a:r>
            <a:r>
              <a:rPr lang="ru-RU" sz="2200" dirty="0" smtClean="0"/>
              <a:t>обеспечивается </a:t>
            </a:r>
            <a:r>
              <a:rPr lang="ru-RU" sz="2200" dirty="0"/>
              <a:t>структурой планируемых результатов, в которых выделены три блока: общецелевой, «Выпускник научится» и «Выпускник получит возможность научиться». Уровневый подход к представлению и интерпретации </a:t>
            </a:r>
            <a:r>
              <a:rPr lang="ru-RU" sz="2200" dirty="0" smtClean="0"/>
              <a:t>результатов реализуется </a:t>
            </a:r>
            <a:r>
              <a:rPr lang="ru-RU" sz="2200" dirty="0"/>
              <a:t>за счет фиксации различных уровней достижения обучающимися планируемых результатов: базового уровня и уровней выше и ниже базового. </a:t>
            </a:r>
            <a:endParaRPr lang="ru-RU" sz="2200" dirty="0" smtClean="0"/>
          </a:p>
        </p:txBody>
      </p:sp>
    </p:spTree>
    <p:extLst>
      <p:ext uri="{BB962C8B-B14F-4D97-AF65-F5344CB8AC3E}">
        <p14:creationId xmlns:p14="http://schemas.microsoft.com/office/powerpoint/2010/main" val="235984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ФГОС ООО:</a:t>
            </a:r>
            <a:endParaRPr lang="ru-RU" sz="32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ru-RU" dirty="0" smtClean="0"/>
              <a:t>ООО может быть получено: в ОО (очная, очно-заочная, заочная формы); вне ОО (семейное образование). Допускается сочетание различных форм получения образования и форм обучения.</a:t>
            </a:r>
          </a:p>
          <a:p>
            <a:pPr>
              <a:spcBef>
                <a:spcPts val="1200"/>
              </a:spcBef>
            </a:pPr>
            <a:r>
              <a:rPr lang="ru-RU" dirty="0" smtClean="0"/>
              <a:t>ОО может использовать углубленное изучение отдельных предметов с учетом потребностей и интересов обучающихся.</a:t>
            </a:r>
          </a:p>
          <a:p>
            <a:pPr>
              <a:spcBef>
                <a:spcPts val="1200"/>
              </a:spcBef>
            </a:pPr>
            <a:r>
              <a:rPr lang="ru-RU" dirty="0" smtClean="0"/>
              <a:t>п. 18.3.1. – «План внеурочной деятельности является организационным механизмом реализации ФГОС ООО».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378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Подходы к оцениванию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07504" y="1340768"/>
            <a:ext cx="8856984" cy="566124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Комплексный </a:t>
            </a:r>
            <a:r>
              <a:rPr lang="ru-RU" sz="2400" b="1" dirty="0"/>
              <a:t>подход</a:t>
            </a:r>
            <a:r>
              <a:rPr lang="ru-RU" sz="2400" dirty="0"/>
              <a:t> к оценке образовательных достижений реализуется </a:t>
            </a:r>
            <a:r>
              <a:rPr lang="ru-RU" sz="2400" dirty="0" smtClean="0"/>
              <a:t>путём:</a:t>
            </a:r>
            <a:endParaRPr lang="ru-RU" sz="2400" dirty="0"/>
          </a:p>
          <a:p>
            <a:pPr lvl="1">
              <a:spcBef>
                <a:spcPts val="0"/>
              </a:spcBef>
              <a:buFont typeface="Wingdings" pitchFamily="2" charset="2"/>
              <a:buChar char="ü"/>
            </a:pPr>
            <a:r>
              <a:rPr lang="ru-RU" sz="2200" dirty="0"/>
              <a:t>оценки трёх групп результатов: предметных, личностных, </a:t>
            </a:r>
            <a:r>
              <a:rPr lang="ru-RU" sz="2200" dirty="0" err="1" smtClean="0"/>
              <a:t>метапредметных</a:t>
            </a:r>
            <a:r>
              <a:rPr lang="ru-RU" sz="2200" dirty="0" smtClean="0"/>
              <a:t>;</a:t>
            </a:r>
            <a:endParaRPr lang="ru-RU" sz="2200" dirty="0"/>
          </a:p>
          <a:p>
            <a:pPr lvl="1">
              <a:spcBef>
                <a:spcPts val="0"/>
              </a:spcBef>
              <a:buFont typeface="Wingdings" pitchFamily="2" charset="2"/>
              <a:buChar char="ü"/>
            </a:pPr>
            <a:r>
              <a:rPr lang="ru-RU" sz="2200" dirty="0"/>
              <a:t>использования комплекса оценочных процедур (стартовой, текущей, тематической, промежуточной) как основы для оценки динамики индивидуальных образовательных достижений (индивидуального прогресса) и для итоговой оценки;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ü"/>
            </a:pPr>
            <a:r>
              <a:rPr lang="ru-RU" sz="2200" dirty="0"/>
              <a:t>использования контекстной информации (об особенностях обучающихся, условиях и процессе обучения и др.) для интерпретации полученных результатов в целях управления качеством образования;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ü"/>
            </a:pPr>
            <a:r>
              <a:rPr lang="ru-RU" sz="2200" dirty="0"/>
              <a:t>использования разнообразных методов и форм оценки, взаимно дополняющих друг </a:t>
            </a:r>
            <a:r>
              <a:rPr lang="ru-RU" sz="2200" dirty="0" smtClean="0"/>
              <a:t>друга.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76133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личностных результатов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8424936" cy="4104456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ru-RU" sz="2400" dirty="0" smtClean="0"/>
              <a:t>Основные объекты:</a:t>
            </a:r>
            <a:endParaRPr lang="ru-RU" sz="2400" dirty="0"/>
          </a:p>
          <a:p>
            <a:pPr marL="633413" lvl="1" indent="-457200">
              <a:spcBef>
                <a:spcPts val="1200"/>
              </a:spcBef>
              <a:buFont typeface="+mj-lt"/>
              <a:buAutoNum type="arabicPeriod"/>
            </a:pPr>
            <a:r>
              <a:rPr lang="ru-RU" dirty="0" err="1" smtClean="0"/>
              <a:t>Сформированность</a:t>
            </a:r>
            <a:r>
              <a:rPr lang="ru-RU" dirty="0" smtClean="0"/>
              <a:t> </a:t>
            </a:r>
            <a:r>
              <a:rPr lang="ru-RU" dirty="0"/>
              <a:t>основ гражданской идентичности </a:t>
            </a:r>
            <a:r>
              <a:rPr lang="ru-RU" dirty="0" smtClean="0"/>
              <a:t>личности.</a:t>
            </a:r>
            <a:endParaRPr lang="ru-RU" dirty="0"/>
          </a:p>
          <a:p>
            <a:pPr marL="633413" lvl="1" indent="-457200">
              <a:spcBef>
                <a:spcPts val="1200"/>
              </a:spcBef>
              <a:buFont typeface="+mj-lt"/>
              <a:buAutoNum type="arabicPeriod"/>
            </a:pPr>
            <a:r>
              <a:rPr lang="ru-RU" dirty="0" err="1" smtClean="0">
                <a:solidFill>
                  <a:srgbClr val="FF0000"/>
                </a:solidFill>
              </a:rPr>
              <a:t>Сформированность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индивидуальной учебной </a:t>
            </a:r>
            <a:r>
              <a:rPr lang="ru-RU" dirty="0" smtClean="0">
                <a:solidFill>
                  <a:srgbClr val="FF0000"/>
                </a:solidFill>
              </a:rPr>
              <a:t>самостоятельности</a:t>
            </a:r>
            <a:r>
              <a:rPr lang="ru-RU" dirty="0" smtClean="0"/>
              <a:t>.</a:t>
            </a:r>
            <a:endParaRPr lang="ru-RU" dirty="0"/>
          </a:p>
          <a:p>
            <a:pPr marL="633413" lvl="1" indent="-457200">
              <a:spcBef>
                <a:spcPts val="1200"/>
              </a:spcBef>
              <a:buFont typeface="+mj-lt"/>
              <a:buAutoNum type="arabicPeriod"/>
            </a:pPr>
            <a:r>
              <a:rPr lang="ru-RU" dirty="0" err="1"/>
              <a:t>С</a:t>
            </a:r>
            <a:r>
              <a:rPr lang="ru-RU" dirty="0" err="1" smtClean="0"/>
              <a:t>формированность</a:t>
            </a:r>
            <a:r>
              <a:rPr lang="ru-RU" dirty="0" smtClean="0"/>
              <a:t> </a:t>
            </a:r>
            <a:r>
              <a:rPr lang="ru-RU" dirty="0"/>
              <a:t>социальных компетенций, включая ценностно-смысловые установки и моральные нормы, опыт социальных и межличностных отношений, правосознание</a:t>
            </a:r>
            <a:r>
              <a:rPr lang="ru-RU" dirty="0" smtClean="0"/>
              <a:t>.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06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личностных результатов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4006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000" dirty="0" smtClean="0"/>
              <a:t>Во </a:t>
            </a:r>
            <a:r>
              <a:rPr lang="ru-RU" sz="2000" dirty="0" err="1"/>
              <a:t>внутришкольном</a:t>
            </a:r>
            <a:r>
              <a:rPr lang="ru-RU" sz="2000" dirty="0"/>
              <a:t> мониторинге </a:t>
            </a:r>
            <a:r>
              <a:rPr lang="ru-RU" sz="2000" dirty="0" smtClean="0"/>
              <a:t>возможна </a:t>
            </a:r>
            <a:r>
              <a:rPr lang="ru-RU" sz="2000" dirty="0"/>
              <a:t>оценка </a:t>
            </a:r>
            <a:r>
              <a:rPr lang="ru-RU" sz="2000" dirty="0" err="1"/>
              <a:t>сформированности</a:t>
            </a:r>
            <a:r>
              <a:rPr lang="ru-RU" sz="2000" dirty="0"/>
              <a:t> отдельных личностных результатов, проявляющихся в:</a:t>
            </a:r>
          </a:p>
          <a:p>
            <a:pPr lvl="0">
              <a:spcBef>
                <a:spcPts val="0"/>
              </a:spcBef>
            </a:pPr>
            <a:r>
              <a:rPr lang="ru-RU" sz="2000" dirty="0"/>
              <a:t>соблюдении норм и правил поведения, принятых в образовательной организации;</a:t>
            </a:r>
          </a:p>
          <a:p>
            <a:pPr lvl="0">
              <a:spcBef>
                <a:spcPts val="0"/>
              </a:spcBef>
            </a:pPr>
            <a:r>
              <a:rPr lang="ru-RU" sz="2000" dirty="0"/>
              <a:t>участии в общественной жизни образовательной организации, ближайшего социального окружения, страны, общественно-полезной деятельности;</a:t>
            </a:r>
          </a:p>
          <a:p>
            <a:pPr lvl="0">
              <a:spcBef>
                <a:spcPts val="0"/>
              </a:spcBef>
            </a:pPr>
            <a:r>
              <a:rPr lang="ru-RU" sz="2000" dirty="0"/>
              <a:t>ответственности за результаты обучения;</a:t>
            </a:r>
          </a:p>
          <a:p>
            <a:pPr lvl="0">
              <a:spcBef>
                <a:spcPts val="0"/>
              </a:spcBef>
            </a:pPr>
            <a:r>
              <a:rPr lang="ru-RU" sz="2000" dirty="0"/>
              <a:t>готовности и способности делать осознанный выбор своей образовательной траектории, в том числе выбор профессии;</a:t>
            </a:r>
          </a:p>
          <a:p>
            <a:pPr lvl="0">
              <a:spcBef>
                <a:spcPts val="0"/>
              </a:spcBef>
            </a:pPr>
            <a:r>
              <a:rPr lang="ru-RU" sz="2000" dirty="0"/>
              <a:t>ценностно-смысловых установках обучающихся, формируемых средствами различных предметов в рамках системы общего </a:t>
            </a:r>
            <a:r>
              <a:rPr lang="ru-RU" sz="2000" dirty="0" smtClean="0"/>
              <a:t>образования;</a:t>
            </a:r>
            <a:endParaRPr lang="ru-RU" sz="2000" dirty="0"/>
          </a:p>
          <a:p>
            <a:pPr>
              <a:spcBef>
                <a:spcPts val="0"/>
              </a:spcBef>
            </a:pPr>
            <a:r>
              <a:rPr lang="ru-RU" sz="2000" b="1" dirty="0" err="1" smtClean="0">
                <a:solidFill>
                  <a:srgbClr val="FF0000"/>
                </a:solidFill>
              </a:rPr>
              <a:t>внутришкольный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>
                <a:solidFill>
                  <a:srgbClr val="FF0000"/>
                </a:solidFill>
              </a:rPr>
              <a:t>мониторинг организуется администрацией </a:t>
            </a:r>
            <a:r>
              <a:rPr lang="ru-RU" sz="2000" b="1" dirty="0" smtClean="0">
                <a:solidFill>
                  <a:srgbClr val="FF0000"/>
                </a:solidFill>
              </a:rPr>
              <a:t>ОО и </a:t>
            </a:r>
            <a:r>
              <a:rPr lang="ru-RU" sz="2000" b="1" dirty="0">
                <a:solidFill>
                  <a:srgbClr val="FF0000"/>
                </a:solidFill>
              </a:rPr>
              <a:t>осуществляется классным руководителем  преимущественно на основе ежедневных </a:t>
            </a:r>
            <a:r>
              <a:rPr lang="ru-RU" sz="2000" b="1" dirty="0" smtClean="0">
                <a:solidFill>
                  <a:srgbClr val="FF0000"/>
                </a:solidFill>
              </a:rPr>
              <a:t>наблюдений.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7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</a:t>
            </a:r>
            <a:r>
              <a:rPr lang="ru-RU" sz="28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метапредметных</a:t>
            </a:r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результатов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4136"/>
            <a:ext cx="8229600" cy="438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Основным </a:t>
            </a:r>
            <a:r>
              <a:rPr lang="ru-RU" sz="2000" b="1" dirty="0"/>
              <a:t>объектом и предметом</a:t>
            </a:r>
            <a:r>
              <a:rPr lang="ru-RU" sz="2000" dirty="0"/>
              <a:t> оценки </a:t>
            </a:r>
            <a:r>
              <a:rPr lang="ru-RU" sz="2000" dirty="0" err="1"/>
              <a:t>метапредметных</a:t>
            </a:r>
            <a:r>
              <a:rPr lang="ru-RU" sz="2000" dirty="0"/>
              <a:t> результатов являются:</a:t>
            </a:r>
          </a:p>
          <a:p>
            <a:pPr lvl="0"/>
            <a:r>
              <a:rPr lang="ru-RU" sz="2000" dirty="0"/>
              <a:t>способность и готовность к освоению систематических знаний, их самостоятельному пополнению, переносу и интеграции;</a:t>
            </a:r>
          </a:p>
          <a:p>
            <a:pPr lvl="0"/>
            <a:r>
              <a:rPr lang="ru-RU" sz="2000" b="1" dirty="0">
                <a:solidFill>
                  <a:srgbClr val="FF0000"/>
                </a:solidFill>
              </a:rPr>
              <a:t>способность работать с информацией</a:t>
            </a:r>
            <a:r>
              <a:rPr lang="ru-RU" sz="2000" dirty="0"/>
              <a:t>;</a:t>
            </a:r>
          </a:p>
          <a:p>
            <a:pPr lvl="0"/>
            <a:r>
              <a:rPr lang="ru-RU" sz="2000" dirty="0"/>
              <a:t>способность к сотрудничеству и коммуникации;</a:t>
            </a:r>
          </a:p>
          <a:p>
            <a:pPr lvl="0"/>
            <a:r>
              <a:rPr lang="ru-RU" sz="2000" dirty="0"/>
              <a:t>способность к решению личностно и социально значимых проблем и воплощению найденных решений в практику;</a:t>
            </a:r>
          </a:p>
          <a:p>
            <a:pPr lvl="0"/>
            <a:r>
              <a:rPr lang="ru-RU" sz="2000" dirty="0"/>
              <a:t>способность и готовность к использованию ИКТ в целях обучения и развития;</a:t>
            </a:r>
          </a:p>
          <a:p>
            <a:pPr lvl="0"/>
            <a:r>
              <a:rPr lang="ru-RU" sz="2000" dirty="0"/>
              <a:t>способность к самоорганизации, </a:t>
            </a:r>
            <a:r>
              <a:rPr lang="ru-RU" sz="2000" dirty="0" err="1"/>
              <a:t>саморегуляции</a:t>
            </a:r>
            <a:r>
              <a:rPr lang="ru-RU" sz="2000" dirty="0"/>
              <a:t> и рефлексии.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FF0000"/>
                </a:solidFill>
              </a:rPr>
              <a:t>О</a:t>
            </a:r>
            <a:r>
              <a:rPr lang="ru-RU" sz="2000" b="1" dirty="0" smtClean="0">
                <a:solidFill>
                  <a:srgbClr val="FF0000"/>
                </a:solidFill>
              </a:rPr>
              <a:t>существляется </a:t>
            </a:r>
            <a:r>
              <a:rPr lang="ru-RU" sz="2000" b="1" dirty="0">
                <a:solidFill>
                  <a:srgbClr val="FF0000"/>
                </a:solidFill>
              </a:rPr>
              <a:t>администрацией образовательной организации в ходе </a:t>
            </a:r>
            <a:r>
              <a:rPr lang="ru-RU" sz="2000" b="1" dirty="0" err="1">
                <a:solidFill>
                  <a:srgbClr val="FF0000"/>
                </a:solidFill>
              </a:rPr>
              <a:t>внутришкольного</a:t>
            </a:r>
            <a:r>
              <a:rPr lang="ru-RU" sz="2000" b="1" dirty="0">
                <a:solidFill>
                  <a:srgbClr val="FF0000"/>
                </a:solidFill>
              </a:rPr>
              <a:t> мониторинга. Содержание и периодичность </a:t>
            </a:r>
            <a:r>
              <a:rPr lang="ru-RU" sz="2000" b="1" dirty="0" err="1">
                <a:solidFill>
                  <a:srgbClr val="FF0000"/>
                </a:solidFill>
              </a:rPr>
              <a:t>внутришкольного</a:t>
            </a:r>
            <a:r>
              <a:rPr lang="ru-RU" sz="2000" b="1" dirty="0">
                <a:solidFill>
                  <a:srgbClr val="FF0000"/>
                </a:solidFill>
              </a:rPr>
              <a:t> мониторинга устанавливается решением педагогического совета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031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Инструментарий оценки МПР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363272" cy="50405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Наиболее адекватными формами </a:t>
            </a:r>
            <a:r>
              <a:rPr lang="ru-RU" dirty="0" smtClean="0"/>
              <a:t>оценки являются: </a:t>
            </a:r>
            <a:endParaRPr lang="ru-RU" dirty="0"/>
          </a:p>
          <a:p>
            <a:pPr lvl="0"/>
            <a:r>
              <a:rPr lang="ru-RU" dirty="0"/>
              <a:t>читательской грамотности – письменная работа на </a:t>
            </a:r>
            <a:r>
              <a:rPr lang="ru-RU" dirty="0" err="1"/>
              <a:t>межпредметной</a:t>
            </a:r>
            <a:r>
              <a:rPr lang="ru-RU" dirty="0"/>
              <a:t> основе;</a:t>
            </a:r>
          </a:p>
          <a:p>
            <a:pPr lvl="0"/>
            <a:r>
              <a:rPr lang="ru-RU" dirty="0"/>
              <a:t>ИКТ-компетентности – практическая работа в сочетании с письменной (компьютеризованной) частью;</a:t>
            </a:r>
          </a:p>
          <a:p>
            <a:pPr lvl="0"/>
            <a:r>
              <a:rPr lang="ru-RU" dirty="0" err="1"/>
              <a:t>сформированности</a:t>
            </a:r>
            <a:r>
              <a:rPr lang="ru-RU" dirty="0"/>
              <a:t> регулятивных, коммуникативных и познавательных учебных действий – наблюдение за ходом выполнения групповых и индивидуальных учебных исследований и проектов.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Каждый </a:t>
            </a:r>
            <a:r>
              <a:rPr lang="ru-RU" dirty="0"/>
              <a:t>из перечисленных видов диагностик проводится с периодичностью не менее, чем </a:t>
            </a:r>
            <a:r>
              <a:rPr lang="ru-RU" b="1" dirty="0"/>
              <a:t>один раз в два года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/>
              <a:t>Основной процедурой </a:t>
            </a:r>
            <a:r>
              <a:rPr lang="ru-RU" b="1" dirty="0"/>
              <a:t>итоговой оценки</a:t>
            </a:r>
            <a:r>
              <a:rPr lang="ru-RU" dirty="0"/>
              <a:t> достижения </a:t>
            </a:r>
            <a:r>
              <a:rPr lang="ru-RU" dirty="0" err="1"/>
              <a:t>метапредметных</a:t>
            </a:r>
            <a:r>
              <a:rPr lang="ru-RU" dirty="0"/>
              <a:t> результатов является </a:t>
            </a:r>
            <a:r>
              <a:rPr lang="ru-RU" b="1" dirty="0"/>
              <a:t>защита итогового индивидуального проекта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386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предметных результатов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51917"/>
            <a:ext cx="8229600" cy="4857403"/>
          </a:xfrm>
        </p:spPr>
        <p:txBody>
          <a:bodyPr>
            <a:normAutofit/>
          </a:bodyPr>
          <a:lstStyle/>
          <a:p>
            <a:r>
              <a:rPr lang="ru-RU" dirty="0"/>
              <a:t>Основным предметом оценки в соответствии с требованиями ФГОС ООО является способность к решению учебно-познавательных и учебно-практических задач, основанных на изучаемом учебном материале, с использованием способов действий, </a:t>
            </a:r>
            <a:r>
              <a:rPr lang="ru-RU" dirty="0" err="1" smtClean="0"/>
              <a:t>адеквантных</a:t>
            </a:r>
            <a:r>
              <a:rPr lang="ru-RU" dirty="0" smtClean="0"/>
              <a:t> </a:t>
            </a:r>
            <a:r>
              <a:rPr lang="ru-RU" dirty="0"/>
              <a:t>содержанию учебных предметов, в том числе — </a:t>
            </a:r>
            <a:r>
              <a:rPr lang="ru-RU" dirty="0" err="1"/>
              <a:t>метапредметных</a:t>
            </a:r>
            <a:r>
              <a:rPr lang="ru-RU" dirty="0"/>
              <a:t> (познавательных, регулятивных, коммуникативных) действий.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948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предметных результатов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811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Особенности оценки по отдельному предмету фиксируются в приложении к образовательной программе, которая утверждается педагогическим советом </a:t>
            </a:r>
            <a:r>
              <a:rPr lang="ru-RU" dirty="0" smtClean="0"/>
              <a:t>ОО и </a:t>
            </a:r>
            <a:r>
              <a:rPr lang="ru-RU" dirty="0"/>
              <a:t>доводится до сведения учащихся и их родителей (законных представителей). </a:t>
            </a:r>
            <a:endParaRPr lang="ru-RU" dirty="0" smtClean="0"/>
          </a:p>
          <a:p>
            <a:pPr marL="0" indent="0">
              <a:spcBef>
                <a:spcPts val="1800"/>
              </a:spcBef>
              <a:buNone/>
            </a:pPr>
            <a:r>
              <a:rPr lang="ru-RU" dirty="0" smtClean="0"/>
              <a:t>Описание </a:t>
            </a:r>
            <a:r>
              <a:rPr lang="ru-RU" dirty="0"/>
              <a:t>должно включить:</a:t>
            </a:r>
          </a:p>
          <a:p>
            <a:pPr lvl="0"/>
            <a:r>
              <a:rPr lang="ru-RU" dirty="0"/>
              <a:t>список итоговых планируемых результатов с указанием этапов их формирования и способов оценки (например, текущая/тематическая; устно/письменно/практика);</a:t>
            </a:r>
          </a:p>
          <a:p>
            <a:pPr lvl="0"/>
            <a:r>
              <a:rPr lang="ru-RU" dirty="0"/>
              <a:t>требования к выставлению отметок за промежуточную аттестацию (при необходимости – с учетом степени значимости отметок за отдельные оценочные процедуры);</a:t>
            </a:r>
          </a:p>
          <a:p>
            <a:pPr lvl="0"/>
            <a:r>
              <a:rPr lang="ru-RU" dirty="0"/>
              <a:t>график контрольных мероприятий.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701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стартовой диагностики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328592"/>
          </a:xfrm>
        </p:spPr>
        <p:txBody>
          <a:bodyPr>
            <a:normAutofit fontScale="92500"/>
          </a:bodyPr>
          <a:lstStyle/>
          <a:p>
            <a:r>
              <a:rPr lang="ru-RU" sz="2400" b="1" dirty="0"/>
              <a:t>Стартовая диагностика </a:t>
            </a:r>
            <a:r>
              <a:rPr lang="ru-RU" sz="2400" dirty="0"/>
              <a:t>представляет собой процедуру </a:t>
            </a:r>
            <a:r>
              <a:rPr lang="ru-RU" sz="2400" b="1" dirty="0"/>
              <a:t>оценки готовности к обучению</a:t>
            </a:r>
            <a:r>
              <a:rPr lang="ru-RU" sz="2400" dirty="0"/>
              <a:t> на данном уровне </a:t>
            </a:r>
            <a:r>
              <a:rPr lang="ru-RU" sz="2400" dirty="0" smtClean="0"/>
              <a:t>образования. </a:t>
            </a:r>
          </a:p>
          <a:p>
            <a:r>
              <a:rPr lang="ru-RU" sz="2400" dirty="0" smtClean="0"/>
              <a:t>Объектом </a:t>
            </a:r>
            <a:r>
              <a:rPr lang="ru-RU" sz="2400" dirty="0"/>
              <a:t>оценки являются: структура мотивации, </a:t>
            </a:r>
            <a:r>
              <a:rPr lang="ru-RU" sz="2400" dirty="0" err="1"/>
              <a:t>сформированность</a:t>
            </a:r>
            <a:r>
              <a:rPr lang="ru-RU" sz="2400" dirty="0"/>
              <a:t> учебной деятельности, владение универсальными и специфическими для основных учебных предметов познавательными средствами, в том числе: средствами работы с информацией, </a:t>
            </a:r>
            <a:r>
              <a:rPr lang="ru-RU" sz="2400" dirty="0" err="1"/>
              <a:t>знако</a:t>
            </a:r>
            <a:r>
              <a:rPr lang="ru-RU" sz="2400" dirty="0"/>
              <a:t>-символическими средствами, логическими операциями</a:t>
            </a:r>
            <a:r>
              <a:rPr lang="ru-RU" sz="2400" b="1" i="1" dirty="0"/>
              <a:t>. </a:t>
            </a:r>
            <a:endParaRPr lang="ru-RU" sz="2400" b="1" i="1" dirty="0" smtClean="0"/>
          </a:p>
          <a:p>
            <a:r>
              <a:rPr lang="ru-RU" sz="2400" dirty="0" smtClean="0"/>
              <a:t>Стартовая </a:t>
            </a:r>
            <a:r>
              <a:rPr lang="ru-RU" sz="2400" dirty="0"/>
              <a:t>диагностика может проводиться также </a:t>
            </a:r>
            <a:r>
              <a:rPr lang="ru-RU" sz="2400" dirty="0" smtClean="0"/>
              <a:t>с </a:t>
            </a:r>
            <a:r>
              <a:rPr lang="ru-RU" sz="2400" dirty="0"/>
              <a:t>целью оценки готовности к изучению отдельных предметов (разделов). Результаты стартовой диагностики являются основанием для корректировки учебных программ и индивидуализации учебного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89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текущей и тематической оценки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184576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ru-RU" sz="2000" b="1" dirty="0"/>
              <a:t>Текущая оценка </a:t>
            </a:r>
            <a:r>
              <a:rPr lang="ru-RU" sz="2000" dirty="0"/>
              <a:t>представляет собой процедуру </a:t>
            </a:r>
            <a:r>
              <a:rPr lang="ru-RU" sz="2000" b="1" dirty="0"/>
              <a:t>оценки индивидуального продвижения </a:t>
            </a:r>
            <a:r>
              <a:rPr lang="ru-RU" sz="2000" dirty="0"/>
              <a:t>в освоении программы учебного предмета. Текущая оценка может быть </a:t>
            </a:r>
            <a:r>
              <a:rPr lang="ru-RU" sz="2000" dirty="0" smtClean="0"/>
              <a:t>формирующей </a:t>
            </a:r>
            <a:r>
              <a:rPr lang="ru-RU" sz="2000" dirty="0"/>
              <a:t>и диагностической, способствующей выявлению и осознанию учителем и </a:t>
            </a:r>
            <a:r>
              <a:rPr lang="ru-RU" sz="2000" dirty="0" err="1" smtClean="0"/>
              <a:t>обучащимся</a:t>
            </a:r>
            <a:r>
              <a:rPr lang="ru-RU" sz="2000" dirty="0" smtClean="0"/>
              <a:t> проблем. </a:t>
            </a:r>
            <a:r>
              <a:rPr lang="ru-RU" sz="2000" dirty="0"/>
              <a:t>Объектом текущей оценки являются тематические планируемые результаты, </a:t>
            </a:r>
            <a:r>
              <a:rPr lang="ru-RU" sz="2000" dirty="0" smtClean="0"/>
              <a:t>согласно тематическому планированию. </a:t>
            </a:r>
          </a:p>
          <a:p>
            <a:pPr>
              <a:spcBef>
                <a:spcPts val="1200"/>
              </a:spcBef>
            </a:pPr>
            <a:r>
              <a:rPr lang="ru-RU" sz="2000" b="1" dirty="0"/>
              <a:t>Тематическая оценка </a:t>
            </a:r>
            <a:r>
              <a:rPr lang="ru-RU" sz="2000" dirty="0"/>
              <a:t>представляет собой процедуру </a:t>
            </a:r>
            <a:r>
              <a:rPr lang="ru-RU" sz="2000" b="1" dirty="0"/>
              <a:t>оценки уровня достижения</a:t>
            </a:r>
            <a:r>
              <a:rPr lang="ru-RU" sz="2000" dirty="0"/>
              <a:t> тематических </a:t>
            </a:r>
            <a:r>
              <a:rPr lang="ru-RU" sz="2000" dirty="0" smtClean="0"/>
              <a:t>ПР по </a:t>
            </a:r>
            <a:r>
              <a:rPr lang="ru-RU" sz="2000" dirty="0"/>
              <a:t>предмету, которые фиксируются в </a:t>
            </a:r>
            <a:r>
              <a:rPr lang="ru-RU" sz="2000" dirty="0" smtClean="0"/>
              <a:t>УМК. </a:t>
            </a:r>
            <a:r>
              <a:rPr lang="ru-RU" sz="2000" dirty="0"/>
              <a:t>По предметам, вводимым </a:t>
            </a:r>
            <a:r>
              <a:rPr lang="ru-RU" sz="2000" dirty="0" smtClean="0"/>
              <a:t>ОО самостоятельно</a:t>
            </a:r>
            <a:r>
              <a:rPr lang="ru-RU" sz="2000" dirty="0"/>
              <a:t>, тематические </a:t>
            </a:r>
            <a:r>
              <a:rPr lang="ru-RU" sz="2000" dirty="0" smtClean="0"/>
              <a:t>ПР устанавливаются </a:t>
            </a:r>
            <a:r>
              <a:rPr lang="ru-RU" sz="2000" dirty="0"/>
              <a:t>самой </a:t>
            </a:r>
            <a:r>
              <a:rPr lang="ru-RU" sz="2000" dirty="0" smtClean="0"/>
              <a:t>ОО. </a:t>
            </a:r>
            <a:r>
              <a:rPr lang="ru-RU" sz="2000" dirty="0"/>
              <a:t>Тематическая оценка может вестись как в ходе изучения темы, так и в конце её изучения. Оценочные процедуры подбираются так, чтобы они предусматривали возможность оценки достижения всей совокупности планируемых результатов и каждого из них. Результаты тематической оценки являются основанием для коррекции учебного процесса и его индивидуализации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4996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Внутришкольный</a:t>
            </a:r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мониторинг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lvl="0">
              <a:spcBef>
                <a:spcPts val="1200"/>
              </a:spcBef>
            </a:pPr>
            <a:r>
              <a:rPr lang="ru-RU" sz="2400" b="1" dirty="0" smtClean="0"/>
              <a:t>оценка </a:t>
            </a:r>
            <a:r>
              <a:rPr lang="ru-RU" sz="2400" b="1" dirty="0"/>
              <a:t>уровня достижения предметных и </a:t>
            </a:r>
            <a:r>
              <a:rPr lang="ru-RU" sz="2400" b="1" dirty="0" err="1"/>
              <a:t>метапредметных</a:t>
            </a:r>
            <a:r>
              <a:rPr lang="ru-RU" sz="2400" b="1" dirty="0"/>
              <a:t> результатов</a:t>
            </a:r>
            <a:r>
              <a:rPr lang="ru-RU" sz="2400" dirty="0"/>
              <a:t>;</a:t>
            </a:r>
          </a:p>
          <a:p>
            <a:pPr lvl="0">
              <a:spcBef>
                <a:spcPts val="1200"/>
              </a:spcBef>
            </a:pPr>
            <a:r>
              <a:rPr lang="ru-RU" sz="2400" b="1" dirty="0" smtClean="0"/>
              <a:t>оценка </a:t>
            </a:r>
            <a:r>
              <a:rPr lang="ru-RU" sz="2400" b="1" dirty="0"/>
              <a:t>уровня достижения той части личностных результатов</a:t>
            </a:r>
            <a:r>
              <a:rPr lang="ru-RU" sz="2400" dirty="0"/>
              <a:t>, которые связаны с оценкой поведения, прилежания, а также с оценкой учебной самостоятельности, готовности и способности делать осознанный выбор профиля обучения;</a:t>
            </a:r>
          </a:p>
          <a:p>
            <a:pPr lvl="0">
              <a:spcBef>
                <a:spcPts val="1200"/>
              </a:spcBef>
            </a:pPr>
            <a:r>
              <a:rPr lang="ru-RU" sz="2400" b="1" dirty="0" smtClean="0"/>
              <a:t>оценка </a:t>
            </a:r>
            <a:r>
              <a:rPr lang="ru-RU" sz="2400" b="1" dirty="0"/>
              <a:t>уровня профессионального мастерства учителя</a:t>
            </a:r>
            <a:r>
              <a:rPr lang="ru-RU" sz="2400" b="1" i="1" dirty="0"/>
              <a:t>, </a:t>
            </a:r>
            <a:r>
              <a:rPr lang="ru-RU" sz="2400" dirty="0"/>
              <a:t>осуществляемого на основе административных проверочных работ, анализа посещенных уроков, анализа качества учебных заданий, предлагаемых учителем обучающимся.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063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 реализации ООП: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112568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r>
              <a:rPr lang="ru-RU" dirty="0" smtClean="0"/>
              <a:t>достижение </a:t>
            </a:r>
            <a:r>
              <a:rPr lang="ru-RU" dirty="0" smtClean="0"/>
              <a:t>выпускниками </a:t>
            </a:r>
            <a:r>
              <a:rPr lang="ru-RU" dirty="0"/>
              <a:t>планируемых результатов: знаний, умений, навыков, компетенций и компетентностей, определяемых личностными, семейными, общественными, государственными потребностями и возможностями обучающегося среднего школьного возраста, индивидуальными особенностями его развития и состояния здоровья; </a:t>
            </a:r>
          </a:p>
          <a:p>
            <a:pPr lvl="0">
              <a:spcBef>
                <a:spcPts val="1200"/>
              </a:spcBef>
            </a:pPr>
            <a:r>
              <a:rPr lang="ru-RU" dirty="0"/>
              <a:t>становление и развитие личности обучающегося в ее самобытности, уникальности, неповторимости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09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Аттестация обучающихся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2840" y="1340768"/>
            <a:ext cx="8589640" cy="5256584"/>
          </a:xfrm>
        </p:spPr>
        <p:txBody>
          <a:bodyPr>
            <a:noAutofit/>
          </a:bodyPr>
          <a:lstStyle/>
          <a:p>
            <a:r>
              <a:rPr lang="ru-RU" sz="2000" b="1" dirty="0"/>
              <a:t>Промежуточная </a:t>
            </a:r>
            <a:r>
              <a:rPr lang="ru-RU" sz="2000" b="1" dirty="0" smtClean="0"/>
              <a:t>аттестация </a:t>
            </a:r>
            <a:r>
              <a:rPr lang="ru-RU" sz="2000" dirty="0" smtClean="0"/>
              <a:t>представляет </a:t>
            </a:r>
            <a:r>
              <a:rPr lang="ru-RU" sz="2000" dirty="0"/>
              <a:t>собой процедуру аттестации обучающихся на уровне основного общего образования и проводится в конце каждой четверти (или в конце каждого триместра) и в конце учебного года по каждому изучаемому предмету. Промежуточная аттестация проводится на основе результатов накопленной оценки и результатов выполнения тематических проверочных </a:t>
            </a:r>
            <a:r>
              <a:rPr lang="ru-RU" sz="2000" dirty="0" smtClean="0"/>
              <a:t>работ.</a:t>
            </a:r>
          </a:p>
          <a:p>
            <a:r>
              <a:rPr lang="ru-RU" sz="2000" dirty="0"/>
              <a:t>В соответствии со статьей 59 </a:t>
            </a:r>
            <a:r>
              <a:rPr lang="ru-RU" sz="2000" dirty="0" smtClean="0"/>
              <a:t>ФЗ «Об </a:t>
            </a:r>
            <a:r>
              <a:rPr lang="ru-RU" sz="2000" dirty="0"/>
              <a:t>образовании в </a:t>
            </a:r>
            <a:r>
              <a:rPr lang="ru-RU" sz="2000" dirty="0" smtClean="0"/>
              <a:t>РФ» </a:t>
            </a:r>
            <a:r>
              <a:rPr lang="ru-RU" sz="2000" b="1" dirty="0" smtClean="0"/>
              <a:t>ГИА</a:t>
            </a:r>
            <a:r>
              <a:rPr lang="ru-RU" sz="2000" dirty="0" smtClean="0"/>
              <a:t> </a:t>
            </a:r>
            <a:r>
              <a:rPr lang="ru-RU" sz="2000" dirty="0"/>
              <a:t>является обязательной процедурой, завершающей освоение </a:t>
            </a:r>
            <a:r>
              <a:rPr lang="ru-RU" sz="2000" dirty="0" smtClean="0"/>
              <a:t>ООП ООО. </a:t>
            </a:r>
            <a:r>
              <a:rPr lang="ru-RU" sz="2000" dirty="0"/>
              <a:t>Порядок проведения ГИА регламентируется Законом и иными нормативными </a:t>
            </a:r>
            <a:r>
              <a:rPr lang="ru-RU" sz="2000" dirty="0" smtClean="0"/>
              <a:t>актами.</a:t>
            </a:r>
          </a:p>
          <a:p>
            <a:r>
              <a:rPr lang="ru-RU" sz="2000" b="1" dirty="0"/>
              <a:t>Итоговая оценка </a:t>
            </a:r>
            <a:r>
              <a:rPr lang="ru-RU" sz="2000" dirty="0"/>
              <a:t>(итоговая аттестация) по предмету складывается из результатов внутренней и внешней оценки. К результатам </a:t>
            </a:r>
            <a:r>
              <a:rPr lang="ru-RU" sz="2000" b="1" dirty="0"/>
              <a:t>внешней оценки</a:t>
            </a:r>
            <a:r>
              <a:rPr lang="ru-RU" sz="2000" dirty="0"/>
              <a:t> относятся результаты ГИА. К результатам </a:t>
            </a:r>
            <a:r>
              <a:rPr lang="ru-RU" sz="2000" b="1" dirty="0"/>
              <a:t>внутренней оценки</a:t>
            </a:r>
            <a:r>
              <a:rPr lang="ru-RU" sz="2000" dirty="0"/>
              <a:t> относятся предметные результаты, зафиксированные в системе накопленной оценки и результаты выполнения итоговой работы по предмету</a:t>
            </a:r>
            <a:r>
              <a:rPr lang="ru-RU" sz="2000" i="1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3792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507288" cy="11430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Итоговая оценка по междисциплинарным программам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8457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000" b="1" dirty="0"/>
              <a:t>Итоговая оценка</a:t>
            </a:r>
            <a:r>
              <a:rPr lang="ru-RU" sz="2000" dirty="0"/>
              <a:t> по междисциплинарным программам ставится на основе результатов </a:t>
            </a:r>
            <a:r>
              <a:rPr lang="ru-RU" sz="2000" dirty="0" err="1"/>
              <a:t>внутришкольного</a:t>
            </a:r>
            <a:r>
              <a:rPr lang="ru-RU" sz="2000" dirty="0"/>
              <a:t> мониторинга и фиксируется в характеристике учащегося.</a:t>
            </a:r>
          </a:p>
          <a:p>
            <a:pPr>
              <a:lnSpc>
                <a:spcPct val="80000"/>
              </a:lnSpc>
            </a:pPr>
            <a:r>
              <a:rPr lang="ru-RU" sz="2000" b="1" dirty="0"/>
              <a:t>Характеристика</a:t>
            </a:r>
            <a:r>
              <a:rPr lang="ru-RU" sz="2000" dirty="0"/>
              <a:t> готовится на основании: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dirty="0"/>
              <a:t>объективных показателей образовательных достижений обучающегося на уровне основного образования,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dirty="0"/>
              <a:t>портфолио выпускника;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dirty="0"/>
              <a:t>экспертных оценок классного руководителя и учителей, обучавших данного выпускника на уровне основного общего образования.</a:t>
            </a:r>
          </a:p>
          <a:p>
            <a:pPr>
              <a:lnSpc>
                <a:spcPct val="80000"/>
              </a:lnSpc>
            </a:pPr>
            <a:r>
              <a:rPr lang="ru-RU" sz="2000" b="1" dirty="0"/>
              <a:t>В характеристике</a:t>
            </a:r>
            <a:r>
              <a:rPr lang="ru-RU" sz="2000" dirty="0"/>
              <a:t> выпускника: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dirty="0"/>
              <a:t>отмечаются образовательные достижения обучающегося по освоению личностных, </a:t>
            </a:r>
            <a:r>
              <a:rPr lang="ru-RU" sz="2000" dirty="0" err="1"/>
              <a:t>метапредметных</a:t>
            </a:r>
            <a:r>
              <a:rPr lang="ru-RU" sz="2000" dirty="0"/>
              <a:t> и предметных результатов;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dirty="0"/>
              <a:t>даются педагогические рекомендации к выбору индивидуальной образовательной траектории на уровне среднего общего образования с учётом выбора учащимся направлений профильного образования, выявленных проблем и отмеченных образовательных достижений.</a:t>
            </a:r>
          </a:p>
        </p:txBody>
      </p:sp>
    </p:spTree>
    <p:extLst>
      <p:ext uri="{BB962C8B-B14F-4D97-AF65-F5344CB8AC3E}">
        <p14:creationId xmlns:p14="http://schemas.microsoft.com/office/powerpoint/2010/main" val="160948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 развития УУД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848" y="1416144"/>
            <a:ext cx="8229600" cy="438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 smtClean="0"/>
              <a:t>Цель</a:t>
            </a:r>
            <a:r>
              <a:rPr lang="ru-RU" sz="2200" dirty="0" smtClean="0"/>
              <a:t>: формирование способности к самостоятельному целеполаганию и учебному сотрудничеству</a:t>
            </a:r>
          </a:p>
          <a:p>
            <a:pPr marL="0" indent="0">
              <a:buNone/>
            </a:pPr>
            <a:r>
              <a:rPr lang="ru-RU" sz="2200" b="1" dirty="0" smtClean="0"/>
              <a:t>Задачи</a:t>
            </a:r>
            <a:r>
              <a:rPr lang="ru-RU" sz="2200" dirty="0" smtClean="0"/>
              <a:t>:</a:t>
            </a:r>
          </a:p>
          <a:p>
            <a:pPr lvl="0" fontAlgn="base">
              <a:spcBef>
                <a:spcPts val="0"/>
              </a:spcBef>
              <a:buFont typeface="Wingdings" pitchFamily="2" charset="2"/>
              <a:buChar char="ü"/>
            </a:pPr>
            <a:r>
              <a:rPr lang="ru-RU" sz="2200" dirty="0"/>
              <a:t>организация взаимодействия педагогов и обучающихся и их родителей по развитию </a:t>
            </a:r>
            <a:r>
              <a:rPr lang="ru-RU" sz="2200" dirty="0" smtClean="0"/>
              <a:t>УУД в </a:t>
            </a:r>
            <a:r>
              <a:rPr lang="ru-RU" sz="2200" dirty="0"/>
              <a:t>основной школе;</a:t>
            </a:r>
          </a:p>
          <a:p>
            <a:pPr lvl="0" fontAlgn="base">
              <a:spcBef>
                <a:spcPts val="0"/>
              </a:spcBef>
              <a:buFont typeface="Wingdings" pitchFamily="2" charset="2"/>
              <a:buChar char="ü"/>
            </a:pPr>
            <a:r>
              <a:rPr lang="ru-RU" sz="2200" dirty="0"/>
              <a:t>реализация основных подходов, обеспечивающих эффективное освоение УУД обучающимися, взаимосвязь способов организации урочной и внеурочной деятельности обучающихся по развитию УУД, в том числе на материале содержания учебных предметов;</a:t>
            </a:r>
          </a:p>
          <a:p>
            <a:pPr lvl="0" fontAlgn="base">
              <a:spcBef>
                <a:spcPts val="0"/>
              </a:spcBef>
              <a:buFont typeface="Wingdings" pitchFamily="2" charset="2"/>
              <a:buChar char="ü"/>
            </a:pPr>
            <a:r>
              <a:rPr lang="ru-RU" sz="2200" dirty="0"/>
              <a:t>включение развивающих задач как в урочную, так и внеурочную деятельность обучающихся;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2200" dirty="0"/>
              <a:t>обеспечение преемственности и особенностей программы развития универсальных учебных действий при переходе от начального к основному общему образованию.</a:t>
            </a:r>
          </a:p>
        </p:txBody>
      </p:sp>
    </p:spTree>
    <p:extLst>
      <p:ext uri="{BB962C8B-B14F-4D97-AF65-F5344CB8AC3E}">
        <p14:creationId xmlns:p14="http://schemas.microsoft.com/office/powerpoint/2010/main" val="402138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Принципы формирования УУД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5256584"/>
          </a:xfrm>
        </p:spPr>
        <p:txBody>
          <a:bodyPr>
            <a:normAutofit fontScale="77500" lnSpcReduction="20000"/>
          </a:bodyPr>
          <a:lstStyle/>
          <a:p>
            <a:pPr lvl="0" fontAlgn="base"/>
            <a:r>
              <a:rPr lang="ru-RU" dirty="0"/>
              <a:t>формирование УУД – </a:t>
            </a:r>
            <a:r>
              <a:rPr lang="ru-RU" b="1" dirty="0"/>
              <a:t>задача, сквозная для всего образовательного </a:t>
            </a:r>
            <a:r>
              <a:rPr lang="ru-RU" dirty="0"/>
              <a:t>процесса (урочная, внеурочная деятельность);</a:t>
            </a:r>
          </a:p>
          <a:p>
            <a:pPr lvl="0" fontAlgn="base"/>
            <a:r>
              <a:rPr lang="ru-RU" dirty="0"/>
              <a:t>формирование УУД </a:t>
            </a:r>
            <a:r>
              <a:rPr lang="ru-RU" dirty="0" smtClean="0"/>
              <a:t>требует </a:t>
            </a:r>
            <a:r>
              <a:rPr lang="ru-RU" dirty="0"/>
              <a:t>работы с </a:t>
            </a:r>
            <a:r>
              <a:rPr lang="ru-RU" b="1" dirty="0"/>
              <a:t>предметным</a:t>
            </a:r>
            <a:r>
              <a:rPr lang="ru-RU" dirty="0"/>
              <a:t> </a:t>
            </a:r>
            <a:r>
              <a:rPr lang="ru-RU" dirty="0" smtClean="0"/>
              <a:t>и </a:t>
            </a:r>
            <a:r>
              <a:rPr lang="ru-RU" b="1" dirty="0" err="1"/>
              <a:t>междисципдинарным</a:t>
            </a:r>
            <a:r>
              <a:rPr lang="ru-RU" dirty="0"/>
              <a:t> содержанием;</a:t>
            </a:r>
          </a:p>
          <a:p>
            <a:pPr lvl="0" fontAlgn="base"/>
            <a:r>
              <a:rPr lang="ru-RU" b="1" dirty="0" smtClean="0"/>
              <a:t>преемственность</a:t>
            </a:r>
            <a:r>
              <a:rPr lang="ru-RU" dirty="0" smtClean="0"/>
              <a:t> </a:t>
            </a:r>
            <a:r>
              <a:rPr lang="ru-RU" dirty="0"/>
              <a:t>по отношению к начальной школе, но с учетом специфики подросткового </a:t>
            </a:r>
            <a:r>
              <a:rPr lang="ru-RU" dirty="0" smtClean="0"/>
              <a:t>возраста: </a:t>
            </a:r>
            <a:r>
              <a:rPr lang="ru-RU" dirty="0"/>
              <a:t>деятельность в основной школе должна приближаться к </a:t>
            </a:r>
            <a:r>
              <a:rPr lang="ru-RU" b="1" dirty="0"/>
              <a:t>самостоятельному поиску </a:t>
            </a:r>
            <a:r>
              <a:rPr lang="ru-RU" dirty="0"/>
              <a:t>теоретических знаний и общих способов </a:t>
            </a:r>
            <a:r>
              <a:rPr lang="ru-RU" dirty="0" smtClean="0"/>
              <a:t>действий. </a:t>
            </a:r>
            <a:r>
              <a:rPr lang="ru-RU" dirty="0"/>
              <a:t>В</a:t>
            </a:r>
            <a:r>
              <a:rPr lang="ru-RU" dirty="0" smtClean="0"/>
              <a:t>озрастает </a:t>
            </a:r>
            <a:r>
              <a:rPr lang="ru-RU" dirty="0"/>
              <a:t>значимость различных социальных практик, исследовательской и проектной деятельности, использования ИКТ;</a:t>
            </a:r>
          </a:p>
          <a:p>
            <a:pPr lvl="0" fontAlgn="base"/>
            <a:r>
              <a:rPr lang="ru-RU" dirty="0"/>
              <a:t>отход от понимания урока как </a:t>
            </a:r>
            <a:r>
              <a:rPr lang="ru-RU" dirty="0" smtClean="0"/>
              <a:t>единственной формы образовательного </a:t>
            </a:r>
            <a:r>
              <a:rPr lang="ru-RU" dirty="0"/>
              <a:t>процесса (как правило, говорить о формировании УУД можно в рамках </a:t>
            </a:r>
            <a:r>
              <a:rPr lang="ru-RU" b="1" dirty="0"/>
              <a:t>серии учебных занятий </a:t>
            </a:r>
            <a:r>
              <a:rPr lang="ru-RU" dirty="0"/>
              <a:t>при том, что гибко сочетаются </a:t>
            </a:r>
            <a:r>
              <a:rPr lang="ru-RU" b="1" dirty="0"/>
              <a:t>урочные, внеурочные формы</a:t>
            </a:r>
            <a:r>
              <a:rPr lang="ru-RU" dirty="0"/>
              <a:t>, а также </a:t>
            </a:r>
            <a:r>
              <a:rPr lang="ru-RU" b="1" dirty="0"/>
              <a:t>самостоятельная работа </a:t>
            </a:r>
            <a:r>
              <a:rPr lang="ru-RU" dirty="0"/>
              <a:t>учащегося);</a:t>
            </a:r>
          </a:p>
          <a:p>
            <a:pPr lvl="0" fontAlgn="base"/>
            <a:r>
              <a:rPr lang="ru-RU" dirty="0"/>
              <a:t>при составлении </a:t>
            </a:r>
            <a:r>
              <a:rPr lang="ru-RU" b="1" dirty="0"/>
              <a:t>учебного плана </a:t>
            </a:r>
            <a:r>
              <a:rPr lang="ru-RU" dirty="0"/>
              <a:t>и </a:t>
            </a:r>
            <a:r>
              <a:rPr lang="ru-RU" b="1" dirty="0"/>
              <a:t>расписания</a:t>
            </a:r>
            <a:r>
              <a:rPr lang="ru-RU" dirty="0"/>
              <a:t> </a:t>
            </a:r>
            <a:r>
              <a:rPr lang="ru-RU" u="sng" dirty="0"/>
              <a:t>должен быть </a:t>
            </a:r>
            <a:r>
              <a:rPr lang="ru-RU" dirty="0"/>
              <a:t>сделан акцент на </a:t>
            </a:r>
            <a:r>
              <a:rPr lang="ru-RU" b="1" dirty="0"/>
              <a:t>нелинейность</a:t>
            </a:r>
            <a:r>
              <a:rPr lang="ru-RU" dirty="0"/>
              <a:t>, наличие </a:t>
            </a:r>
            <a:r>
              <a:rPr lang="ru-RU" b="1" dirty="0"/>
              <a:t>элективных компонентов</a:t>
            </a:r>
            <a:r>
              <a:rPr lang="ru-RU" dirty="0"/>
              <a:t>, </a:t>
            </a:r>
            <a:r>
              <a:rPr lang="ru-RU" b="1" dirty="0"/>
              <a:t>вариативность</a:t>
            </a:r>
            <a:r>
              <a:rPr lang="ru-RU" dirty="0"/>
              <a:t>, </a:t>
            </a:r>
            <a:r>
              <a:rPr lang="ru-RU" b="1" dirty="0"/>
              <a:t>индивидуализацию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717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Типовые задачи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916876"/>
              </p:ext>
            </p:extLst>
          </p:nvPr>
        </p:nvGraphicFramePr>
        <p:xfrm>
          <a:off x="323528" y="1412776"/>
          <a:ext cx="82296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163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08000"/>
            <a:ext cx="8964488" cy="1143000"/>
          </a:xfrm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Проектная и учебно-исследовательская деятельность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51520" y="1455488"/>
            <a:ext cx="4113184" cy="659352"/>
          </a:xfrm>
        </p:spPr>
        <p:txBody>
          <a:bodyPr/>
          <a:lstStyle/>
          <a:p>
            <a:r>
              <a:rPr lang="ru-RU" dirty="0" smtClean="0"/>
              <a:t>Проект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4921696" y="1459997"/>
            <a:ext cx="4114800" cy="654843"/>
          </a:xfrm>
        </p:spPr>
        <p:txBody>
          <a:bodyPr/>
          <a:lstStyle/>
          <a:p>
            <a:r>
              <a:rPr lang="ru-RU" dirty="0" smtClean="0"/>
              <a:t>Учебное исследование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174808" y="2175568"/>
            <a:ext cx="4685224" cy="3845720"/>
          </a:xfrm>
        </p:spPr>
        <p:txBody>
          <a:bodyPr>
            <a:noAutofit/>
          </a:bodyPr>
          <a:lstStyle/>
          <a:p>
            <a:r>
              <a:rPr lang="ru-RU" sz="2000" dirty="0"/>
              <a:t>Цель: формирование и развитие </a:t>
            </a:r>
            <a:r>
              <a:rPr lang="ru-RU" sz="2000" dirty="0" err="1"/>
              <a:t>метапредметных</a:t>
            </a:r>
            <a:r>
              <a:rPr lang="ru-RU" sz="2000" dirty="0"/>
              <a:t> и личностных результатов обучающихся.</a:t>
            </a:r>
          </a:p>
          <a:p>
            <a:r>
              <a:rPr lang="ru-RU" sz="2000" dirty="0" smtClean="0"/>
              <a:t>Ориентация </a:t>
            </a:r>
            <a:r>
              <a:rPr lang="ru-RU" sz="2000" dirty="0"/>
              <a:t>на </a:t>
            </a:r>
            <a:r>
              <a:rPr lang="ru-RU" sz="2000" dirty="0" smtClean="0"/>
              <a:t>получение </a:t>
            </a:r>
            <a:r>
              <a:rPr lang="ru-RU" sz="2000" dirty="0"/>
              <a:t>результата, обеспечивающего решение прикладной задачи и имеющего конкретное выражение. </a:t>
            </a:r>
            <a:endParaRPr lang="ru-RU" sz="2000" dirty="0" smtClean="0"/>
          </a:p>
          <a:p>
            <a:r>
              <a:rPr lang="ru-RU" sz="2000" dirty="0"/>
              <a:t>Р</a:t>
            </a:r>
            <a:r>
              <a:rPr lang="ru-RU" sz="2000" dirty="0" smtClean="0"/>
              <a:t>ассматривается </a:t>
            </a:r>
            <a:r>
              <a:rPr lang="ru-RU" sz="2000" dirty="0"/>
              <a:t>с нескольких сторон: продукт как </a:t>
            </a:r>
            <a:r>
              <a:rPr lang="ru-RU" sz="2000" dirty="0" smtClean="0"/>
              <a:t>материальный </a:t>
            </a:r>
            <a:r>
              <a:rPr lang="ru-RU" sz="2000" dirty="0"/>
              <a:t>результат, процесс как </a:t>
            </a:r>
            <a:r>
              <a:rPr lang="ru-RU" sz="2000" dirty="0" smtClean="0"/>
              <a:t>выполнение </a:t>
            </a:r>
            <a:r>
              <a:rPr lang="ru-RU" sz="2000" dirty="0"/>
              <a:t>проекта, защита проекта как иллюстрация образовательного достижения </a:t>
            </a:r>
            <a:r>
              <a:rPr lang="ru-RU" sz="2000" dirty="0" smtClean="0"/>
              <a:t> </a:t>
            </a:r>
          </a:p>
          <a:p>
            <a:endParaRPr lang="ru-RU" sz="20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4860031" y="2146272"/>
            <a:ext cx="3826769" cy="384572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Цель: </a:t>
            </a:r>
            <a:r>
              <a:rPr lang="ru-RU" sz="2000" dirty="0"/>
              <a:t>«</a:t>
            </a:r>
            <a:r>
              <a:rPr lang="ru-RU" sz="2000" dirty="0" smtClean="0"/>
              <a:t>приращение» компетенций обучающегося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smtClean="0"/>
              <a:t>Ценность определяется </a:t>
            </a:r>
            <a:r>
              <a:rPr lang="ru-RU" sz="2000" dirty="0"/>
              <a:t>возможностью </a:t>
            </a:r>
            <a:r>
              <a:rPr lang="ru-RU" sz="2000" dirty="0" smtClean="0"/>
              <a:t>посмотреть </a:t>
            </a:r>
            <a:r>
              <a:rPr lang="ru-RU" sz="2000" dirty="0"/>
              <a:t>на различные проблемы с позиции ученых, занимающихся научным исследованием.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4112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ИКТ-компетенций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89120"/>
          </a:xfrm>
        </p:spPr>
        <p:txBody>
          <a:bodyPr>
            <a:normAutofit/>
          </a:bodyPr>
          <a:lstStyle/>
          <a:p>
            <a:r>
              <a:rPr lang="ru-RU" sz="2400" dirty="0"/>
              <a:t>В содержании программы развития УУД отдельно указана компетенция обучающегося в области использования </a:t>
            </a:r>
            <a:r>
              <a:rPr lang="ru-RU" sz="2400" dirty="0" smtClean="0"/>
              <a:t>ИКТ. 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Программа </a:t>
            </a:r>
            <a:r>
              <a:rPr lang="ru-RU" sz="2400" dirty="0"/>
              <a:t>развития УУД должна обеспечивать в структуре ИКТ-компетенции, в том числе владение поиском и передачей информации, презентационными навыками, основами информационной безопасности.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495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ИКТ-компетенций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79512" y="1473504"/>
            <a:ext cx="4040188" cy="659352"/>
          </a:xfrm>
        </p:spPr>
        <p:txBody>
          <a:bodyPr/>
          <a:lstStyle/>
          <a:p>
            <a:r>
              <a:rPr lang="ru-RU" dirty="0" smtClean="0"/>
              <a:t>Формы </a:t>
            </a:r>
            <a:br>
              <a:rPr lang="ru-RU" dirty="0" smtClean="0"/>
            </a:br>
            <a:r>
              <a:rPr lang="ru-RU" dirty="0" smtClean="0"/>
              <a:t>организации: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3203848" y="1406005"/>
            <a:ext cx="4319463" cy="65484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Виды учебной  деятельности: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107504" y="2174874"/>
            <a:ext cx="3024336" cy="4422478"/>
          </a:xfrm>
        </p:spPr>
        <p:txBody>
          <a:bodyPr>
            <a:normAutofit/>
          </a:bodyPr>
          <a:lstStyle/>
          <a:p>
            <a:pPr lvl="0" fontAlgn="base"/>
            <a:r>
              <a:rPr lang="ru-RU" sz="2000" dirty="0"/>
              <a:t>уроки по информатике и другим предметам;</a:t>
            </a:r>
          </a:p>
          <a:p>
            <a:pPr lvl="0" fontAlgn="base"/>
            <a:r>
              <a:rPr lang="ru-RU" sz="2000" dirty="0"/>
              <a:t>факультативы;</a:t>
            </a:r>
          </a:p>
          <a:p>
            <a:pPr lvl="0" fontAlgn="base"/>
            <a:r>
              <a:rPr lang="ru-RU" sz="2000" dirty="0"/>
              <a:t>кружки;</a:t>
            </a:r>
          </a:p>
          <a:p>
            <a:pPr lvl="0" fontAlgn="base"/>
            <a:r>
              <a:rPr lang="ru-RU" sz="2000" dirty="0"/>
              <a:t>интегративные </a:t>
            </a:r>
            <a:r>
              <a:rPr lang="ru-RU" sz="2000" dirty="0" err="1"/>
              <a:t>межпредметные</a:t>
            </a:r>
            <a:r>
              <a:rPr lang="ru-RU" sz="2000" dirty="0"/>
              <a:t> проекты;</a:t>
            </a:r>
          </a:p>
          <a:p>
            <a:pPr lvl="0" fontAlgn="base"/>
            <a:r>
              <a:rPr lang="ru-RU" sz="2000" dirty="0"/>
              <a:t>внеурочные и внешкольные активности.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3203848" y="2060848"/>
            <a:ext cx="5904656" cy="4206454"/>
          </a:xfrm>
        </p:spPr>
        <p:txBody>
          <a:bodyPr>
            <a:noAutofit/>
          </a:bodyPr>
          <a:lstStyle/>
          <a:p>
            <a:pPr lvl="0" fontAlgn="base"/>
            <a:r>
              <a:rPr lang="ru-RU" sz="1800" dirty="0" smtClean="0"/>
              <a:t>задания</a:t>
            </a:r>
            <a:r>
              <a:rPr lang="ru-RU" sz="1800" dirty="0"/>
              <a:t>, предполагающие использование </a:t>
            </a:r>
            <a:r>
              <a:rPr lang="ru-RU" sz="1800" dirty="0" smtClean="0"/>
              <a:t>ЭОР; </a:t>
            </a:r>
            <a:endParaRPr lang="ru-RU" sz="1800" dirty="0"/>
          </a:p>
          <a:p>
            <a:pPr lvl="0" fontAlgn="base"/>
            <a:r>
              <a:rPr lang="ru-RU" sz="1800" dirty="0" smtClean="0"/>
              <a:t>создание, редактирование, форматирование текстов, электронных таблиц, презентаций, графических</a:t>
            </a:r>
            <a:r>
              <a:rPr lang="ru-RU" sz="1800" dirty="0"/>
              <a:t>, </a:t>
            </a:r>
            <a:r>
              <a:rPr lang="ru-RU" sz="1800" dirty="0" smtClean="0"/>
              <a:t>фото-; видео-; </a:t>
            </a:r>
            <a:r>
              <a:rPr lang="ru-RU" sz="1800" dirty="0"/>
              <a:t>музыкальных и звуковых </a:t>
            </a:r>
            <a:r>
              <a:rPr lang="ru-RU" sz="1800" dirty="0" smtClean="0"/>
              <a:t>объектов;</a:t>
            </a:r>
            <a:endParaRPr lang="ru-RU" sz="1800" dirty="0"/>
          </a:p>
          <a:p>
            <a:pPr lvl="0" fontAlgn="base"/>
            <a:r>
              <a:rPr lang="ru-RU" sz="1800" dirty="0"/>
              <a:t>использование средств для построения диаграмм, графиков, блок-схем, других графических объектов; </a:t>
            </a:r>
          </a:p>
          <a:p>
            <a:pPr lvl="0" fontAlgn="base"/>
            <a:r>
              <a:rPr lang="ru-RU" sz="1800" dirty="0" smtClean="0"/>
              <a:t>моделирование</a:t>
            </a:r>
            <a:r>
              <a:rPr lang="ru-RU" sz="1800" dirty="0"/>
              <a:t>, проектирование и управление; </a:t>
            </a:r>
          </a:p>
          <a:p>
            <a:pPr lvl="0" fontAlgn="base"/>
            <a:r>
              <a:rPr lang="ru-RU" sz="1800" dirty="0"/>
              <a:t>математическая обработка и визуализация данных; </a:t>
            </a:r>
          </a:p>
          <a:p>
            <a:pPr fontAlgn="base"/>
            <a:r>
              <a:rPr lang="ru-RU" sz="1800" dirty="0"/>
              <a:t>поиск и анализ информации в Интернете; </a:t>
            </a:r>
          </a:p>
          <a:p>
            <a:pPr lvl="0" fontAlgn="base"/>
            <a:r>
              <a:rPr lang="ru-RU" sz="1800" dirty="0" smtClean="0"/>
              <a:t>создание </a:t>
            </a:r>
            <a:r>
              <a:rPr lang="ru-RU" sz="1800" dirty="0"/>
              <a:t>веб-страниц и сайтов; </a:t>
            </a:r>
          </a:p>
          <a:p>
            <a:pPr lvl="0" fontAlgn="base"/>
            <a:r>
              <a:rPr lang="ru-RU" sz="1800" dirty="0"/>
              <a:t>сетевая коммуникация между учениками и (или) учителем.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29566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485800"/>
            <a:ext cx="864096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Педагогические условия реализации программы развития УУД</a:t>
            </a: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323528" y="1744216"/>
            <a:ext cx="8507288" cy="4997152"/>
          </a:xfrm>
        </p:spPr>
        <p:txBody>
          <a:bodyPr>
            <a:normAutofit fontScale="85000" lnSpcReduction="20000"/>
          </a:bodyPr>
          <a:lstStyle/>
          <a:p>
            <a:pPr lvl="0" fontAlgn="base"/>
            <a:r>
              <a:rPr lang="ru-RU" dirty="0" smtClean="0"/>
              <a:t>педагоги </a:t>
            </a:r>
            <a:r>
              <a:rPr lang="ru-RU" dirty="0"/>
              <a:t>прошли курсы повышения </a:t>
            </a:r>
            <a:r>
              <a:rPr lang="ru-RU" dirty="0" smtClean="0"/>
              <a:t>квалификации по ФГОС</a:t>
            </a:r>
            <a:r>
              <a:rPr lang="ru-RU" dirty="0"/>
              <a:t>;</a:t>
            </a:r>
          </a:p>
          <a:p>
            <a:pPr lvl="0" fontAlgn="base"/>
            <a:r>
              <a:rPr lang="ru-RU" dirty="0"/>
              <a:t>педагоги участвовали в разработке </a:t>
            </a:r>
            <a:r>
              <a:rPr lang="ru-RU" dirty="0" smtClean="0"/>
              <a:t>программы </a:t>
            </a:r>
            <a:r>
              <a:rPr lang="ru-RU" dirty="0"/>
              <a:t>по формированию УУД или участвовали во </a:t>
            </a:r>
            <a:r>
              <a:rPr lang="ru-RU" dirty="0" err="1"/>
              <a:t>внутришкольном</a:t>
            </a:r>
            <a:r>
              <a:rPr lang="ru-RU" dirty="0"/>
              <a:t> семинаре, посвященном особенностям применения выбранной программы по УУД;</a:t>
            </a:r>
          </a:p>
          <a:p>
            <a:pPr lvl="0" fontAlgn="base"/>
            <a:r>
              <a:rPr lang="ru-RU" dirty="0"/>
              <a:t>педагоги могут строить образовательный процесс в рамках </a:t>
            </a:r>
            <a:r>
              <a:rPr lang="ru-RU" dirty="0" smtClean="0"/>
              <a:t>предмета </a:t>
            </a:r>
            <a:r>
              <a:rPr lang="ru-RU" dirty="0"/>
              <a:t>в соответствии с особенностями формирования конкретных УУД;</a:t>
            </a:r>
          </a:p>
          <a:p>
            <a:pPr lvl="0" fontAlgn="base"/>
            <a:r>
              <a:rPr lang="ru-RU" dirty="0"/>
              <a:t>педагоги осуществляют формирование УУД в рамках проектной, исследовательской деятельностей;</a:t>
            </a:r>
          </a:p>
          <a:p>
            <a:pPr lvl="0" fontAlgn="base"/>
            <a:r>
              <a:rPr lang="ru-RU" dirty="0" smtClean="0"/>
              <a:t>педагоги </a:t>
            </a:r>
            <a:r>
              <a:rPr lang="ru-RU" dirty="0"/>
              <a:t>владеют навыками формирующего оценивания;</a:t>
            </a:r>
          </a:p>
          <a:p>
            <a:pPr lvl="0" fontAlgn="base"/>
            <a:r>
              <a:rPr lang="ru-RU" dirty="0" smtClean="0"/>
              <a:t>педагоги </a:t>
            </a:r>
            <a:r>
              <a:rPr lang="ru-RU" dirty="0"/>
              <a:t>владеют навыками </a:t>
            </a:r>
            <a:r>
              <a:rPr lang="ru-RU" dirty="0" err="1"/>
              <a:t>тьюторского</a:t>
            </a:r>
            <a:r>
              <a:rPr lang="ru-RU" dirty="0"/>
              <a:t> </a:t>
            </a:r>
            <a:r>
              <a:rPr lang="ru-RU" dirty="0" smtClean="0"/>
              <a:t>сопровождения;</a:t>
            </a:r>
            <a:endParaRPr lang="ru-RU" dirty="0"/>
          </a:p>
          <a:p>
            <a:pPr lvl="0" fontAlgn="base"/>
            <a:r>
              <a:rPr lang="ru-RU" dirty="0"/>
              <a:t>педагоги умеют применять диагностический инструментарий для оценки качества формирования УУД как в рамках предметной, так и </a:t>
            </a:r>
            <a:r>
              <a:rPr lang="ru-RU" dirty="0" err="1"/>
              <a:t>внепредметной</a:t>
            </a:r>
            <a:r>
              <a:rPr lang="ru-RU" dirty="0"/>
              <a:t> деятельности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028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Этапы освоения УУД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911950"/>
              </p:ext>
            </p:extLst>
          </p:nvPr>
        </p:nvGraphicFramePr>
        <p:xfrm>
          <a:off x="395536" y="1443927"/>
          <a:ext cx="8229600" cy="52254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46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реализации ООП: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5184576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обеспечение соответствия </a:t>
            </a:r>
            <a:r>
              <a:rPr lang="ru-RU" dirty="0" smtClean="0"/>
              <a:t>ООП требованиям ФГОС ООО;</a:t>
            </a:r>
            <a:endParaRPr lang="ru-RU" dirty="0"/>
          </a:p>
          <a:p>
            <a:pPr lvl="0"/>
            <a:r>
              <a:rPr lang="ru-RU" dirty="0"/>
              <a:t>обеспечение преемственности начального общего, основного общего, среднего общего образования;</a:t>
            </a:r>
          </a:p>
          <a:p>
            <a:pPr lvl="0"/>
            <a:r>
              <a:rPr lang="ru-RU" dirty="0"/>
              <a:t>обеспечение доступности получения качественного основного общего образования, достижение планируемых результатов освоения </a:t>
            </a:r>
            <a:r>
              <a:rPr lang="ru-RU" dirty="0" smtClean="0"/>
              <a:t>ООП ООО всеми </a:t>
            </a:r>
            <a:r>
              <a:rPr lang="ru-RU" dirty="0"/>
              <a:t>обучающимися, в том числе детьми-инвалидами и детьми с ОВЗ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26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4888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Этапы освоения УУД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508332"/>
              </p:ext>
            </p:extLst>
          </p:nvPr>
        </p:nvGraphicFramePr>
        <p:xfrm>
          <a:off x="205680" y="1412776"/>
          <a:ext cx="86868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4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оценки УУД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81128"/>
          </a:xfrm>
        </p:spPr>
        <p:txBody>
          <a:bodyPr>
            <a:normAutofit fontScale="85000" lnSpcReduction="10000"/>
          </a:bodyPr>
          <a:lstStyle/>
          <a:p>
            <a:pPr lvl="0" fontAlgn="base">
              <a:spcBef>
                <a:spcPts val="1200"/>
              </a:spcBef>
            </a:pPr>
            <a:r>
              <a:rPr lang="ru-RU" dirty="0" smtClean="0"/>
              <a:t>уровневая </a:t>
            </a:r>
            <a:r>
              <a:rPr lang="ru-RU" dirty="0"/>
              <a:t>(определяются уровни владения УУД);</a:t>
            </a:r>
          </a:p>
          <a:p>
            <a:pPr lvl="0" fontAlgn="base">
              <a:spcBef>
                <a:spcPts val="1200"/>
              </a:spcBef>
            </a:pPr>
            <a:r>
              <a:rPr lang="ru-RU" dirty="0" smtClean="0"/>
              <a:t>позиционная – оценка </a:t>
            </a:r>
            <a:r>
              <a:rPr lang="ru-RU" dirty="0"/>
              <a:t>формируется на основе рефлексивных отчетов разных участников образовательного процесса: родителей, представителей общественности, принимающей участие в отдельном проекте или виде социальной практики, сверстников, самого обучающегося – в результате появляется некоторая карта </a:t>
            </a:r>
            <a:r>
              <a:rPr lang="ru-RU" dirty="0" err="1"/>
              <a:t>самооценивания</a:t>
            </a:r>
            <a:r>
              <a:rPr lang="ru-RU" dirty="0"/>
              <a:t> и позиционного внешнего оценивания.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b="1" dirty="0"/>
              <a:t>Не рекомендуется </a:t>
            </a:r>
            <a:r>
              <a:rPr lang="ru-RU" dirty="0"/>
              <a:t>при оценивании развития УУД </a:t>
            </a:r>
            <a:r>
              <a:rPr lang="ru-RU" b="1" dirty="0"/>
              <a:t>применять</a:t>
            </a:r>
            <a:r>
              <a:rPr lang="ru-RU" dirty="0"/>
              <a:t> </a:t>
            </a:r>
            <a:r>
              <a:rPr lang="ru-RU" b="1" dirty="0"/>
              <a:t>пятибалльную шкалу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ru-RU" b="1" dirty="0" smtClean="0"/>
              <a:t>Рекомендуется</a:t>
            </a:r>
            <a:r>
              <a:rPr lang="ru-RU" dirty="0" smtClean="0"/>
              <a:t> </a:t>
            </a:r>
            <a:r>
              <a:rPr lang="ru-RU" dirty="0"/>
              <a:t>применение технологий формирующего (развивающего оценивания), в том числе бинарное, </a:t>
            </a:r>
            <a:r>
              <a:rPr lang="ru-RU" dirty="0" err="1"/>
              <a:t>критериальное</a:t>
            </a:r>
            <a:r>
              <a:rPr lang="ru-RU" dirty="0"/>
              <a:t>, экспертное оценивание, текст самооценки. </a:t>
            </a:r>
          </a:p>
        </p:txBody>
      </p:sp>
    </p:spTree>
    <p:extLst>
      <p:ext uri="{BB962C8B-B14F-4D97-AF65-F5344CB8AC3E}">
        <p14:creationId xmlns:p14="http://schemas.microsoft.com/office/powerpoint/2010/main" val="10687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Примерный учебный план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95536" y="1772816"/>
            <a:ext cx="4040188" cy="659352"/>
          </a:xfrm>
        </p:spPr>
        <p:txBody>
          <a:bodyPr/>
          <a:lstStyle/>
          <a:p>
            <a:r>
              <a:rPr lang="ru-RU" dirty="0" smtClean="0"/>
              <a:t>Обязательная часть: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8291264" cy="3845720"/>
          </a:xfrm>
        </p:spPr>
        <p:txBody>
          <a:bodyPr>
            <a:normAutofit/>
          </a:bodyPr>
          <a:lstStyle/>
          <a:p>
            <a:r>
              <a:rPr lang="ru-RU" dirty="0"/>
              <a:t>определяет состав учебных предметов обязательных предметных областей для </a:t>
            </a:r>
            <a:r>
              <a:rPr lang="ru-RU" dirty="0" smtClean="0"/>
              <a:t>ОО, </a:t>
            </a:r>
            <a:r>
              <a:rPr lang="ru-RU" dirty="0"/>
              <a:t>реализующих </a:t>
            </a:r>
            <a:r>
              <a:rPr lang="ru-RU" dirty="0" smtClean="0"/>
              <a:t>ООП ООО, </a:t>
            </a:r>
            <a:r>
              <a:rPr lang="ru-RU" dirty="0"/>
              <a:t>и учебное время, отводимое на их изучение по классам (годам) обучения. </a:t>
            </a:r>
            <a:endParaRPr lang="ru-RU" dirty="0" smtClean="0"/>
          </a:p>
          <a:p>
            <a:r>
              <a:rPr lang="ru-RU" b="1" dirty="0" smtClean="0"/>
              <a:t>допускаются </a:t>
            </a:r>
            <a:r>
              <a:rPr lang="ru-RU" b="1" dirty="0"/>
              <a:t>интегрированные учебные предметы (курсы)</a:t>
            </a:r>
            <a:r>
              <a:rPr lang="ru-RU" dirty="0"/>
              <a:t> как в рамках одной предметной области в целом, так и на определенном этапе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228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Примерный учебный план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323528" y="1628800"/>
            <a:ext cx="8424935" cy="654843"/>
          </a:xfrm>
        </p:spPr>
        <p:txBody>
          <a:bodyPr>
            <a:noAutofit/>
          </a:bodyPr>
          <a:lstStyle/>
          <a:p>
            <a:r>
              <a:rPr lang="ru-RU" dirty="0" smtClean="0"/>
              <a:t>Часть, </a:t>
            </a:r>
            <a:r>
              <a:rPr lang="ru-RU" dirty="0"/>
              <a:t>формируемая участниками образовательных отношений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395536" y="2397669"/>
            <a:ext cx="8496943" cy="4134446"/>
          </a:xfrm>
        </p:spPr>
        <p:txBody>
          <a:bodyPr>
            <a:noAutofit/>
          </a:bodyPr>
          <a:lstStyle/>
          <a:p>
            <a:r>
              <a:rPr lang="ru-RU" sz="2000" dirty="0"/>
              <a:t>определяет время, отводимое на изучение содержания образования, обеспечивающего реализацию интересов и потребностей обучающихся, их родителей (законных представителей), педагогического коллектива </a:t>
            </a:r>
            <a:r>
              <a:rPr lang="ru-RU" sz="2000" dirty="0" smtClean="0"/>
              <a:t>ОО.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Время, отводимое на данную часть примерного учебного плана, может быть использовано на:</a:t>
            </a:r>
          </a:p>
          <a:p>
            <a:pPr lvl="0"/>
            <a:r>
              <a:rPr lang="ru-RU" sz="2000" dirty="0"/>
              <a:t>увеличение учебных часов, предусмотренных на изучение отдельных учебных предметов обязательной части; </a:t>
            </a:r>
          </a:p>
          <a:p>
            <a:pPr lvl="0"/>
            <a:r>
              <a:rPr lang="ru-RU" sz="2000" dirty="0"/>
              <a:t>введение </a:t>
            </a:r>
            <a:r>
              <a:rPr lang="ru-RU" sz="2000" dirty="0" smtClean="0"/>
              <a:t>учебных </a:t>
            </a:r>
            <a:r>
              <a:rPr lang="ru-RU" sz="2000" dirty="0"/>
              <a:t>курсов, обеспечивающих интересы и потребности участников образовательных </a:t>
            </a:r>
            <a:r>
              <a:rPr lang="ru-RU" sz="2000" dirty="0" smtClean="0"/>
              <a:t>отношений;</a:t>
            </a:r>
            <a:endParaRPr lang="ru-RU" sz="2000" dirty="0"/>
          </a:p>
          <a:p>
            <a:pPr lvl="0"/>
            <a:r>
              <a:rPr lang="ru-RU" sz="2000" dirty="0"/>
              <a:t>другие виды учебной, воспитательной, спортивной и иной деятельности обучающихся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1398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Учебный план</a:t>
            </a:r>
            <a:endParaRPr lang="ru-RU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6088839"/>
              </p:ext>
            </p:extLst>
          </p:nvPr>
        </p:nvGraphicFramePr>
        <p:xfrm>
          <a:off x="457200" y="1268757"/>
          <a:ext cx="8229600" cy="51845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624"/>
                <a:gridCol w="1152128"/>
                <a:gridCol w="1224136"/>
                <a:gridCol w="1080120"/>
                <a:gridCol w="1224136"/>
                <a:gridCol w="1018456"/>
              </a:tblGrid>
              <a:tr h="49603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Предмет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</a:t>
                      </a:r>
                      <a:endParaRPr lang="ru-RU" sz="2400" dirty="0"/>
                    </a:p>
                  </a:txBody>
                  <a:tcPr anchor="ctr"/>
                </a:tc>
              </a:tr>
              <a:tr h="856169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Математика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</a:tr>
              <a:tr h="496035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Алгебра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anchor="ctr"/>
                </a:tc>
              </a:tr>
              <a:tr h="496035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Геометрия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</a:tr>
              <a:tr h="856169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Информатика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/>
                </a:tc>
              </a:tr>
              <a:tr h="496035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География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</a:tr>
              <a:tr h="496035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Физика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anchor="ctr"/>
                </a:tc>
              </a:tr>
              <a:tr h="496035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Химия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</a:tr>
              <a:tr h="496035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Биология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9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53752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внеурочной деятельности включает: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40160"/>
            <a:ext cx="8712968" cy="501317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план </a:t>
            </a:r>
            <a:r>
              <a:rPr lang="ru-RU" dirty="0"/>
              <a:t>организации деятельности ученических сообществ (подростковых коллективов), в том числе ученических классов, разновозрастных объединений по интересам, клубов; детских, подростковых и юношеских общественных объединений, организаций и т. д.; </a:t>
            </a:r>
          </a:p>
          <a:p>
            <a:pPr lvl="0"/>
            <a:r>
              <a:rPr lang="ru-RU" dirty="0"/>
              <a:t>план внеурочной деятельности по учебным предметам образовательной программы (предметные кружки, факультативы, ученические научные общества, школьные олимпиады по предметам программы основной школы);</a:t>
            </a:r>
          </a:p>
          <a:p>
            <a:pPr lvl="0"/>
            <a:r>
              <a:rPr lang="ru-RU" dirty="0"/>
              <a:t>план организационного обеспечения учебной деятельности (ведение организационной и учебной документации, организационные собрания, взаимодействие с родителями по обеспечению успешной реализации образовательной программы и т. д.);</a:t>
            </a:r>
          </a:p>
          <a:p>
            <a:pPr lvl="0"/>
            <a:r>
              <a:rPr lang="ru-RU" dirty="0"/>
              <a:t>план работы по организации педагогической поддержки обучающихся (проектирование индивидуальных образовательных маршрутов, работа </a:t>
            </a:r>
            <a:r>
              <a:rPr lang="ru-RU" dirty="0" err="1"/>
              <a:t>тьюторов</a:t>
            </a:r>
            <a:r>
              <a:rPr lang="ru-RU" dirty="0"/>
              <a:t>, педагогов-психологов);</a:t>
            </a:r>
          </a:p>
          <a:p>
            <a:pPr lvl="0"/>
            <a:r>
              <a:rPr lang="ru-RU" dirty="0"/>
              <a:t>план работы по обеспечению благополучия обучающихся в </a:t>
            </a:r>
            <a:r>
              <a:rPr lang="ru-RU" dirty="0" smtClean="0"/>
              <a:t>школе </a:t>
            </a:r>
            <a:r>
              <a:rPr lang="ru-RU" dirty="0"/>
              <a:t>(безопасности жизни и здоровья школьников, безопасных межличностных отношений в учебных группах, профилактики неуспеваемости, профилактики различных рисков, возникающих в процессе взаимодействия школьника с окружающей средой, социальной защиты учащихся); </a:t>
            </a:r>
          </a:p>
          <a:p>
            <a:pPr lvl="0"/>
            <a:r>
              <a:rPr lang="ru-RU" dirty="0"/>
              <a:t>план воспитательных мероприятий. </a:t>
            </a:r>
          </a:p>
        </p:txBody>
      </p:sp>
    </p:spTree>
    <p:extLst>
      <p:ext uri="{BB962C8B-B14F-4D97-AF65-F5344CB8AC3E}">
        <p14:creationId xmlns:p14="http://schemas.microsoft.com/office/powerpoint/2010/main" val="331888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Примерный план внеурочной деятельности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2377071"/>
              </p:ext>
            </p:extLst>
          </p:nvPr>
        </p:nvGraphicFramePr>
        <p:xfrm>
          <a:off x="457200" y="1412778"/>
          <a:ext cx="8229600" cy="5256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992"/>
                <a:gridCol w="2386608"/>
              </a:tblGrid>
              <a:tr h="46232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Наименование направления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Количество</a:t>
                      </a:r>
                      <a:r>
                        <a:rPr lang="ru-RU" sz="1800" baseline="0" dirty="0" smtClean="0"/>
                        <a:t> часов</a:t>
                      </a:r>
                      <a:endParaRPr lang="ru-RU" sz="1800" dirty="0"/>
                    </a:p>
                  </a:txBody>
                  <a:tcPr/>
                </a:tc>
              </a:tr>
              <a:tr h="797987"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деятельность ученических сообществ и воспитательные мероприятия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 – 3 ч еженедельно</a:t>
                      </a:r>
                      <a:endParaRPr lang="ru-RU" dirty="0"/>
                    </a:p>
                  </a:txBody>
                  <a:tcPr anchor="ctr"/>
                </a:tc>
              </a:tr>
              <a:tr h="1139982"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подготовка и проведение коллективных дел масштаба ученического коллектива или общешкольных мероприятий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до 20 ч за 1-2</a:t>
                      </a:r>
                      <a:r>
                        <a:rPr lang="ru-RU" baseline="0" dirty="0" smtClean="0"/>
                        <a:t> недели</a:t>
                      </a:r>
                      <a:endParaRPr lang="ru-RU" dirty="0"/>
                    </a:p>
                  </a:txBody>
                  <a:tcPr anchor="ctr"/>
                </a:tc>
              </a:tr>
              <a:tr h="797987"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внеурочная деятельность по учебным предметам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1 -2 ч еженедельно</a:t>
                      </a:r>
                      <a:endParaRPr lang="ru-RU" dirty="0"/>
                    </a:p>
                  </a:txBody>
                  <a:tcPr anchor="ctr"/>
                </a:tc>
              </a:tr>
              <a:tr h="797987"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организационное обеспечение учебной деятельности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 ч еженедельно</a:t>
                      </a:r>
                      <a:endParaRPr lang="ru-RU" dirty="0"/>
                    </a:p>
                  </a:txBody>
                  <a:tcPr anchor="ctr"/>
                </a:tc>
              </a:tr>
              <a:tr h="797987"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осуществление педагогической поддержки социализации обучающихся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1-2 ч еженедельно</a:t>
                      </a:r>
                      <a:endParaRPr lang="ru-RU" dirty="0"/>
                    </a:p>
                  </a:txBody>
                  <a:tcPr anchor="ctr"/>
                </a:tc>
              </a:tr>
              <a:tr h="462326"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обеспечение благополучия школьника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1-2 ч еженедельно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461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6" r="12621"/>
          <a:stretch/>
        </p:blipFill>
        <p:spPr bwMode="auto">
          <a:xfrm>
            <a:off x="0" y="-11739"/>
            <a:ext cx="9144000" cy="6869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611560" y="4941168"/>
            <a:ext cx="4824536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 smtClean="0">
                <a:solidFill>
                  <a:srgbClr val="0D395F"/>
                </a:solidFill>
                <a:latin typeface="Arial Narrow" pitchFamily="34" charset="0"/>
              </a:rPr>
              <a:t>Полина Владимировна Цыганкова,</a:t>
            </a:r>
            <a:br>
              <a:rPr lang="ru-RU" sz="2000" b="1" dirty="0" smtClean="0">
                <a:solidFill>
                  <a:srgbClr val="0D395F"/>
                </a:solidFill>
                <a:latin typeface="Arial Narrow" pitchFamily="34" charset="0"/>
              </a:rPr>
            </a:br>
            <a:r>
              <a:rPr lang="ru-RU" sz="2000" b="1" dirty="0" smtClean="0">
                <a:solidFill>
                  <a:srgbClr val="0D395F"/>
                </a:solidFill>
                <a:latin typeface="Arial Narrow" pitchFamily="34" charset="0"/>
              </a:rPr>
              <a:t>методист отдела ФГОС,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D395F"/>
                </a:solidFill>
                <a:latin typeface="Arial Narrow" pitchFamily="34" charset="0"/>
              </a:rPr>
              <a:t>8 (4812) 38-94-51</a:t>
            </a:r>
            <a:endParaRPr lang="ru-RU" sz="2000" b="1" dirty="0">
              <a:solidFill>
                <a:srgbClr val="0D395F"/>
              </a:solidFill>
              <a:latin typeface="Arial Narrow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79512" y="1844824"/>
            <a:ext cx="8784976" cy="25922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ru-RU" sz="3600" b="1" cap="all" spc="50" dirty="0" smtClean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3600" b="1" cap="all" spc="50" dirty="0">
              <a:ln w="11430"/>
              <a:solidFill>
                <a:srgbClr val="A5002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09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(продолжение)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/>
          </a:bodyPr>
          <a:lstStyle/>
          <a:p>
            <a:r>
              <a:rPr lang="ru-RU" dirty="0"/>
              <a:t>установление требований к воспитанию и социализации обучающихся и соответствующему усилению воспитательного потенциала школы, обеспечению индивидуализированного психолого-педагогического сопровождения каждого обучающегося;</a:t>
            </a:r>
          </a:p>
          <a:p>
            <a:r>
              <a:rPr lang="ru-RU" dirty="0"/>
              <a:t>обеспечение эффективного сочетания урочных и внеурочных форм организации учебных занятий, взаимодействия всех участников образовательных отношений;</a:t>
            </a:r>
          </a:p>
          <a:p>
            <a:r>
              <a:rPr lang="ru-RU" dirty="0"/>
              <a:t>взаимодействие образовательной организации при реализации основной образовательной программы с социальными партнерами;</a:t>
            </a:r>
          </a:p>
        </p:txBody>
      </p:sp>
    </p:spTree>
    <p:extLst>
      <p:ext uri="{BB962C8B-B14F-4D97-AF65-F5344CB8AC3E}">
        <p14:creationId xmlns:p14="http://schemas.microsoft.com/office/powerpoint/2010/main" val="77288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8000"/>
            <a:ext cx="8085584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(продолжение)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72608"/>
          </a:xfrm>
        </p:spPr>
        <p:txBody>
          <a:bodyPr>
            <a:normAutofit fontScale="85000" lnSpcReduction="10000"/>
          </a:bodyPr>
          <a:lstStyle/>
          <a:p>
            <a:r>
              <a:rPr lang="ru-RU" sz="2800" dirty="0"/>
              <a:t>выявление и развитие способностей обучающихся, в том числе детей, проявивших выдающиеся способности, детей с ОВЗ и инвалидов, их интересов через систему клубов, секций, студий и кружков, общественно полезную деятельность, в том числе с использованием возможностей образовательных организаций дополнительного образования;</a:t>
            </a:r>
          </a:p>
          <a:p>
            <a:r>
              <a:rPr lang="ru-RU" sz="2800" dirty="0"/>
              <a:t>организацию интеллектуальных и творческих соревнований, научно-технического творчества, проектной и учебно-исследовательской деятельности;</a:t>
            </a:r>
          </a:p>
          <a:p>
            <a:r>
              <a:rPr lang="ru-RU" sz="2800" dirty="0"/>
              <a:t>участие обучающихся, их родителей (законных представителей), педагогических работников и общественности в проектировании и развитии </a:t>
            </a:r>
            <a:r>
              <a:rPr lang="ru-RU" sz="2800" dirty="0" err="1"/>
              <a:t>внутришкольной</a:t>
            </a:r>
            <a:r>
              <a:rPr lang="ru-RU" sz="2800" dirty="0"/>
              <a:t> социальной среды, школьного уклада;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007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8000"/>
            <a:ext cx="8424936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(окончание)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Autofit/>
          </a:bodyPr>
          <a:lstStyle/>
          <a:p>
            <a:pPr lvl="0"/>
            <a:r>
              <a:rPr lang="ru-RU" sz="2400" dirty="0"/>
              <a:t>включение обучающихся в процессы познания и преобразования внешкольной социальной среды (населенного пункта, района, города) для приобретения опыта реального управления и действия;</a:t>
            </a:r>
          </a:p>
          <a:p>
            <a:pPr lvl="0"/>
            <a:r>
              <a:rPr lang="ru-RU" sz="2400" dirty="0"/>
              <a:t>социальное и учебно-исследовательское проектирование, профессиональная ориентация обучающихся при поддержке педагогов, психологов, социальных педагогов, сотрудничество с базовыми предприятиями, учреждениями профессионального образования, центрами профессиональной работы;</a:t>
            </a:r>
          </a:p>
          <a:p>
            <a:pPr lvl="0"/>
            <a:r>
              <a:rPr lang="ru-RU" sz="2400" dirty="0"/>
              <a:t>сохранение и укрепление физического, психологического и социального здоровья обучающихся, обеспечение их безопасности.</a:t>
            </a:r>
          </a:p>
        </p:txBody>
      </p:sp>
    </p:spTree>
    <p:extLst>
      <p:ext uri="{BB962C8B-B14F-4D97-AF65-F5344CB8AC3E}">
        <p14:creationId xmlns:p14="http://schemas.microsoft.com/office/powerpoint/2010/main" val="164978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404664"/>
            <a:ext cx="8229600" cy="1152128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Методологическая основа ФГОС </a:t>
            </a: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b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системно-</a:t>
            </a:r>
            <a:r>
              <a:rPr lang="ru-RU" sz="2800" b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деятельностный</a:t>
            </a: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подход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47260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sz="2500" dirty="0"/>
              <a:t>воспитание и развитие качеств личности, отвечающих требованиям </a:t>
            </a:r>
            <a:r>
              <a:rPr lang="ru-RU" sz="2500" dirty="0" smtClean="0"/>
              <a:t>общества</a:t>
            </a:r>
            <a:r>
              <a:rPr lang="ru-RU" sz="2500" dirty="0"/>
              <a:t>, инновационной экономики, задачам построения российского гражданского </a:t>
            </a:r>
            <a:r>
              <a:rPr lang="ru-RU" sz="2500" dirty="0" smtClean="0"/>
              <a:t>общества;</a:t>
            </a:r>
            <a:endParaRPr lang="ru-RU" sz="2500" dirty="0"/>
          </a:p>
          <a:p>
            <a:pPr lvl="0"/>
            <a:r>
              <a:rPr lang="ru-RU" sz="2500" dirty="0" smtClean="0"/>
              <a:t>ориентацию </a:t>
            </a:r>
            <a:r>
              <a:rPr lang="ru-RU" sz="2500" dirty="0"/>
              <a:t>на </a:t>
            </a:r>
            <a:r>
              <a:rPr lang="ru-RU" sz="2500" dirty="0" smtClean="0"/>
              <a:t>развитие </a:t>
            </a:r>
            <a:r>
              <a:rPr lang="ru-RU" sz="2500" dirty="0"/>
              <a:t>на основе освоения </a:t>
            </a:r>
            <a:r>
              <a:rPr lang="ru-RU" sz="2500" dirty="0" smtClean="0"/>
              <a:t>УУД, </a:t>
            </a:r>
            <a:r>
              <a:rPr lang="ru-RU" sz="2500" dirty="0"/>
              <a:t>познания и освоения мира личности обучающегося, его активной учебно-познавательной деятельности, формирование его готовности к саморазвитию и непрерывному образованию;</a:t>
            </a:r>
          </a:p>
          <a:p>
            <a:pPr lvl="0"/>
            <a:r>
              <a:rPr lang="ru-RU" sz="2500" dirty="0"/>
              <a:t>признание решающей роли содержания образования, способов организации образовательной деятельности </a:t>
            </a:r>
            <a:r>
              <a:rPr lang="ru-RU" sz="2500" dirty="0" smtClean="0"/>
              <a:t>в </a:t>
            </a:r>
            <a:r>
              <a:rPr lang="ru-RU" sz="2500" dirty="0"/>
              <a:t>достижении целей </a:t>
            </a:r>
            <a:r>
              <a:rPr lang="ru-RU" sz="2500" dirty="0" smtClean="0"/>
              <a:t>развития </a:t>
            </a:r>
            <a:r>
              <a:rPr lang="ru-RU" sz="2500" dirty="0"/>
              <a:t>обучающихся;</a:t>
            </a:r>
          </a:p>
          <a:p>
            <a:pPr lvl="0"/>
            <a:r>
              <a:rPr lang="ru-RU" sz="2500" dirty="0"/>
              <a:t>учет индивидуальных возрастных, психологических и физиологических особенностей обучающихся, роли, значения видов деятельности и форм общения при построении образовательного </a:t>
            </a:r>
            <a:r>
              <a:rPr lang="ru-RU" sz="2500" dirty="0" smtClean="0"/>
              <a:t>процесса;</a:t>
            </a:r>
            <a:endParaRPr lang="ru-RU" sz="2500" dirty="0"/>
          </a:p>
          <a:p>
            <a:pPr lvl="0"/>
            <a:r>
              <a:rPr lang="ru-RU" sz="2500" dirty="0"/>
              <a:t>разнообразие индивидуальных образовательных траекторий и индивидуального развития каждого обучающегося, в том числе детей, проявивших выдающиеся способности, детей-инвалидов и детей с ОВЗ.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220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00" y="108000"/>
            <a:ext cx="8496944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Планируемые результаты освоения </a:t>
            </a:r>
            <a:r>
              <a:rPr lang="ru-RU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ООП:</a:t>
            </a:r>
            <a:endParaRPr lang="ru-RU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363272" cy="5184576"/>
          </a:xfrm>
        </p:spPr>
        <p:txBody>
          <a:bodyPr>
            <a:normAutofit fontScale="92500"/>
          </a:bodyPr>
          <a:lstStyle/>
          <a:p>
            <a:r>
              <a:rPr lang="ru-RU" dirty="0"/>
              <a:t>Планируемые результаты освоения </a:t>
            </a:r>
            <a:r>
              <a:rPr lang="ru-RU" dirty="0" smtClean="0"/>
              <a:t>ООП ООО -система </a:t>
            </a:r>
            <a:r>
              <a:rPr lang="ru-RU" dirty="0"/>
              <a:t>ведущих целевых установок и ожидаемых результатов освоения всех компонентов, составляющих содержательную основу </a:t>
            </a:r>
            <a:r>
              <a:rPr lang="ru-RU" dirty="0" smtClean="0"/>
              <a:t>ОП.</a:t>
            </a:r>
          </a:p>
          <a:p>
            <a:r>
              <a:rPr lang="ru-RU" dirty="0" smtClean="0"/>
              <a:t>Выступают </a:t>
            </a:r>
            <a:r>
              <a:rPr lang="ru-RU" dirty="0"/>
              <a:t>содержательной и </a:t>
            </a:r>
            <a:r>
              <a:rPr lang="ru-RU" dirty="0" err="1"/>
              <a:t>критериальной</a:t>
            </a:r>
            <a:r>
              <a:rPr lang="ru-RU" dirty="0"/>
              <a:t> основой для разработки программ учебных предметов, курсов, учебно-методической литературы, программ воспитания и </a:t>
            </a:r>
            <a:r>
              <a:rPr lang="ru-RU" dirty="0" smtClean="0"/>
              <a:t>социализации и </a:t>
            </a:r>
            <a:r>
              <a:rPr lang="ru-RU" dirty="0"/>
              <a:t>системы оценки </a:t>
            </a:r>
            <a:r>
              <a:rPr lang="ru-RU" dirty="0" smtClean="0"/>
              <a:t>результатов.</a:t>
            </a:r>
          </a:p>
          <a:p>
            <a:r>
              <a:rPr lang="ru-RU" dirty="0" smtClean="0"/>
              <a:t>Система </a:t>
            </a:r>
            <a:r>
              <a:rPr lang="ru-RU" dirty="0"/>
              <a:t>планируемых результатов строится на основе </a:t>
            </a:r>
            <a:r>
              <a:rPr lang="ru-RU" b="1" dirty="0"/>
              <a:t>уровневого подхода</a:t>
            </a:r>
            <a:r>
              <a:rPr lang="ru-RU" dirty="0"/>
              <a:t>: выделения ожидаемого уровня актуального развития большинства обучающихся и ближайшей перспективы их </a:t>
            </a:r>
            <a:r>
              <a:rPr lang="ru-RU" dirty="0" smtClean="0"/>
              <a:t>развития.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47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B5394"/>
      </a:accent1>
      <a:accent2>
        <a:srgbClr val="0F6FC6"/>
      </a:accent2>
      <a:accent3>
        <a:srgbClr val="0B5394"/>
      </a:accent3>
      <a:accent4>
        <a:srgbClr val="083E6F"/>
      </a:accent4>
      <a:accent5>
        <a:srgbClr val="083E6F"/>
      </a:accent5>
      <a:accent6>
        <a:srgbClr val="10CF9B"/>
      </a:accent6>
      <a:hlink>
        <a:srgbClr val="7CCA62"/>
      </a:hlink>
      <a:folHlink>
        <a:srgbClr val="10CF9B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850</TotalTime>
  <Words>3549</Words>
  <Application>Microsoft Office PowerPoint</Application>
  <PresentationFormat>Экран (4:3)</PresentationFormat>
  <Paragraphs>332</Paragraphs>
  <Slides>47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Поток</vt:lpstr>
      <vt:lpstr>Презентация PowerPoint</vt:lpstr>
      <vt:lpstr>Изменения ФГОС ООО:</vt:lpstr>
      <vt:lpstr>Цели реализации ООП:</vt:lpstr>
      <vt:lpstr>Задачи реализации ООП:</vt:lpstr>
      <vt:lpstr>Задачи (продолжение)</vt:lpstr>
      <vt:lpstr>Задачи (продолжение)</vt:lpstr>
      <vt:lpstr>Задачи (окончание)</vt:lpstr>
      <vt:lpstr>Методологическая основа ФГОС –  системно-деятельностный подход</vt:lpstr>
      <vt:lpstr>Планируемые результаты освоения ООП:</vt:lpstr>
      <vt:lpstr>Структура планируемых результатов:</vt:lpstr>
      <vt:lpstr>Личностные результаты:</vt:lpstr>
      <vt:lpstr>Метапредметные результаты:</vt:lpstr>
      <vt:lpstr>Читательская компетентность:</vt:lpstr>
      <vt:lpstr>Навыки работы с информацией: </vt:lpstr>
      <vt:lpstr>Универсальные учебные действия (УУД):</vt:lpstr>
      <vt:lpstr>Система оценки достижения планируемых результатов освоения ООП:</vt:lpstr>
      <vt:lpstr>Направления оценки:</vt:lpstr>
      <vt:lpstr>Процедуры оценки</vt:lpstr>
      <vt:lpstr>Подходы к оцениванию:</vt:lpstr>
      <vt:lpstr>Подходы к оцениванию</vt:lpstr>
      <vt:lpstr>Оценка личностных результатов</vt:lpstr>
      <vt:lpstr>Оценка личностных результатов</vt:lpstr>
      <vt:lpstr>Оценка метапредметных результатов</vt:lpstr>
      <vt:lpstr>Инструментарий оценки МПР</vt:lpstr>
      <vt:lpstr>Оценка предметных результатов</vt:lpstr>
      <vt:lpstr>Оценка предметных результатов</vt:lpstr>
      <vt:lpstr>Содержание стартовой диагностики</vt:lpstr>
      <vt:lpstr>Содержание текущей и тематической оценки</vt:lpstr>
      <vt:lpstr>Внутришкольный мониторинг</vt:lpstr>
      <vt:lpstr>Аттестация обучающихся</vt:lpstr>
      <vt:lpstr>Итоговая оценка по междисциплинарным программам</vt:lpstr>
      <vt:lpstr>Программа развития УУД</vt:lpstr>
      <vt:lpstr>Принципы формирования УУД</vt:lpstr>
      <vt:lpstr>Типовые задачи </vt:lpstr>
      <vt:lpstr>Проектная и учебно-исследовательская деятельность</vt:lpstr>
      <vt:lpstr>Развитие ИКТ-компетенций</vt:lpstr>
      <vt:lpstr>Развитие ИКТ-компетенций</vt:lpstr>
      <vt:lpstr>Педагогические условия реализации программы развития УУД</vt:lpstr>
      <vt:lpstr>Этапы освоения УУД</vt:lpstr>
      <vt:lpstr>Этапы освоения УУД</vt:lpstr>
      <vt:lpstr>Система оценки УУД</vt:lpstr>
      <vt:lpstr>Примерный учебный план</vt:lpstr>
      <vt:lpstr>Примерный учебный план</vt:lpstr>
      <vt:lpstr>Учебный план</vt:lpstr>
      <vt:lpstr>План внеурочной деятельности включает:</vt:lpstr>
      <vt:lpstr>Примерный план внеурочной деятельности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Примерная ООП ООО</dc:title>
  <dc:creator>ФГОС-2</dc:creator>
  <cp:lastModifiedBy>Ольга</cp:lastModifiedBy>
  <cp:revision>44</cp:revision>
  <dcterms:created xsi:type="dcterms:W3CDTF">2015-06-19T06:44:38Z</dcterms:created>
  <dcterms:modified xsi:type="dcterms:W3CDTF">2015-06-24T08:46:01Z</dcterms:modified>
</cp:coreProperties>
</file>