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62" r:id="rId2"/>
    <p:sldMasterId id="2147483678" r:id="rId3"/>
    <p:sldMasterId id="2147483694" r:id="rId4"/>
    <p:sldMasterId id="2147483710" r:id="rId5"/>
  </p:sldMasterIdLst>
  <p:notesMasterIdLst>
    <p:notesMasterId r:id="rId32"/>
  </p:notesMasterIdLst>
  <p:sldIdLst>
    <p:sldId id="279" r:id="rId6"/>
    <p:sldId id="284" r:id="rId7"/>
    <p:sldId id="256" r:id="rId8"/>
    <p:sldId id="258" r:id="rId9"/>
    <p:sldId id="259" r:id="rId10"/>
    <p:sldId id="260" r:id="rId11"/>
    <p:sldId id="280" r:id="rId12"/>
    <p:sldId id="283" r:id="rId13"/>
    <p:sldId id="281" r:id="rId14"/>
    <p:sldId id="264" r:id="rId15"/>
    <p:sldId id="266" r:id="rId16"/>
    <p:sldId id="267" r:id="rId17"/>
    <p:sldId id="271" r:id="rId18"/>
    <p:sldId id="272" r:id="rId19"/>
    <p:sldId id="285" r:id="rId20"/>
    <p:sldId id="282" r:id="rId21"/>
    <p:sldId id="278" r:id="rId22"/>
    <p:sldId id="270" r:id="rId23"/>
    <p:sldId id="287" r:id="rId24"/>
    <p:sldId id="288" r:id="rId25"/>
    <p:sldId id="293" r:id="rId26"/>
    <p:sldId id="294" r:id="rId27"/>
    <p:sldId id="295" r:id="rId28"/>
    <p:sldId id="297" r:id="rId29"/>
    <p:sldId id="292" r:id="rId30"/>
    <p:sldId id="291" r:id="rId3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2918" autoAdjust="0"/>
  </p:normalViewPr>
  <p:slideViewPr>
    <p:cSldViewPr>
      <p:cViewPr>
        <p:scale>
          <a:sx n="107" d="100"/>
          <a:sy n="107" d="100"/>
        </p:scale>
        <p:origin x="-47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DCB02-CDCB-43D3-9FE8-8311BC876885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C2886-96C3-4196-BCAE-4ED6F79A3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97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729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13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7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712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062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18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641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473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847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48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13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C2886-96C3-4196-BCAE-4ED6F79A37F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5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7.png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7.png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6400800" cy="2514600"/>
          </a:xfrm>
          <a:solidFill>
            <a:schemeClr val="bg1"/>
          </a:solidFill>
          <a:ln w="76200" cmpd="tri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838F6-52BA-48F2-BC85-C951900030A1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3564" name="Group 12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23554" name="Picture 2" descr="Expbann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561" name="Picture 9" descr="EXPHORS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170F4-B4B2-4300-BAC9-07DF068001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19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3810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7E2DB-B4C2-4652-B3F9-1A70DA3B1A1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776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235310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1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468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0571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0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740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874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92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 useBgFill="1">
        <p:nvSpPr>
          <p:cNvPr id="5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321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71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9C997-57D6-4006-A54B-90A2D7DFFA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070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00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070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490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"/>
                    </a14:imgEffect>
                    <a14:imgEffect>
                      <a14:colorTemperature colorTemp="5750"/>
                    </a14:imgEffect>
                    <a14:imgEffect>
                      <a14:saturation sat="15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39289" b="15616"/>
          <a:stretch/>
        </p:blipFill>
        <p:spPr bwMode="auto">
          <a:xfrm>
            <a:off x="2556000" y="108888"/>
            <a:ext cx="6496560" cy="6657672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5057551"/>
            <a:ext cx="6755166" cy="16609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79512" y="188640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ГОСУДАРСТВЕННОЕ АВТОНОМНОЕ УЧРЕЖДЕНИЕ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ДОПОЛНИТЕЛЬНОГО ПРОФЕССИОНАЛЬНОГО ОБРАЗОВАНИЯ (ПОВЫШЕНИЯ КВАЛИФИКАЦИИ) СПЕЦИАЛИСТОВ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“СМОЛЕНСКИЙ ОБЛАСТНОЙ ИНСТИТУТ РАЗВИТИЯ ОБРАЗОВАНИЯ”</a:t>
            </a:r>
            <a:endParaRPr lang="ru-RU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1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1700808"/>
            <a:ext cx="8568952" cy="4484712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193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2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dirty="0" smtClean="0"/>
              <a:t>Образец текста</a:t>
            </a:r>
          </a:p>
          <a:p>
            <a:pPr lvl="1">
              <a:buClrTx/>
            </a:pPr>
            <a:r>
              <a:rPr lang="ru-RU" dirty="0" smtClean="0"/>
              <a:t>Второй уровень</a:t>
            </a:r>
          </a:p>
          <a:p>
            <a:pPr lvl="2">
              <a:buClrTx/>
            </a:pPr>
            <a:r>
              <a:rPr lang="ru-RU" dirty="0" smtClean="0"/>
              <a:t>Третий уровень</a:t>
            </a:r>
          </a:p>
          <a:p>
            <a:pPr lvl="3">
              <a:buClrTx/>
            </a:pPr>
            <a:r>
              <a:rPr lang="ru-RU" dirty="0" smtClean="0"/>
              <a:t>Четвертый уровень</a:t>
            </a:r>
          </a:p>
          <a:p>
            <a:pPr lvl="4">
              <a:buClrTx/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smtClean="0"/>
              <a:t>Образец текста</a:t>
            </a:r>
          </a:p>
          <a:p>
            <a:pPr lvl="1">
              <a:buClrTx/>
            </a:pPr>
            <a:r>
              <a:rPr lang="ru-RU" smtClean="0"/>
              <a:t>Второй уровень</a:t>
            </a:r>
          </a:p>
          <a:p>
            <a:pPr lvl="2">
              <a:buClrTx/>
            </a:pPr>
            <a:r>
              <a:rPr lang="ru-RU" smtClean="0"/>
              <a:t>Третий уровень</a:t>
            </a:r>
          </a:p>
          <a:p>
            <a:pPr lvl="3">
              <a:buClrTx/>
            </a:pPr>
            <a:r>
              <a:rPr lang="ru-RU" smtClean="0"/>
              <a:t>Четвертый уровень</a:t>
            </a:r>
          </a:p>
          <a:p>
            <a:pPr lvl="4">
              <a:buClrTx/>
            </a:pPr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2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9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0135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1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4923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570986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1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5412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02811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EFE0F-8414-4BC8-B44D-C763FC3675A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133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0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3582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3627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4453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 useBgFill="1">
        <p:nvSpPr>
          <p:cNvPr id="5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5681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808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003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9008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33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"/>
                    </a14:imgEffect>
                    <a14:imgEffect>
                      <a14:colorTemperature colorTemp="5750"/>
                    </a14:imgEffect>
                    <a14:imgEffect>
                      <a14:saturation sat="15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39289" b="15616"/>
          <a:stretch/>
        </p:blipFill>
        <p:spPr bwMode="auto">
          <a:xfrm>
            <a:off x="2556000" y="108888"/>
            <a:ext cx="6496560" cy="6657672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5057551"/>
            <a:ext cx="6755166" cy="16609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79512" y="188640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ГОСУДАРСТВЕННОЕ АВТОНОМНОЕ УЧРЕЖДЕНИЕ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ДОПОЛНИТЕЛЬНОГО ПРОФЕССИОНАЛЬНОГО ОБРАЗОВАНИЯ (ПОВЫШЕНИЯ КВАЛИФИКАЦИИ) СПЕЦИАЛИСТОВ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“СМОЛЕНСКИЙ ОБЛАСТНОЙ ИНСТИТУТ РАЗВИТИЯ ОБРАЗОВАНИЯ”</a:t>
            </a:r>
            <a:endParaRPr lang="ru-RU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331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1700808"/>
            <a:ext cx="8568952" cy="4484712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983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E1946-F521-4DF8-A21E-ACD2084654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1319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2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dirty="0" smtClean="0"/>
              <a:t>Образец текста</a:t>
            </a:r>
          </a:p>
          <a:p>
            <a:pPr lvl="1">
              <a:buClrTx/>
            </a:pPr>
            <a:r>
              <a:rPr lang="ru-RU" dirty="0" smtClean="0"/>
              <a:t>Второй уровень</a:t>
            </a:r>
          </a:p>
          <a:p>
            <a:pPr lvl="2">
              <a:buClrTx/>
            </a:pPr>
            <a:r>
              <a:rPr lang="ru-RU" dirty="0" smtClean="0"/>
              <a:t>Третий уровень</a:t>
            </a:r>
          </a:p>
          <a:p>
            <a:pPr lvl="3">
              <a:buClrTx/>
            </a:pPr>
            <a:r>
              <a:rPr lang="ru-RU" dirty="0" smtClean="0"/>
              <a:t>Четвертый уровень</a:t>
            </a:r>
          </a:p>
          <a:p>
            <a:pPr lvl="4">
              <a:buClrTx/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smtClean="0"/>
              <a:t>Образец текста</a:t>
            </a:r>
          </a:p>
          <a:p>
            <a:pPr lvl="1">
              <a:buClrTx/>
            </a:pPr>
            <a:r>
              <a:rPr lang="ru-RU" smtClean="0"/>
              <a:t>Второй уровень</a:t>
            </a:r>
          </a:p>
          <a:p>
            <a:pPr lvl="2">
              <a:buClrTx/>
            </a:pPr>
            <a:r>
              <a:rPr lang="ru-RU" smtClean="0"/>
              <a:t>Третий уровень</a:t>
            </a:r>
          </a:p>
          <a:p>
            <a:pPr lvl="3">
              <a:buClrTx/>
            </a:pPr>
            <a:r>
              <a:rPr lang="ru-RU" smtClean="0"/>
              <a:t>Четвертый уровень</a:t>
            </a:r>
          </a:p>
          <a:p>
            <a:pPr lvl="4">
              <a:buClrTx/>
            </a:pPr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2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9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7360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1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1848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247618"/>
      </p:ext>
    </p:extLst>
  </p:cSld>
  <p:clrMapOvr>
    <a:masterClrMapping/>
  </p:clrMapOvr>
  <p:hf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1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9912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422903"/>
      </p:ext>
    </p:extLst>
  </p:cSld>
  <p:clrMapOvr>
    <a:masterClrMapping/>
  </p:clrMapOvr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0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5923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2822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3627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 useBgFill="1">
        <p:nvSpPr>
          <p:cNvPr id="5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72886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75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7E7FF-24B5-4F9C-8CF0-8848DF1018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8551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4952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2616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919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"/>
                    </a14:imgEffect>
                    <a14:imgEffect>
                      <a14:colorTemperature colorTemp="5750"/>
                    </a14:imgEffect>
                    <a14:imgEffect>
                      <a14:saturation sat="15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39289" b="15616"/>
          <a:stretch/>
        </p:blipFill>
        <p:spPr bwMode="auto">
          <a:xfrm>
            <a:off x="2556000" y="108888"/>
            <a:ext cx="6496560" cy="6657672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5057551"/>
            <a:ext cx="6755166" cy="16609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79512" y="188640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ГОСУДАРСТВЕННОЕ АВТОНОМНОЕ УЧРЕЖДЕНИЕ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ДОПОЛНИТЕЛЬНОГО ПРОФЕССИОНАЛЬНОГО ОБРАЗОВАНИЯ (ПОВЫШЕНИЯ КВАЛИФИКАЦИИ) СПЕЦИАЛИСТОВ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“СМОЛЕНСКИЙ ОБЛАСТНОЙ ИНСТИТУТ РАЗВИТИЯ ОБРАЗОВАНИЯ”</a:t>
            </a:r>
            <a:endParaRPr lang="ru-RU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100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1700808"/>
            <a:ext cx="8568952" cy="4484712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887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2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dirty="0" smtClean="0"/>
              <a:t>Образец текста</a:t>
            </a:r>
          </a:p>
          <a:p>
            <a:pPr lvl="1">
              <a:buClrTx/>
            </a:pPr>
            <a:r>
              <a:rPr lang="ru-RU" dirty="0" smtClean="0"/>
              <a:t>Второй уровень</a:t>
            </a:r>
          </a:p>
          <a:p>
            <a:pPr lvl="2">
              <a:buClrTx/>
            </a:pPr>
            <a:r>
              <a:rPr lang="ru-RU" dirty="0" smtClean="0"/>
              <a:t>Третий уровень</a:t>
            </a:r>
          </a:p>
          <a:p>
            <a:pPr lvl="3">
              <a:buClrTx/>
            </a:pPr>
            <a:r>
              <a:rPr lang="ru-RU" dirty="0" smtClean="0"/>
              <a:t>Четвертый уровень</a:t>
            </a:r>
          </a:p>
          <a:p>
            <a:pPr lvl="4">
              <a:buClrTx/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smtClean="0"/>
              <a:t>Образец текста</a:t>
            </a:r>
          </a:p>
          <a:p>
            <a:pPr lvl="1">
              <a:buClrTx/>
            </a:pPr>
            <a:r>
              <a:rPr lang="ru-RU" smtClean="0"/>
              <a:t>Второй уровень</a:t>
            </a:r>
          </a:p>
          <a:p>
            <a:pPr lvl="2">
              <a:buClrTx/>
            </a:pPr>
            <a:r>
              <a:rPr lang="ru-RU" smtClean="0"/>
              <a:t>Третий уровень</a:t>
            </a:r>
          </a:p>
          <a:p>
            <a:pPr lvl="3">
              <a:buClrTx/>
            </a:pPr>
            <a:r>
              <a:rPr lang="ru-RU" smtClean="0"/>
              <a:t>Четвертый уровень</a:t>
            </a:r>
          </a:p>
          <a:p>
            <a:pPr lvl="4">
              <a:buClrTx/>
            </a:pPr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2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9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5991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1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31911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50937"/>
      </p:ext>
    </p:extLst>
  </p:cSld>
  <p:clrMapOvr>
    <a:masterClrMapping/>
  </p:clrMapOvr>
  <p:hf hd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1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79169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258422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4283D-B603-4BEF-974E-D31E07AFEB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914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0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4152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4196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753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3DDC-9087-4390-8E4D-08229911FC8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 useBgFill="1">
        <p:nvSpPr>
          <p:cNvPr id="5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7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0247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162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0492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101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2189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"/>
                    </a14:imgEffect>
                    <a14:imgEffect>
                      <a14:colorTemperature colorTemp="5750"/>
                    </a14:imgEffect>
                    <a14:imgEffect>
                      <a14:saturation sat="15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39289" b="15616"/>
          <a:stretch/>
        </p:blipFill>
        <p:spPr bwMode="auto">
          <a:xfrm>
            <a:off x="2556000" y="108888"/>
            <a:ext cx="6496560" cy="6657672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5057551"/>
            <a:ext cx="6755166" cy="16609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79512" y="188640"/>
            <a:ext cx="8784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ГОСУДАРСТВЕННОЕ АВТОНОМНОЕ УЧРЕЖДЕНИЕ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ДОПОЛНИТЕЛЬНОГО ПРОФЕССИОНАЛЬНОГО ОБРАЗОВАНИЯ (ПОВЫШЕНИЯ КВАЛИФИКАЦИИ) СПЕЦИАЛИСТОВ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“СМОЛЕНСКИЙ ОБЛАСТНОЙ ИНСТИТУТ РАЗВИТИЯ ОБРАЗОВАНИЯ”</a:t>
            </a:r>
            <a:endParaRPr lang="ru-RU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04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00" y="1700808"/>
            <a:ext cx="8568952" cy="4484712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9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2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769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BB6E-AF05-4279-87B9-95DF89F5AA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54410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92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dirty="0" smtClean="0"/>
              <a:t>Образец текста</a:t>
            </a:r>
          </a:p>
          <a:p>
            <a:pPr lvl="1">
              <a:buClrTx/>
            </a:pPr>
            <a:r>
              <a:rPr lang="ru-RU" dirty="0" smtClean="0"/>
              <a:t>Второй уровень</a:t>
            </a:r>
          </a:p>
          <a:p>
            <a:pPr lvl="2">
              <a:buClrTx/>
            </a:pPr>
            <a:r>
              <a:rPr lang="ru-RU" dirty="0" smtClean="0"/>
              <a:t>Третий уровень</a:t>
            </a:r>
          </a:p>
          <a:p>
            <a:pPr lvl="3">
              <a:buClrTx/>
            </a:pPr>
            <a:r>
              <a:rPr lang="ru-RU" dirty="0" smtClean="0"/>
              <a:t>Четвертый уровень</a:t>
            </a:r>
          </a:p>
          <a:p>
            <a:pPr lvl="4">
              <a:buClrTx/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00809"/>
            <a:ext cx="4212000" cy="4464495"/>
          </a:xfrm>
        </p:spPr>
        <p:txBody>
          <a:bodyPr vert="horz" lIns="91440" tIns="45720" rIns="91440" bIns="45720" rtlCol="0">
            <a:normAutofit/>
          </a:bodyPr>
          <a:lstStyle>
            <a:lvl1pPr>
              <a:buClrTx/>
              <a:defRPr lang="ru-RU" smtClean="0"/>
            </a:lvl1pPr>
            <a:lvl2pPr>
              <a:buClrTx/>
              <a:defRPr lang="ru-RU" smtClean="0"/>
            </a:lvl2pPr>
            <a:lvl3pPr>
              <a:buClrTx/>
              <a:defRPr lang="ru-RU" smtClean="0"/>
            </a:lvl3pPr>
            <a:lvl4pPr>
              <a:buClrTx/>
              <a:defRPr lang="ru-RU" smtClean="0"/>
            </a:lvl4pPr>
            <a:lvl5pPr>
              <a:buClrTx/>
              <a:defRPr lang="en-US" dirty="0"/>
            </a:lvl5pPr>
          </a:lstStyle>
          <a:p>
            <a:pPr lvl="0">
              <a:buClrTx/>
            </a:pPr>
            <a:r>
              <a:rPr lang="ru-RU" smtClean="0"/>
              <a:t>Образец текста</a:t>
            </a:r>
          </a:p>
          <a:p>
            <a:pPr lvl="1">
              <a:buClrTx/>
            </a:pPr>
            <a:r>
              <a:rPr lang="ru-RU" smtClean="0"/>
              <a:t>Второй уровень</a:t>
            </a:r>
          </a:p>
          <a:p>
            <a:pPr lvl="2">
              <a:buClrTx/>
            </a:pPr>
            <a:r>
              <a:rPr lang="ru-RU" smtClean="0"/>
              <a:t>Третий уровень</a:t>
            </a:r>
          </a:p>
          <a:p>
            <a:pPr lvl="3">
              <a:buClrTx/>
            </a:pPr>
            <a:r>
              <a:rPr lang="ru-RU" smtClean="0"/>
              <a:t>Четвертый уровень</a:t>
            </a:r>
          </a:p>
          <a:p>
            <a:pPr lvl="4">
              <a:buClrTx/>
            </a:pPr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245397" y="219636"/>
            <a:ext cx="8647083" cy="1260000"/>
            <a:chOff x="245397" y="219636"/>
            <a:chExt cx="8647083" cy="1409164"/>
          </a:xfrm>
        </p:grpSpPr>
        <p:sp>
          <p:nvSpPr>
            <p:cNvPr id="12" name="Rectangle 8"/>
            <p:cNvSpPr/>
            <p:nvPr userDrawn="1"/>
          </p:nvSpPr>
          <p:spPr>
            <a:xfrm>
              <a:off x="245397" y="219636"/>
              <a:ext cx="8647083" cy="1409164"/>
            </a:xfrm>
            <a:prstGeom prst="rect">
              <a:avLst/>
            </a:prstGeom>
            <a:solidFill>
              <a:srgbClr val="FFFFFF">
                <a:alpha val="8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3"/>
            <p:cNvSpPr/>
            <p:nvPr userDrawn="1"/>
          </p:nvSpPr>
          <p:spPr>
            <a:xfrm>
              <a:off x="331422" y="294210"/>
              <a:ext cx="8475032" cy="1260016"/>
            </a:xfrm>
            <a:prstGeom prst="rect">
              <a:avLst/>
            </a:prstGeom>
            <a:solidFill>
              <a:srgbClr val="FFFFFF"/>
            </a:solidFill>
            <a:ln w="6350" cmpd="dbl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704856" cy="1008112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19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rgbClr val="F0F5F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07185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 userDrawn="1"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1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1647"/>
            </a:avLst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68839"/>
            <a:ext cx="7704856" cy="365125"/>
          </a:xfrm>
        </p:spPr>
        <p:txBody>
          <a:bodyPr/>
          <a:lstStyle>
            <a:lvl1pPr algn="l">
              <a:defRPr sz="800"/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376" y="6368839"/>
            <a:ext cx="936104" cy="365125"/>
          </a:xfrm>
        </p:spPr>
        <p:txBody>
          <a:bodyPr/>
          <a:lstStyle>
            <a:lvl1pPr>
              <a:defRPr sz="800"/>
            </a:lvl1pPr>
          </a:lstStyle>
          <a:p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2" y="310618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73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71414-334F-4E7B-9CE2-5E5715A7B5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1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BCAA9-7C82-4556-94A1-D8A6932E0FB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45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0" y="0"/>
            <a:ext cx="8915400" cy="6858000"/>
            <a:chOff x="0" y="0"/>
            <a:chExt cx="5616" cy="4320"/>
          </a:xfrm>
        </p:grpSpPr>
        <p:pic>
          <p:nvPicPr>
            <p:cNvPr id="22530" name="Picture 2" descr="Expbanna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531" name="Rectangle 3"/>
            <p:cNvSpPr>
              <a:spLocks noChangeArrowheads="1"/>
            </p:cNvSpPr>
            <p:nvPr/>
          </p:nvSpPr>
          <p:spPr bwMode="grayWhite">
            <a:xfrm>
              <a:off x="576" y="144"/>
              <a:ext cx="5040" cy="3888"/>
            </a:xfrm>
            <a:prstGeom prst="rect">
              <a:avLst/>
            </a:prstGeom>
            <a:solidFill>
              <a:schemeClr val="bg1"/>
            </a:solidFill>
            <a:ln w="76200" cmpd="tri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6B43C71B-8618-454B-BACD-73ABF9598A8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854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229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476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ФИО автора, должность</a:t>
            </a: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06C50F1-8CFA-411F-AD37-A72DFD69FB2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7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tatyana.marchewskaja@yandex.ru" TargetMode="External"/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260648"/>
            <a:ext cx="7772400" cy="560675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Государственное автономное учреждение  дополнительного профессионального образования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</a:rPr>
              <a:t>«Смоленский областной институт развития образования»</a:t>
            </a:r>
          </a:p>
          <a:p>
            <a:pPr marL="0" indent="0" algn="ctr">
              <a:buNone/>
            </a:pPr>
            <a:endParaRPr lang="ru-RU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Совещание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редставителей органов местного самоуправления, осуществляющих управление в сфере образования, ответственных за олимпиадное движение</a:t>
            </a:r>
          </a:p>
          <a:p>
            <a:pPr marL="0" indent="0" algn="ctr">
              <a:buNone/>
            </a:pP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28 февраля 2017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г.</a:t>
            </a:r>
          </a:p>
          <a:p>
            <a:pPr marL="0" indent="0" algn="ctr">
              <a:buNone/>
            </a:pPr>
            <a:endParaRPr lang="ru-RU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Picture 2" descr="http://www.taminfo.ru/uploads/posts/2013-05/1369768577_uchitel_god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797152"/>
            <a:ext cx="112902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23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079933"/>
              </p:ext>
            </p:extLst>
          </p:nvPr>
        </p:nvGraphicFramePr>
        <p:xfrm>
          <a:off x="0" y="134741"/>
          <a:ext cx="9144000" cy="6622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8842"/>
                <a:gridCol w="2967790"/>
                <a:gridCol w="2807368"/>
              </a:tblGrid>
              <a:tr h="699695"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Территория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Призеры и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победители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2016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Призеры и победители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2017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8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г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. Смоленск (включая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«Лицей им. Кирилла и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Мефодия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», ЧОУ)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56+19+4= 79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Рославльский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6633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Починковский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Вяземский 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г. Десногорск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Ярцевский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Гагаринский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576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Сафоновский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Дорогобужский  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Сычёвский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Холм-Жирковский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Смоленский  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3493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Ельнинский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район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16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Шумячский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район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3248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Велижский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район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9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7604" y="260648"/>
            <a:ext cx="7776864" cy="12961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>
                <a:solidFill>
                  <a:srgbClr val="482400"/>
                </a:solidFill>
                <a:ea typeface="+mj-ea"/>
                <a:cs typeface="+mj-cs"/>
              </a:rPr>
              <a:t>Анализ количества  участников</a:t>
            </a:r>
            <a:br>
              <a:rPr lang="ru-RU" sz="3200" b="1" dirty="0">
                <a:solidFill>
                  <a:srgbClr val="482400"/>
                </a:solidFill>
                <a:ea typeface="+mj-ea"/>
                <a:cs typeface="+mj-cs"/>
              </a:rPr>
            </a:br>
            <a:r>
              <a:rPr lang="ru-RU" sz="3200" b="1" dirty="0">
                <a:solidFill>
                  <a:srgbClr val="482400"/>
                </a:solidFill>
                <a:ea typeface="+mj-ea"/>
                <a:cs typeface="+mj-cs"/>
              </a:rPr>
              <a:t>(по предметам)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4235077"/>
            <a:ext cx="4392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9489"/>
              </p:ext>
            </p:extLst>
          </p:nvPr>
        </p:nvGraphicFramePr>
        <p:xfrm>
          <a:off x="971600" y="1700808"/>
          <a:ext cx="7776863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963"/>
                <a:gridCol w="1626071"/>
                <a:gridCol w="2050264"/>
                <a:gridCol w="1979565"/>
              </a:tblGrid>
              <a:tr h="95380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Предмет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Количество участников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2016 г.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Предмет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Количество участников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2017 г. </a:t>
                      </a:r>
                    </a:p>
                  </a:txBody>
                  <a:tcPr/>
                </a:tc>
              </a:tr>
              <a:tr h="635870">
                <a:tc>
                  <a:txBody>
                    <a:bodyPr/>
                    <a:lstStyle/>
                    <a:p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Обществознание </a:t>
                      </a: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Обществознание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5741">
                <a:tc>
                  <a:txBody>
                    <a:bodyPr/>
                    <a:lstStyle/>
                    <a:p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Русский язык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79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Биология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  <a:tr h="664773">
                <a:tc>
                  <a:txBody>
                    <a:bodyPr/>
                    <a:lstStyle/>
                    <a:p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Литература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Литература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4773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Русский язык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0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Астрономия 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Технология 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9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72816"/>
            <a:ext cx="7560841" cy="176129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sz="2400" dirty="0" smtClean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 smtClean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920880" cy="158417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b="1" dirty="0">
                <a:solidFill>
                  <a:srgbClr val="482400"/>
                </a:solidFill>
              </a:rPr>
              <a:t>Итоги регионального этапа Всероссийской олимпиады школьников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2060848"/>
            <a:ext cx="75760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Многие победители и призеры регионального этапа ВОШ прошли подготовку в школе </a:t>
            </a:r>
            <a:r>
              <a:rPr lang="ru-RU" sz="2400" b="1" dirty="0"/>
              <a:t>«СТУПЕНИ К ОЛИМПУ</a:t>
            </a:r>
            <a:r>
              <a:rPr lang="ru-RU" sz="2400" b="1" dirty="0" smtClean="0"/>
              <a:t>»</a:t>
            </a:r>
          </a:p>
          <a:p>
            <a:endParaRPr lang="ru-RU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</a:rPr>
              <a:t>Результаты </a:t>
            </a:r>
            <a:r>
              <a:rPr lang="ru-RU" sz="2400" dirty="0">
                <a:solidFill>
                  <a:srgbClr val="000000"/>
                </a:solidFill>
              </a:rPr>
              <a:t>регионального и муниципального этапов в основном </a:t>
            </a:r>
            <a:r>
              <a:rPr lang="ru-RU" sz="2400" dirty="0" smtClean="0">
                <a:solidFill>
                  <a:srgbClr val="000000"/>
                </a:solidFill>
              </a:rPr>
              <a:t>коррелируются</a:t>
            </a:r>
            <a:endParaRPr lang="ru-RU" sz="24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29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037835"/>
              </p:ext>
            </p:extLst>
          </p:nvPr>
        </p:nvGraphicFramePr>
        <p:xfrm>
          <a:off x="755576" y="983"/>
          <a:ext cx="8208912" cy="6884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946"/>
                <a:gridCol w="1903843"/>
                <a:gridCol w="4604123"/>
              </a:tblGrid>
              <a:tr h="149736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Территория, представитель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которой стал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победителем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/призером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2016 г.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 г.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Английский  яз.</a:t>
                      </a:r>
                      <a:endParaRPr lang="ru-RU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 /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СОГБОУИ «Лицей имени Кирилла и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Мефодия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г. Десногорск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Немецкий яз. 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124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Французский яз.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2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Математика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СОГБОУИ «Лицей имени Кирилла и </a:t>
                      </a:r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Мефодия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»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  г. Смоленск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Физика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 /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СОГБОУИ «Лицей имени Кирилла и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Мефодия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Информатика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СОГБОУИ «Лицей имени Кирилла и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Мефодия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Астрономия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ЧАУ «Смоленский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физико-математический лицей при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МИФИ»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Экология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Смоленск, 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Сычевский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Смоленск/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Сычевский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, Вяземский р-ны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07307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Экономика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Смоленск,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Рославльский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Сафоновский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р-ны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ЧАУ "Смоленский физико-математический лицей при МИФИ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64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654210"/>
              </p:ext>
            </p:extLst>
          </p:nvPr>
        </p:nvGraphicFramePr>
        <p:xfrm>
          <a:off x="755576" y="260648"/>
          <a:ext cx="8136904" cy="6311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3046587"/>
                <a:gridCol w="3146101"/>
              </a:tblGrid>
              <a:tr h="651395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Территория, представитель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которой  стал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победителем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или призером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2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 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139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История 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Смоленск, </a:t>
                      </a:r>
                    </a:p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Рославльский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р-н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Смоленск/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Ярцевский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Сафоновский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 р-ны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148890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Обществознание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Десногорск,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Вяземский,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Ельнинский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Гагаринский,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Рославльский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Починковский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Ярцевский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р-ны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Смоленск,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СОГБОУИ «Лицей имени Кирилла и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Мефодия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» /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Рославльский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район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5139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Смоленск,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Рославльский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Сафоновский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р-ны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</a:t>
                      </a:r>
                      <a:endParaRPr lang="ru-RU" dirty="0"/>
                    </a:p>
                  </a:txBody>
                  <a:tcPr/>
                </a:tc>
              </a:tr>
              <a:tr h="6513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ОБЖ</a:t>
                      </a:r>
                      <a:endParaRPr lang="ru-RU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Смоленск,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Гагаринский р-н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Рославльский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р./ </a:t>
                      </a:r>
                      <a:r>
                        <a:rPr lang="ru-RU" dirty="0" smtClean="0"/>
                        <a:t>Дорогобужский, Вяземский  р-ны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65139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МХК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Рославльский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,  </a:t>
                      </a:r>
                    </a:p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Ярцевский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р-ны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ЧОУ «Смоленская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Православная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930565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Технология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Монастырщинский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Сафоновский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, Гагаринский р-ны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г. Смоленск, </a:t>
                      </a:r>
                      <a:r>
                        <a:rPr lang="ru-RU" dirty="0" err="1" smtClean="0"/>
                        <a:t>Сафоновский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Ярцевский</a:t>
                      </a:r>
                      <a:r>
                        <a:rPr lang="ru-RU" baseline="0" dirty="0" smtClean="0"/>
                        <a:t> р-ны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6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478596"/>
              </p:ext>
            </p:extLst>
          </p:nvPr>
        </p:nvGraphicFramePr>
        <p:xfrm>
          <a:off x="683568" y="116632"/>
          <a:ext cx="8460433" cy="2933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401"/>
                <a:gridCol w="3335167"/>
                <a:gridCol w="3347865"/>
              </a:tblGrid>
              <a:tr h="149736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Территория, представитель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которой стал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победителем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/призером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2016 г.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 г.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Рославльский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Вяземский р-ны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Биология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Смоленск, 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Рославльский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р.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г. Смоленск,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Ярцевский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р-н/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Сычевский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Починковский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Гагаринский, Вяземский р-ны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География</a:t>
                      </a:r>
                      <a:endParaRPr lang="ru-RU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Гагаринский р.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Сафоновский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,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Ярцевский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р-ны/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018471"/>
              </p:ext>
            </p:extLst>
          </p:nvPr>
        </p:nvGraphicFramePr>
        <p:xfrm>
          <a:off x="683568" y="3068961"/>
          <a:ext cx="8460432" cy="2450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3312368"/>
                <a:gridCol w="3347864"/>
              </a:tblGrid>
              <a:tr h="126072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Русский язык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Смоленск,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г. Десногорска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очинковский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Вяземский,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Рославльский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р-ны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г. Смоленск,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Вяземский р-н, Холм-Жирковский  р.-н/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ЧОУ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«Смоленская Православная гимназия»</a:t>
                      </a:r>
                    </a:p>
                  </a:txBody>
                  <a:tcPr/>
                </a:tc>
              </a:tr>
              <a:tr h="1189816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Литература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г. Смоленск, 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Times New Roman"/>
                        </a:rPr>
                        <a:t>г. Десногорска,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Вяземский, Дорогобужский,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Рославльский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Сафоновский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р-ны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Сафоновский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р-н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г.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Смоленск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Ярцевский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р-н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г. Десногорск,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СОГБОУИ «Лицей имени Кирилла и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Мефодия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120689"/>
              </p:ext>
            </p:extLst>
          </p:nvPr>
        </p:nvGraphicFramePr>
        <p:xfrm>
          <a:off x="683567" y="5517232"/>
          <a:ext cx="8460433" cy="122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044"/>
                <a:gridCol w="3309525"/>
                <a:gridCol w="3347864"/>
              </a:tblGrid>
              <a:tr h="1224135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Физ. культура 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г. Смоленск,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Рославльский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р-н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г. Смоленск,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Смоленский р./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Шумячский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р-н,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СОГБОУИ «Лицей имени Кирилла и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Мефодия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34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410637"/>
              </p:ext>
            </p:extLst>
          </p:nvPr>
        </p:nvGraphicFramePr>
        <p:xfrm>
          <a:off x="431033" y="116632"/>
          <a:ext cx="8605463" cy="6634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8688"/>
                <a:gridCol w="3766775"/>
              </a:tblGrid>
              <a:tr h="702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Муниципальное образование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Кол-во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предметов, по которым подготовлены призеры и победители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25316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г. Смоленск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866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800" b="0" dirty="0">
                          <a:solidFill>
                            <a:srgbClr val="C00000"/>
                          </a:solidFill>
                          <a:effectLst/>
                        </a:rPr>
                        <a:t>СОГБОУИ «Лицей имени Кирилла и </a:t>
                      </a:r>
                      <a:r>
                        <a:rPr lang="ru-RU" sz="1800" b="0" dirty="0" err="1">
                          <a:solidFill>
                            <a:srgbClr val="C00000"/>
                          </a:solidFill>
                          <a:effectLst/>
                        </a:rPr>
                        <a:t>Мефодия</a:t>
                      </a:r>
                      <a:r>
                        <a:rPr lang="ru-RU" sz="1800" b="0" dirty="0">
                          <a:solidFill>
                            <a:srgbClr val="C00000"/>
                          </a:solidFill>
                          <a:effectLst/>
                        </a:rPr>
                        <a:t>»</a:t>
                      </a:r>
                      <a:endParaRPr lang="ru-RU" sz="18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Вяземский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  <a:effectLst/>
                        </a:rPr>
                        <a:t>Ярцевский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 район 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smtClean="0">
                          <a:solidFill>
                            <a:srgbClr val="C00000"/>
                          </a:solidFill>
                          <a:effectLst/>
                        </a:rPr>
                        <a:t>Частные общеобразовательные</a:t>
                      </a:r>
                      <a:r>
                        <a:rPr lang="ru-RU" sz="2000" b="0" baseline="0" dirty="0" smtClean="0">
                          <a:solidFill>
                            <a:srgbClr val="C00000"/>
                          </a:solidFill>
                          <a:effectLst/>
                        </a:rPr>
                        <a:t> учреждения</a:t>
                      </a:r>
                      <a:endParaRPr lang="ru-RU" sz="2000" b="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78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  <a:effectLst/>
                        </a:rPr>
                        <a:t>Сафоновский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21974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г. Десногорск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Починковский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Рославльский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2483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Сычевский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Велижский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Гагаринский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Холм-Жирковский 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Дорогобужский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2959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Смоленский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  <a:tr h="3486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Шумячский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192" marR="501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808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99592" y="836712"/>
            <a:ext cx="7772400" cy="5232202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021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b="1" i="1" dirty="0" smtClean="0">
                <a:ea typeface="Calibri"/>
              </a:rPr>
              <a:t>  </a:t>
            </a:r>
            <a:r>
              <a:rPr lang="ru-RU" sz="2800" b="1" i="1" dirty="0" smtClean="0">
                <a:ea typeface="Calibri"/>
              </a:rPr>
              <a:t>«</a:t>
            </a:r>
            <a:r>
              <a:rPr lang="ru-RU" sz="2800" b="1" i="1" dirty="0">
                <a:ea typeface="Calibri"/>
              </a:rPr>
              <a:t>Одаренность </a:t>
            </a:r>
            <a:r>
              <a:rPr lang="ru-RU" sz="2800" b="1" i="1" dirty="0" smtClean="0">
                <a:ea typeface="Calibri"/>
              </a:rPr>
              <a:t>человека – это</a:t>
            </a:r>
          </a:p>
          <a:p>
            <a:pPr marL="45021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b="1" i="1" dirty="0" smtClean="0">
                <a:ea typeface="Calibri"/>
              </a:rPr>
              <a:t>маленький росточек, едва проклюнувшийся из земли и требующий к себе огромного внимания. Необходимо холить и лелеять, ухаживать за ним, сделать всё, чтобы он вырос и дал обильный плод».</a:t>
            </a:r>
            <a:r>
              <a:rPr lang="ru-RU" sz="2800" b="1" dirty="0" smtClean="0"/>
              <a:t>           </a:t>
            </a:r>
          </a:p>
          <a:p>
            <a:pPr marL="450215" indent="0" algn="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b="1" dirty="0" smtClean="0"/>
              <a:t>  В. А. Сухомлинский</a:t>
            </a:r>
          </a:p>
          <a:p>
            <a:pPr marL="3657600" lvl="8" indent="0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101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628800"/>
            <a:ext cx="806489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ЗА  ВНИМАНИЕ!</a:t>
            </a:r>
            <a:endParaRPr lang="ru-RU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Picture 2" descr="http://www.taminfo.ru/uploads/posts/2013-05/1369768577_uchitel_god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573016"/>
            <a:ext cx="2376264" cy="197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34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143248"/>
            <a:ext cx="6629400" cy="1219201"/>
          </a:xfrm>
        </p:spPr>
        <p:txBody>
          <a:bodyPr/>
          <a:lstStyle/>
          <a:p>
            <a:r>
              <a:rPr lang="ru-RU" sz="32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Весенняя </a:t>
            </a: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сессия школы </a:t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</a:b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+mn-cs"/>
              </a:rPr>
              <a:t>«СТУПЕНИ К ОЛИМПУ»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568952" cy="10926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Департамент </a:t>
            </a:r>
            <a:r>
              <a:rPr lang="ru-RU" b="1" dirty="0">
                <a:solidFill>
                  <a:prstClr val="black"/>
                </a:solidFill>
              </a:rPr>
              <a:t>Смоленской области</a:t>
            </a:r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по образованию, науке и </a:t>
            </a:r>
            <a:r>
              <a:rPr lang="ru-RU" b="1" dirty="0" smtClean="0">
                <a:solidFill>
                  <a:prstClr val="black"/>
                </a:solidFill>
              </a:rPr>
              <a:t>делам молодёжи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100" b="1" dirty="0" smtClean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Смоленский </a:t>
            </a:r>
            <a:r>
              <a:rPr lang="ru-RU" b="1" dirty="0">
                <a:solidFill>
                  <a:prstClr val="black"/>
                </a:solidFill>
              </a:rPr>
              <a:t>областной институт развития </a:t>
            </a:r>
            <a:r>
              <a:rPr lang="ru-RU" b="1" dirty="0" smtClean="0">
                <a:solidFill>
                  <a:prstClr val="black"/>
                </a:solidFill>
              </a:rPr>
              <a:t>образования</a:t>
            </a:r>
            <a:endParaRPr lang="ru-RU" sz="1600" b="1" dirty="0">
              <a:solidFill>
                <a:prstClr val="black"/>
              </a:solidFill>
            </a:endParaRPr>
          </a:p>
        </p:txBody>
      </p:sp>
      <p:pic>
        <p:nvPicPr>
          <p:cNvPr id="2051" name="Picture 3" descr="C:\Users\Пользователь\Desktop\Олимпиада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03670"/>
            <a:ext cx="2812162" cy="128111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Пользователь\Desktop\Олимпиада\Совещание 30.09.2016\Снимо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024336" cy="129614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18" y="188640"/>
            <a:ext cx="2885598" cy="129614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32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Повестка дня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484784"/>
            <a:ext cx="7772400" cy="4114800"/>
          </a:xfrm>
        </p:spPr>
        <p:txBody>
          <a:bodyPr/>
          <a:lstStyle/>
          <a:p>
            <a:r>
              <a:rPr lang="ru-RU" dirty="0"/>
              <a:t>Итоги регионального этапа Всероссийской олимпиады </a:t>
            </a:r>
            <a:r>
              <a:rPr lang="ru-RU" dirty="0" smtClean="0"/>
              <a:t>школьников.</a:t>
            </a:r>
          </a:p>
          <a:p>
            <a:r>
              <a:rPr lang="ru-RU" dirty="0" smtClean="0"/>
              <a:t>Организация набора в школу для одаренных д</a:t>
            </a:r>
            <a:r>
              <a:rPr lang="ru-RU" dirty="0"/>
              <a:t>етей «Ступени к Олимпу».</a:t>
            </a:r>
          </a:p>
          <a:p>
            <a:r>
              <a:rPr lang="ru-RU" dirty="0" smtClean="0"/>
              <a:t>Разное.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599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420887"/>
            <a:ext cx="7992888" cy="4104457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ru-RU" sz="2800" u="sng" dirty="0" smtClean="0"/>
              <a:t/>
            </a:r>
            <a:br>
              <a:rPr lang="ru-RU" sz="2800" u="sng" dirty="0" smtClean="0"/>
            </a:br>
            <a:r>
              <a:rPr lang="ru-RU" sz="2800" u="sng" dirty="0" smtClean="0"/>
              <a:t>Сроки </a:t>
            </a:r>
            <a:r>
              <a:rPr lang="ru-RU" sz="2800" u="sng" dirty="0"/>
              <a:t>проведения</a:t>
            </a:r>
            <a:r>
              <a:rPr lang="ru-RU" sz="2800" u="sng" dirty="0" smtClean="0"/>
              <a:t>: </a:t>
            </a:r>
            <a:r>
              <a:rPr lang="ru-RU" sz="2800" dirty="0" smtClean="0"/>
              <a:t>с  </a:t>
            </a:r>
            <a:r>
              <a:rPr lang="ru-RU" sz="2800" dirty="0"/>
              <a:t>27 марта по  31 марта 2017 г.</a:t>
            </a:r>
            <a:r>
              <a:rPr lang="ru-RU" sz="2800" u="sng" dirty="0"/>
              <a:t/>
            </a:r>
            <a:br>
              <a:rPr lang="ru-RU" sz="2800" u="sng" dirty="0"/>
            </a:br>
            <a:r>
              <a:rPr lang="ru-RU" sz="2800" u="sng" dirty="0"/>
              <a:t>Место проведения </a:t>
            </a:r>
            <a:r>
              <a:rPr lang="ru-RU" sz="2800" dirty="0"/>
              <a:t>-  </a:t>
            </a:r>
            <a:r>
              <a:rPr lang="ru-RU" sz="2800" dirty="0" err="1"/>
              <a:t>СмолГУ</a:t>
            </a:r>
            <a:r>
              <a:rPr lang="ru-RU" sz="2800" u="sng" dirty="0"/>
              <a:t/>
            </a:r>
            <a:br>
              <a:rPr lang="ru-RU" sz="2800" u="sng" dirty="0"/>
            </a:br>
            <a:r>
              <a:rPr lang="ru-RU" sz="2800" u="sng" dirty="0" smtClean="0"/>
              <a:t>Участники сессии:</a:t>
            </a:r>
            <a:br>
              <a:rPr lang="ru-RU" sz="2800" u="sng" dirty="0" smtClean="0"/>
            </a:br>
            <a:r>
              <a:rPr lang="ru-RU" sz="2800" dirty="0" smtClean="0"/>
              <a:t>- обучающиеся </a:t>
            </a:r>
            <a:r>
              <a:rPr lang="ru-RU" sz="2800" dirty="0"/>
              <a:t>9 -</a:t>
            </a:r>
            <a:r>
              <a:rPr lang="ru-RU" sz="2800" dirty="0" smtClean="0"/>
              <a:t> 10 классов – победители и призеры регионального этапа ВОШ, победители муниципального этапа ВОШ (2017 г.)</a:t>
            </a:r>
            <a:br>
              <a:rPr lang="ru-RU" sz="2800" dirty="0" smtClean="0"/>
            </a:br>
            <a:r>
              <a:rPr lang="ru-RU" sz="2800" dirty="0" smtClean="0"/>
              <a:t> - обучающиеся 6-9 классов, прошедшие    дополнительный отбор и  рекомендованные  для зачисления .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48"/>
            <a:ext cx="8352928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Весенняя </a:t>
            </a: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сессия школы </a:t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«СТУПЕНИ К ОЛИМПУ»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361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апа\Desktop\олимпиада\Снимок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4699"/>
            <a:ext cx="8856984" cy="666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6780439" y="5805264"/>
            <a:ext cx="2520280" cy="10081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51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84784"/>
            <a:ext cx="7344816" cy="477053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</a:rPr>
              <a:t>Этапы конкурсного отбора:</a:t>
            </a:r>
          </a:p>
          <a:p>
            <a:pPr lvl="1"/>
            <a:r>
              <a:rPr lang="ru-RU" sz="2800" dirty="0" smtClean="0">
                <a:latin typeface="+mn-lt"/>
              </a:rPr>
              <a:t>1. дистанционный ,</a:t>
            </a:r>
          </a:p>
          <a:p>
            <a:pPr lvl="1"/>
            <a:r>
              <a:rPr lang="ru-RU" sz="2800" dirty="0" smtClean="0">
                <a:latin typeface="+mn-lt"/>
              </a:rPr>
              <a:t>2. очный.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+mn-lt"/>
              </a:rPr>
              <a:t>В </a:t>
            </a:r>
            <a:r>
              <a:rPr lang="ru-RU" sz="2800" dirty="0">
                <a:latin typeface="+mn-lt"/>
              </a:rPr>
              <a:t>первом может принять участие абсолютно </a:t>
            </a:r>
            <a:r>
              <a:rPr lang="ru-RU" sz="2800" u="sng" dirty="0">
                <a:latin typeface="+mn-lt"/>
              </a:rPr>
              <a:t>любой ученик 6-9 </a:t>
            </a:r>
            <a:r>
              <a:rPr lang="ru-RU" sz="2800" u="sng" dirty="0" smtClean="0">
                <a:latin typeface="+mn-lt"/>
              </a:rPr>
              <a:t>класса</a:t>
            </a:r>
            <a:r>
              <a:rPr lang="ru-RU" sz="2800" dirty="0" smtClean="0">
                <a:latin typeface="+mn-lt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+mn-lt"/>
              </a:rPr>
              <a:t>Списки </a:t>
            </a:r>
            <a:r>
              <a:rPr lang="ru-RU" sz="2800" dirty="0">
                <a:latin typeface="+mn-lt"/>
              </a:rPr>
              <a:t>участников второго формируются </a:t>
            </a:r>
            <a:r>
              <a:rPr lang="ru-RU" sz="2800" u="sng" dirty="0">
                <a:latin typeface="+mn-lt"/>
              </a:rPr>
              <a:t>по результатам написания заочного тура</a:t>
            </a:r>
            <a:r>
              <a:rPr lang="ru-RU" sz="2800" dirty="0">
                <a:latin typeface="+mn-lt"/>
              </a:rPr>
              <a:t>. </a:t>
            </a:r>
            <a:endParaRPr lang="ru-RU" sz="2800" dirty="0" smtClean="0">
              <a:latin typeface="+mn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+mn-lt"/>
              </a:rPr>
              <a:t>Обучающиеся 6 </a:t>
            </a:r>
            <a:r>
              <a:rPr lang="ru-RU" sz="2800" dirty="0">
                <a:latin typeface="+mn-lt"/>
              </a:rPr>
              <a:t>– 9 классов, </a:t>
            </a:r>
            <a:r>
              <a:rPr lang="ru-RU" sz="2800" u="sng" dirty="0">
                <a:latin typeface="+mn-lt"/>
              </a:rPr>
              <a:t>успешно</a:t>
            </a:r>
            <a:r>
              <a:rPr lang="ru-RU" sz="2800" dirty="0">
                <a:latin typeface="+mn-lt"/>
              </a:rPr>
              <a:t> выполнившие творческие задания второго этапа, </a:t>
            </a:r>
            <a:r>
              <a:rPr lang="ru-RU" sz="2800" u="sng" dirty="0">
                <a:latin typeface="+mn-lt"/>
              </a:rPr>
              <a:t>рекомендуются к зачислению</a:t>
            </a:r>
            <a:r>
              <a:rPr lang="ru-RU" sz="2800" dirty="0" smtClean="0">
                <a:latin typeface="+mn-lt"/>
              </a:rPr>
              <a:t>. 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400" dirty="0" smtClean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48"/>
            <a:ext cx="8352928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Школа «СТУПЕНИ </a:t>
            </a: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 ОЛИМПУ»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7231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240" y="1844824"/>
            <a:ext cx="7272808" cy="3384376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ru-RU" sz="2800" u="sng" dirty="0"/>
              <a:t>Занятия обучающихся 6-8 классов</a:t>
            </a:r>
            <a:r>
              <a:rPr lang="ru-RU" sz="2800" dirty="0"/>
              <a:t>, успешно выполнивших творческие задания и рекомендованных к зачислению преподавателями, курирующими данное предметное направление, проводятся </a:t>
            </a:r>
            <a:r>
              <a:rPr lang="ru-RU" sz="2800" u="sng" dirty="0"/>
              <a:t>дистанционно. </a:t>
            </a:r>
            <a:r>
              <a:rPr lang="ru-RU" sz="2800" u="sng" dirty="0" smtClean="0"/>
              <a:t/>
            </a:r>
            <a:br>
              <a:rPr lang="ru-RU" sz="2800" u="sng" dirty="0" smtClean="0"/>
            </a:br>
            <a:endParaRPr lang="ru-RU" sz="2800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8311" y="305423"/>
            <a:ext cx="8352928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Школа «</a:t>
            </a: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СТУПЕНИ К ОЛИМПУ»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08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60648"/>
            <a:ext cx="8352928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Школа  «</a:t>
            </a: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СТУПЕНИ К ОЛИМПУ»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00808"/>
            <a:ext cx="7344816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latin typeface="+mn-lt"/>
              </a:rPr>
              <a:t>Занятия обучающихся </a:t>
            </a:r>
            <a:r>
              <a:rPr lang="ru-RU" sz="2800" u="sng" dirty="0" smtClean="0">
                <a:latin typeface="+mn-lt"/>
              </a:rPr>
              <a:t>9-10 </a:t>
            </a:r>
            <a:r>
              <a:rPr lang="ru-RU" sz="2800" u="sng" dirty="0">
                <a:latin typeface="+mn-lt"/>
              </a:rPr>
              <a:t>классов </a:t>
            </a:r>
            <a:r>
              <a:rPr lang="ru-RU" sz="2800" dirty="0">
                <a:latin typeface="+mn-lt"/>
              </a:rPr>
              <a:t>организуются </a:t>
            </a:r>
            <a:r>
              <a:rPr lang="ru-RU" sz="2800" u="sng" dirty="0">
                <a:latin typeface="+mn-lt"/>
              </a:rPr>
              <a:t>очно, в три сессии: </a:t>
            </a:r>
            <a:endParaRPr lang="ru-RU" sz="2800" u="sng" dirty="0" smtClean="0">
              <a:latin typeface="+mn-lt"/>
            </a:endParaRPr>
          </a:p>
          <a:p>
            <a:r>
              <a:rPr lang="ru-RU" sz="2800" dirty="0" smtClean="0">
                <a:latin typeface="+mn-lt"/>
              </a:rPr>
              <a:t>весеннюю</a:t>
            </a:r>
            <a:r>
              <a:rPr lang="ru-RU" sz="2800" dirty="0">
                <a:latin typeface="+mn-lt"/>
              </a:rPr>
              <a:t>, летнюю, осеннюю. </a:t>
            </a:r>
            <a:endParaRPr lang="ru-RU" sz="2800" dirty="0" smtClean="0">
              <a:latin typeface="+mn-lt"/>
            </a:endParaRPr>
          </a:p>
          <a:p>
            <a:endParaRPr lang="ru-RU" sz="2800" dirty="0" smtClean="0">
              <a:latin typeface="+mn-lt"/>
            </a:endParaRPr>
          </a:p>
          <a:p>
            <a:r>
              <a:rPr lang="ru-RU" sz="2800" dirty="0" smtClean="0">
                <a:latin typeface="+mn-lt"/>
              </a:rPr>
              <a:t>Летняя </a:t>
            </a:r>
            <a:r>
              <a:rPr lang="ru-RU" sz="2800" dirty="0">
                <a:latin typeface="+mn-lt"/>
              </a:rPr>
              <a:t>сессия проводится в форме профильной смены для одаренных детей на базе социально-оздоровительного центра «</a:t>
            </a:r>
            <a:r>
              <a:rPr lang="ru-RU" sz="2800" dirty="0" err="1">
                <a:latin typeface="+mn-lt"/>
              </a:rPr>
              <a:t>Голоёвка</a:t>
            </a:r>
            <a:r>
              <a:rPr lang="ru-RU" sz="2800" dirty="0">
                <a:latin typeface="+mn-lt"/>
              </a:rPr>
              <a:t>». </a:t>
            </a:r>
            <a:endParaRPr lang="ru-RU" sz="2800" dirty="0" smtClean="0">
              <a:latin typeface="+mn-lt"/>
            </a:endParaRPr>
          </a:p>
          <a:p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6015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988840"/>
            <a:ext cx="7416824" cy="4395390"/>
          </a:xfrm>
          <a:solidFill>
            <a:schemeClr val="bg1"/>
          </a:solidFill>
        </p:spPr>
        <p:txBody>
          <a:bodyPr/>
          <a:lstStyle/>
          <a:p>
            <a:pPr algn="l"/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Направления, по которым будут проводиться занятия: 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+mn-lt"/>
                <a:cs typeface="Times New Roman" panose="02020603050405020304" pitchFamily="18" charset="0"/>
              </a:rPr>
            </a:br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   1. физико-математическое 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(математика, физика, информатика);</a:t>
            </a:r>
            <a:br>
              <a:rPr lang="ru-RU" sz="2800" dirty="0">
                <a:latin typeface="+mn-lt"/>
                <a:cs typeface="Times New Roman" panose="02020603050405020304" pitchFamily="18" charset="0"/>
              </a:rPr>
            </a:br>
            <a:r>
              <a:rPr lang="ru-RU" sz="2800" dirty="0">
                <a:latin typeface="+mn-lt"/>
                <a:cs typeface="Times New Roman" panose="02020603050405020304" pitchFamily="18" charset="0"/>
              </a:rPr>
              <a:t>   </a:t>
            </a:r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2. филологическое 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(русский язык, литература, иностранные языки);</a:t>
            </a:r>
            <a:br>
              <a:rPr lang="ru-RU" sz="2800" dirty="0">
                <a:latin typeface="+mn-lt"/>
                <a:cs typeface="Times New Roman" panose="02020603050405020304" pitchFamily="18" charset="0"/>
              </a:rPr>
            </a:br>
            <a:r>
              <a:rPr lang="ru-RU" sz="2800" dirty="0">
                <a:latin typeface="+mn-lt"/>
                <a:cs typeface="Times New Roman" panose="02020603050405020304" pitchFamily="18" charset="0"/>
              </a:rPr>
              <a:t>   </a:t>
            </a:r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3. естественно-научное 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(география, биология, химия, экология);</a:t>
            </a:r>
            <a:br>
              <a:rPr lang="ru-RU" sz="2800" dirty="0">
                <a:latin typeface="+mn-lt"/>
                <a:cs typeface="Times New Roman" panose="02020603050405020304" pitchFamily="18" charset="0"/>
              </a:rPr>
            </a:br>
            <a:r>
              <a:rPr lang="ru-RU" sz="2800" dirty="0">
                <a:latin typeface="+mn-lt"/>
                <a:cs typeface="Times New Roman" panose="02020603050405020304" pitchFamily="18" charset="0"/>
              </a:rPr>
              <a:t>   </a:t>
            </a:r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4. социально-правовое </a:t>
            </a:r>
            <a:r>
              <a:rPr lang="ru-RU" sz="2800" dirty="0">
                <a:latin typeface="+mn-lt"/>
                <a:cs typeface="Times New Roman" panose="02020603050405020304" pitchFamily="18" charset="0"/>
              </a:rPr>
              <a:t>(история, обществознание, право).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48"/>
            <a:ext cx="8352928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Весенняя </a:t>
            </a: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сессия школы </a:t>
            </a:r>
            <a:b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3200" b="1" dirty="0">
                <a:solidFill>
                  <a:srgbClr val="6F010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«СТУПЕНИ К ОЛИМПУ»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2676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705" y="188641"/>
            <a:ext cx="6629400" cy="4257594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640960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ru-RU" kern="0" dirty="0">
                <a:solidFill>
                  <a:srgbClr val="C28C73">
                    <a:lumMod val="50000"/>
                  </a:srgbClr>
                </a:solidFill>
                <a:latin typeface="Times New Roman"/>
              </a:rPr>
              <a:t>Государственное автономное учреждение  дополнительного профессионального образования</a:t>
            </a:r>
          </a:p>
          <a:p>
            <a:pPr lvl="0" algn="ctr">
              <a:spcBef>
                <a:spcPts val="0"/>
              </a:spcBef>
            </a:pPr>
            <a:r>
              <a:rPr lang="ru-RU" kern="0" dirty="0">
                <a:solidFill>
                  <a:srgbClr val="C28C73">
                    <a:lumMod val="50000"/>
                  </a:srgbClr>
                </a:solidFill>
                <a:latin typeface="Times New Roman"/>
              </a:rPr>
              <a:t> «Смоленский областной институт развития образования»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5533996"/>
            <a:ext cx="5472608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</a:rPr>
              <a:t>Марчевская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</a:rPr>
              <a:t> Татьяна Николаевна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</a:rPr>
              <a:t>Адрес: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  <a:hlinkClick r:id="rId2"/>
              </a:rPr>
              <a:t>tatyana.marchewskaja@yandex.ru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</a:rPr>
              <a:t> </a:t>
            </a:r>
            <a:b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Times New Roman" panose="02020603050405020304" pitchFamily="18" charset="0"/>
              </a:rPr>
              <a:t>Телефон:  8-(4812)- 38-93-51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35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1993" y="1844824"/>
            <a:ext cx="7272808" cy="2514600"/>
          </a:xfrm>
        </p:spPr>
        <p:txBody>
          <a:bodyPr/>
          <a:lstStyle/>
          <a:p>
            <a:r>
              <a:rPr lang="ru-RU" sz="4000" b="1" dirty="0" smtClean="0"/>
              <a:t>Итоги</a:t>
            </a:r>
            <a:br>
              <a:rPr lang="ru-RU" sz="4000" b="1" dirty="0" smtClean="0"/>
            </a:br>
            <a:r>
              <a:rPr lang="ru-RU" sz="4000" b="1" dirty="0" smtClean="0"/>
              <a:t> регионального этапа Всероссийской олимпиады школьников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9358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95592" cy="108012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482400"/>
                </a:solidFill>
                <a:ea typeface="+mj-ea"/>
                <a:cs typeface="+mj-cs"/>
              </a:rPr>
              <a:t>Региональный этап </a:t>
            </a:r>
            <a:r>
              <a:rPr lang="ru-RU" sz="3600" b="1" dirty="0">
                <a:solidFill>
                  <a:srgbClr val="482400"/>
                </a:solidFill>
                <a:ea typeface="+mj-ea"/>
                <a:cs typeface="+mj-cs"/>
              </a:rPr>
              <a:t>Всероссийской олимпиады школьников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84784"/>
            <a:ext cx="7632586" cy="4884577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Нормативно-правовые документы: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приказ </a:t>
            </a:r>
            <a:r>
              <a:rPr lang="ru-RU" sz="2400" dirty="0"/>
              <a:t>Министерства образования и науки от </a:t>
            </a:r>
            <a:r>
              <a:rPr lang="ru-RU" sz="2400" dirty="0" smtClean="0"/>
              <a:t>17 </a:t>
            </a:r>
            <a:r>
              <a:rPr lang="ru-RU" sz="2400" dirty="0"/>
              <a:t>ноября </a:t>
            </a:r>
            <a:r>
              <a:rPr lang="ru-RU" sz="2400" dirty="0" smtClean="0"/>
              <a:t>2016 </a:t>
            </a:r>
            <a:r>
              <a:rPr lang="ru-RU" sz="2400" dirty="0"/>
              <a:t>года № </a:t>
            </a:r>
            <a:r>
              <a:rPr lang="ru-RU" sz="2400" dirty="0" smtClean="0"/>
              <a:t>1440 «Об установлении </a:t>
            </a:r>
            <a:r>
              <a:rPr lang="ru-RU" sz="2400" dirty="0"/>
              <a:t>сроков проведения регионального этапа Всероссийской олимпиады </a:t>
            </a:r>
            <a:r>
              <a:rPr lang="ru-RU" sz="2400" dirty="0" smtClean="0"/>
              <a:t>школьников по общеобразовательным предметам в 2016-2017 учебном году»,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приказ </a:t>
            </a:r>
            <a:r>
              <a:rPr lang="ru-RU" sz="2400" dirty="0"/>
              <a:t>Департамента Смоленской области по </a:t>
            </a:r>
            <a:r>
              <a:rPr lang="ru-RU" sz="2400" dirty="0" smtClean="0"/>
              <a:t>образованию и  науке от 09.01.2017  № 2-ОД </a:t>
            </a:r>
            <a:r>
              <a:rPr lang="ru-RU" sz="2400" dirty="0"/>
              <a:t>«О проведении </a:t>
            </a:r>
            <a:r>
              <a:rPr lang="ru-RU" sz="2400" dirty="0" smtClean="0"/>
              <a:t>регионального этапа Всероссийской олимпиады школьников»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Сроки </a:t>
            </a:r>
            <a:r>
              <a:rPr lang="ru-RU" sz="2400" b="1" dirty="0"/>
              <a:t>проведения</a:t>
            </a:r>
            <a:r>
              <a:rPr lang="ru-RU" sz="2400" dirty="0"/>
              <a:t>: с 11 января по 22 февраля 2017 года </a:t>
            </a:r>
          </a:p>
          <a:p>
            <a:pPr marL="0" indent="0">
              <a:buNone/>
            </a:pPr>
            <a:r>
              <a:rPr lang="ru-RU" sz="2400" b="1" dirty="0"/>
              <a:t>Количество общеобразовательных предметов </a:t>
            </a:r>
            <a:r>
              <a:rPr lang="ru-RU" sz="2400" dirty="0"/>
              <a:t>-  </a:t>
            </a:r>
            <a:r>
              <a:rPr lang="ru-RU" sz="2400" b="1" dirty="0"/>
              <a:t>21</a:t>
            </a:r>
          </a:p>
          <a:p>
            <a:pPr>
              <a:buFont typeface="Arial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053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44408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482400"/>
                </a:solidFill>
                <a:ea typeface="+mj-ea"/>
                <a:cs typeface="+mj-cs"/>
              </a:rPr>
              <a:t>  Итоги регионального </a:t>
            </a:r>
            <a:r>
              <a:rPr lang="ru-RU" sz="3600" b="1" dirty="0">
                <a:solidFill>
                  <a:srgbClr val="482400"/>
                </a:solidFill>
                <a:ea typeface="+mj-ea"/>
                <a:cs typeface="+mj-cs"/>
              </a:rPr>
              <a:t>этапа Всероссийской олимпиады школьников</a:t>
            </a:r>
            <a:endParaRPr lang="ru-RU" sz="36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844817"/>
              </p:ext>
            </p:extLst>
          </p:nvPr>
        </p:nvGraphicFramePr>
        <p:xfrm>
          <a:off x="971600" y="1628800"/>
          <a:ext cx="7848872" cy="434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132"/>
                <a:gridCol w="1690156"/>
                <a:gridCol w="1440160"/>
                <a:gridCol w="1872208"/>
                <a:gridCol w="1944216"/>
              </a:tblGrid>
              <a:tr h="1008111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Уч.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год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Кол-во участников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Кол-во призеров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Кол-во победителей 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smtClean="0">
                          <a:solidFill>
                            <a:schemeClr val="tx1"/>
                          </a:solidFill>
                        </a:rPr>
                        <a:t>Эффекти-вность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участия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 (в %)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6449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2014-2015</a:t>
                      </a:r>
                    </a:p>
                    <a:p>
                      <a:pPr algn="l"/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44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31 </a:t>
                      </a:r>
                      <a:endParaRPr lang="ru-RU" sz="2400" dirty="0"/>
                    </a:p>
                  </a:txBody>
                  <a:tcPr/>
                </a:tc>
              </a:tr>
              <a:tr h="946449">
                <a:tc>
                  <a:txBody>
                    <a:bodyPr/>
                    <a:lstStyle/>
                    <a:p>
                      <a:pPr algn="l"/>
                      <a:r>
                        <a:rPr lang="ru-RU" sz="2400" b="0" dirty="0" smtClean="0"/>
                        <a:t>2015-2016</a:t>
                      </a:r>
                    </a:p>
                    <a:p>
                      <a:pPr algn="l"/>
                      <a:endParaRPr lang="ru-RU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615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91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35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21</a:t>
                      </a:r>
                      <a:endParaRPr lang="ru-RU" sz="2400" b="0" dirty="0"/>
                    </a:p>
                  </a:txBody>
                  <a:tcPr/>
                </a:tc>
              </a:tr>
              <a:tr h="8368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2016-2017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539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8064896" cy="115212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b="1" dirty="0">
                <a:solidFill>
                  <a:srgbClr val="482400"/>
                </a:solidFill>
                <a:ea typeface="+mj-ea"/>
                <a:cs typeface="+mj-cs"/>
              </a:rPr>
              <a:t>Итоги регионального </a:t>
            </a:r>
            <a:r>
              <a:rPr lang="ru-RU" sz="3200" b="1" dirty="0" smtClean="0">
                <a:solidFill>
                  <a:srgbClr val="482400"/>
                </a:solidFill>
                <a:ea typeface="+mj-ea"/>
                <a:cs typeface="+mj-cs"/>
              </a:rPr>
              <a:t>этапа </a:t>
            </a:r>
            <a:r>
              <a:rPr lang="ru-RU" sz="3200" b="1" dirty="0">
                <a:solidFill>
                  <a:srgbClr val="482400"/>
                </a:solidFill>
                <a:ea typeface="+mj-ea"/>
                <a:cs typeface="+mj-cs"/>
              </a:rPr>
              <a:t>Всероссийской олимпиады школьников</a:t>
            </a:r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43608" y="1556792"/>
            <a:ext cx="7776864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2400" b="1" dirty="0" smtClean="0">
                <a:latin typeface="+mn-lt"/>
              </a:rPr>
              <a:t>Призеров подготовили:  </a:t>
            </a:r>
          </a:p>
          <a:p>
            <a:pPr lvl="0">
              <a:spcAft>
                <a:spcPts val="0"/>
              </a:spcAft>
            </a:pPr>
            <a:r>
              <a:rPr lang="ru-RU" sz="2400" b="1" dirty="0" smtClean="0">
                <a:latin typeface="+mn-lt"/>
              </a:rPr>
              <a:t> </a:t>
            </a:r>
            <a:r>
              <a:rPr lang="ru-RU" sz="2400" dirty="0" smtClean="0">
                <a:latin typeface="+mn-lt"/>
              </a:rPr>
              <a:t>12  муниципальных образований:</a:t>
            </a:r>
          </a:p>
          <a:p>
            <a:pPr lvl="0">
              <a:spcAft>
                <a:spcPts val="0"/>
              </a:spcAft>
            </a:pPr>
            <a:r>
              <a:rPr lang="ru-RU" sz="2400" dirty="0" smtClean="0">
                <a:latin typeface="+mn-lt"/>
              </a:rPr>
              <a:t>                     10 р</a:t>
            </a:r>
            <a:r>
              <a:rPr lang="ru-RU" sz="2400" dirty="0" smtClean="0"/>
              <a:t>айонов (в 2016 г.  -  8 районов),</a:t>
            </a:r>
          </a:p>
          <a:p>
            <a:pPr lvl="0">
              <a:spcAft>
                <a:spcPts val="0"/>
              </a:spcAft>
            </a:pPr>
            <a:r>
              <a:rPr lang="ru-RU" sz="2400" dirty="0" smtClean="0"/>
              <a:t>                     г</a:t>
            </a:r>
            <a:r>
              <a:rPr lang="ru-RU" sz="2400" dirty="0"/>
              <a:t>. </a:t>
            </a:r>
            <a:r>
              <a:rPr lang="ru-RU" sz="2400" dirty="0" smtClean="0"/>
              <a:t>Смоленск,  </a:t>
            </a:r>
            <a:r>
              <a:rPr lang="ru-RU" sz="2400" dirty="0"/>
              <a:t>г. </a:t>
            </a:r>
            <a:r>
              <a:rPr lang="ru-RU" sz="2400" dirty="0" smtClean="0"/>
              <a:t>Десногорск</a:t>
            </a:r>
            <a:endParaRPr lang="ru-RU" sz="2400" dirty="0" smtClean="0">
              <a:latin typeface="+mn-lt"/>
            </a:endParaRPr>
          </a:p>
          <a:p>
            <a:pPr lvl="0">
              <a:spcAft>
                <a:spcPts val="0"/>
              </a:spcAft>
            </a:pPr>
            <a:endParaRPr lang="ru-RU" sz="2400" dirty="0">
              <a:latin typeface="+mn-lt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1043608" y="3501008"/>
            <a:ext cx="7804929" cy="2808312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ru-RU" sz="2400" b="1" dirty="0" smtClean="0">
                <a:ea typeface="Calibri"/>
                <a:cs typeface="Times New Roman"/>
              </a:rPr>
              <a:t>Победителей подготовили: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400" dirty="0" smtClean="0">
                <a:ea typeface="Calibri"/>
                <a:cs typeface="Times New Roman"/>
              </a:rPr>
              <a:t>6 районов (7- в 2016 г.):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400" dirty="0">
                <a:ea typeface="Calibri"/>
                <a:cs typeface="Times New Roman"/>
              </a:rPr>
              <a:t> </a:t>
            </a:r>
            <a:r>
              <a:rPr lang="ru-RU" sz="2400" dirty="0" smtClean="0">
                <a:ea typeface="Calibri"/>
                <a:cs typeface="Times New Roman"/>
              </a:rPr>
              <a:t>                     Вяземский, Холм-Жирковский ,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400" dirty="0" smtClean="0">
                <a:ea typeface="Calibri"/>
                <a:cs typeface="Times New Roman"/>
              </a:rPr>
              <a:t>                      </a:t>
            </a:r>
            <a:r>
              <a:rPr lang="ru-RU" sz="2400" dirty="0" err="1" smtClean="0">
                <a:ea typeface="Calibri"/>
                <a:cs typeface="Times New Roman"/>
              </a:rPr>
              <a:t>Рославльский</a:t>
            </a:r>
            <a:r>
              <a:rPr lang="ru-RU" sz="2400" dirty="0" smtClean="0">
                <a:ea typeface="Calibri"/>
                <a:cs typeface="Times New Roman"/>
              </a:rPr>
              <a:t>, </a:t>
            </a:r>
            <a:r>
              <a:rPr lang="ru-RU" sz="2400" dirty="0" err="1" smtClean="0">
                <a:ea typeface="Calibri"/>
                <a:cs typeface="Times New Roman"/>
              </a:rPr>
              <a:t>Сафоновский</a:t>
            </a:r>
            <a:r>
              <a:rPr lang="ru-RU" sz="2400" dirty="0" smtClean="0">
                <a:ea typeface="Calibri"/>
                <a:cs typeface="Times New Roman"/>
              </a:rPr>
              <a:t>,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400" dirty="0" smtClean="0">
                <a:ea typeface="Calibri"/>
                <a:cs typeface="Times New Roman"/>
              </a:rPr>
              <a:t>                      Смоленский, </a:t>
            </a:r>
            <a:r>
              <a:rPr lang="ru-RU" sz="2400" dirty="0" err="1" smtClean="0">
                <a:ea typeface="Calibri"/>
                <a:cs typeface="Times New Roman"/>
              </a:rPr>
              <a:t>Ярцевский</a:t>
            </a:r>
            <a:r>
              <a:rPr lang="ru-RU" sz="2400" dirty="0" smtClean="0">
                <a:ea typeface="Calibri"/>
                <a:cs typeface="Times New Roman"/>
              </a:rPr>
              <a:t> р-ны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2400" dirty="0" smtClean="0">
                <a:ea typeface="Calibri"/>
                <a:cs typeface="Times New Roman"/>
              </a:rPr>
              <a:t> г. Смоленск</a:t>
            </a:r>
            <a:endParaRPr lang="ru-RU" sz="18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297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527720"/>
          </a:xfrm>
        </p:spPr>
        <p:txBody>
          <a:bodyPr/>
          <a:lstStyle/>
          <a:p>
            <a:r>
              <a:rPr lang="ru-RU" sz="3200" b="1" dirty="0" smtClean="0"/>
              <a:t>Призеры регионального этапа (79)</a:t>
            </a:r>
            <a:endParaRPr lang="ru-RU" sz="32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496779"/>
              </p:ext>
            </p:extLst>
          </p:nvPr>
        </p:nvGraphicFramePr>
        <p:xfrm>
          <a:off x="899593" y="1052736"/>
          <a:ext cx="7992888" cy="5679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6663"/>
                <a:gridCol w="2016225"/>
              </a:tblGrid>
              <a:tr h="676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</a:rPr>
                        <a:t>Муниципальное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</a:rPr>
                        <a:t>образование / ОУ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chemeClr val="tx1"/>
                          </a:solidFill>
                          <a:effectLst/>
                        </a:rPr>
                        <a:t>Кол-во призеров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1. г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. Смоленск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2. СОГБОУИ 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</a:rPr>
                        <a:t>«Лицей имени Кирилла и 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</a:rPr>
                        <a:t>Мефодия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3. Вяземский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4. г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. Десногорск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Починковский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Сафоновский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Ярцевский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Сычевский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9.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Шумячский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10.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Рославльский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11.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Велижский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12. Гагаринский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13. Дорогобужский 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14. г. Смоленск, ЧОУ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985" marR="29985" marT="681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615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72816"/>
            <a:ext cx="7772400" cy="4114800"/>
          </a:xfrm>
        </p:spPr>
        <p:txBody>
          <a:bodyPr/>
          <a:lstStyle/>
          <a:p>
            <a:pPr marL="0" indent="0" fontAlgn="t">
              <a:buNone/>
            </a:pPr>
            <a:r>
              <a:rPr lang="ru-RU" sz="2800" b="1" dirty="0" smtClean="0"/>
              <a:t>Количество </a:t>
            </a:r>
            <a:r>
              <a:rPr lang="ru-RU" sz="2800" b="1" dirty="0"/>
              <a:t>победителей </a:t>
            </a:r>
            <a:r>
              <a:rPr lang="ru-RU" sz="2800" b="1" dirty="0" smtClean="0"/>
              <a:t>- 39</a:t>
            </a:r>
            <a:endParaRPr lang="ru-RU" sz="2800" b="1" dirty="0"/>
          </a:p>
          <a:p>
            <a:pPr lvl="1" fontAlgn="t">
              <a:buFont typeface="Arial" pitchFamily="34" charset="0"/>
              <a:buChar char="•"/>
            </a:pPr>
            <a:r>
              <a:rPr lang="ru-RU" sz="2400" dirty="0"/>
              <a:t> </a:t>
            </a:r>
            <a:r>
              <a:rPr lang="ru-RU" sz="2400" dirty="0" smtClean="0"/>
              <a:t>18 обучающихся – </a:t>
            </a:r>
            <a:r>
              <a:rPr lang="ru-RU" sz="2400" dirty="0"/>
              <a:t>г. </a:t>
            </a:r>
            <a:r>
              <a:rPr lang="ru-RU" sz="2400" dirty="0" smtClean="0"/>
              <a:t>Смоленск,</a:t>
            </a:r>
            <a:endParaRPr lang="ru-RU" sz="2400" dirty="0"/>
          </a:p>
          <a:p>
            <a:pPr lvl="1" fontAlgn="t">
              <a:buFont typeface="Arial" pitchFamily="34" charset="0"/>
              <a:buChar char="•"/>
            </a:pPr>
            <a:r>
              <a:rPr lang="ru-RU" sz="2400" dirty="0" smtClean="0"/>
              <a:t> 13</a:t>
            </a:r>
            <a:r>
              <a:rPr lang="ru-RU" sz="2400" dirty="0" smtClean="0">
                <a:ea typeface="+mn-ea"/>
                <a:cs typeface="+mn-cs"/>
              </a:rPr>
              <a:t> </a:t>
            </a:r>
            <a:r>
              <a:rPr lang="ru-RU" sz="2400" dirty="0">
                <a:ea typeface="+mn-ea"/>
                <a:cs typeface="+mn-cs"/>
              </a:rPr>
              <a:t>обучающихся</a:t>
            </a:r>
            <a:r>
              <a:rPr lang="ru-RU" sz="2400" dirty="0" smtClean="0"/>
              <a:t> </a:t>
            </a:r>
            <a:r>
              <a:rPr lang="ru-RU" sz="2400" dirty="0"/>
              <a:t>-  районы Смоленской </a:t>
            </a:r>
            <a:r>
              <a:rPr lang="ru-RU" sz="2400" dirty="0" smtClean="0"/>
              <a:t>области,</a:t>
            </a:r>
            <a:endParaRPr lang="ru-RU" sz="2400" dirty="0"/>
          </a:p>
          <a:p>
            <a:pPr lvl="1" fontAlgn="t">
              <a:buFont typeface="Arial" pitchFamily="34" charset="0"/>
              <a:buChar char="•"/>
            </a:pPr>
            <a:r>
              <a:rPr lang="ru-RU" sz="2400" dirty="0" smtClean="0"/>
              <a:t> 5</a:t>
            </a:r>
            <a:r>
              <a:rPr lang="ru-RU" sz="2400" dirty="0" smtClean="0">
                <a:ea typeface="+mn-ea"/>
                <a:cs typeface="+mn-cs"/>
              </a:rPr>
              <a:t> </a:t>
            </a:r>
            <a:r>
              <a:rPr lang="ru-RU" sz="2400" dirty="0">
                <a:ea typeface="+mn-ea"/>
                <a:cs typeface="+mn-cs"/>
              </a:rPr>
              <a:t>обучающихся</a:t>
            </a:r>
            <a:r>
              <a:rPr lang="ru-RU" sz="2400" dirty="0" smtClean="0"/>
              <a:t> –  СОГБОУИ </a:t>
            </a:r>
          </a:p>
          <a:p>
            <a:pPr marL="457200" lvl="1" indent="0" fontAlgn="t">
              <a:buNone/>
            </a:pPr>
            <a:r>
              <a:rPr lang="ru-RU" sz="2400" dirty="0" smtClean="0"/>
              <a:t>         «Лицей имени Кирилла  и </a:t>
            </a:r>
            <a:r>
              <a:rPr lang="ru-RU" sz="2400" dirty="0" err="1" smtClean="0"/>
              <a:t>Мефодия</a:t>
            </a:r>
            <a:r>
              <a:rPr lang="ru-RU" sz="2400" dirty="0" smtClean="0"/>
              <a:t>»</a:t>
            </a:r>
          </a:p>
          <a:p>
            <a:pPr lvl="1" fontAlgn="t">
              <a:buFont typeface="Arial" pitchFamily="34" charset="0"/>
              <a:buChar char="•"/>
            </a:pPr>
            <a:r>
              <a:rPr lang="ru-RU" sz="2400" dirty="0" smtClean="0"/>
              <a:t>3 </a:t>
            </a:r>
            <a:r>
              <a:rPr lang="ru-RU" sz="2400" dirty="0" smtClean="0">
                <a:ea typeface="+mn-ea"/>
                <a:cs typeface="+mn-cs"/>
              </a:rPr>
              <a:t>обучающихся </a:t>
            </a:r>
            <a:r>
              <a:rPr lang="ru-RU" sz="2400" dirty="0" smtClean="0"/>
              <a:t>– </a:t>
            </a:r>
            <a:r>
              <a:rPr lang="ru-RU" sz="2400" dirty="0"/>
              <a:t>ч</a:t>
            </a:r>
            <a:r>
              <a:rPr lang="ru-RU" sz="2400" dirty="0" smtClean="0"/>
              <a:t>астные  общеобразовательные учреждения</a:t>
            </a: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b="1" dirty="0" smtClean="0">
                <a:solidFill>
                  <a:srgbClr val="482400"/>
                </a:solidFill>
                <a:ea typeface="+mj-ea"/>
                <a:cs typeface="+mj-cs"/>
              </a:rPr>
              <a:t>Победители регионального </a:t>
            </a:r>
            <a:r>
              <a:rPr lang="ru-RU" sz="3200" b="1" dirty="0">
                <a:solidFill>
                  <a:srgbClr val="482400"/>
                </a:solidFill>
                <a:ea typeface="+mj-ea"/>
                <a:cs typeface="+mj-cs"/>
              </a:rPr>
              <a:t>этапа Всероссийской олимпиады школьников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4994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992888" cy="527720"/>
          </a:xfrm>
        </p:spPr>
        <p:txBody>
          <a:bodyPr/>
          <a:lstStyle/>
          <a:p>
            <a:r>
              <a:rPr lang="ru-RU" sz="3200" b="1" dirty="0" smtClean="0"/>
              <a:t>Победители регионального </a:t>
            </a:r>
            <a:r>
              <a:rPr lang="ru-RU" sz="3200" b="1" dirty="0"/>
              <a:t>этапа Всероссийской олимпиады школьников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215496"/>
              </p:ext>
            </p:extLst>
          </p:nvPr>
        </p:nvGraphicFramePr>
        <p:xfrm>
          <a:off x="1259632" y="1340768"/>
          <a:ext cx="6912768" cy="4878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0"/>
                <a:gridCol w="1872208"/>
              </a:tblGrid>
              <a:tr h="93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Муниципальное образование/ОУ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Кол-во победителей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1. г. Смоленск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628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</a:rPr>
                        <a:t>2. СОГБОУИ «Лицей имени Кирилла и 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</a:rPr>
                        <a:t>Мефодия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ru-RU" sz="2000" b="0" kern="1200" dirty="0" err="1">
                          <a:solidFill>
                            <a:schemeClr val="tx1"/>
                          </a:solidFill>
                          <a:effectLst/>
                        </a:rPr>
                        <a:t>Сафоновский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</a:rPr>
                        <a:t>5. г. Смоленск, ЧОУ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Ярцевский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Вяземский 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ru-RU" sz="2000" b="0" kern="1200" dirty="0" err="1">
                          <a:solidFill>
                            <a:schemeClr val="tx1"/>
                          </a:solidFill>
                          <a:effectLst/>
                        </a:rPr>
                        <a:t>Рославльский</a:t>
                      </a: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 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Хол-Жирковский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9. Смоленский район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29" marR="56729" marT="8425" marB="0"/>
                </a:tc>
              </a:tr>
              <a:tr h="318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729" marR="56729" marT="8425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729" marR="56729" marT="84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446396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оформления «Судовой журнал»">
  <a:themeElements>
    <a:clrScheme name="Тема Office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CAA966"/>
      </a:hlink>
      <a:folHlink>
        <a:srgbClr val="969696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A7947B"/>
        </a:lt1>
        <a:dk2>
          <a:srgbClr val="FFFFFF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CAA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CAA966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C25422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B04B1E"/>
        </a:accent6>
        <a:hlink>
          <a:srgbClr val="8488AC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«Судовой журнал»</Template>
  <TotalTime>2895</TotalTime>
  <Words>1311</Words>
  <Application>Microsoft Office PowerPoint</Application>
  <PresentationFormat>Экран (4:3)</PresentationFormat>
  <Paragraphs>350</Paragraphs>
  <Slides>26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Шаблон оформления «Судовой журнал»</vt:lpstr>
      <vt:lpstr>Тема Office</vt:lpstr>
      <vt:lpstr>1_Тема Office</vt:lpstr>
      <vt:lpstr>2_Тема Office</vt:lpstr>
      <vt:lpstr>3_Тема Office</vt:lpstr>
      <vt:lpstr>Презентация PowerPoint</vt:lpstr>
      <vt:lpstr>Повестка дня </vt:lpstr>
      <vt:lpstr>Итоги  регионального этапа Всероссийской олимпиады школьников</vt:lpstr>
      <vt:lpstr>Региональный этап Всероссийской олимпиады школьников</vt:lpstr>
      <vt:lpstr>  Итоги регионального этапа Всероссийской олимпиады школьников</vt:lpstr>
      <vt:lpstr>Итоги регионального этапа Всероссийской олимпиады школьников</vt:lpstr>
      <vt:lpstr>Призеры регионального этапа (79)</vt:lpstr>
      <vt:lpstr>Победители регионального этапа Всероссийской олимпиады школьников</vt:lpstr>
      <vt:lpstr>Победители регионального этапа Всероссийской олимпиады школьников </vt:lpstr>
      <vt:lpstr>Презентация PowerPoint</vt:lpstr>
      <vt:lpstr> Анализ количества  участников (по предметам) </vt:lpstr>
      <vt:lpstr>Итоги регионального этапа Всероссийской олимпиады 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Весенняя сессия школы  «СТУПЕНИ К ОЛИМПУ»</vt:lpstr>
      <vt:lpstr> Сроки проведения: с  27 марта по  31 марта 2017 г. Место проведения -  СмолГУ Участники сессии: - обучающиеся 9 - 10 классов – победители и призеры регионального этапа ВОШ, победители муниципального этапа ВОШ (2017 г.)  - обучающиеся 6-9 классов, прошедшие    дополнительный отбор и  рекомендованные  для зачисления .</vt:lpstr>
      <vt:lpstr>Презентация PowerPoint</vt:lpstr>
      <vt:lpstr>Презентация PowerPoint</vt:lpstr>
      <vt:lpstr>Занятия обучающихся 6-8 классов, успешно выполнивших творческие задания и рекомендованных к зачислению преподавателями, курирующими данное предметное направление, проводятся дистанционно.  </vt:lpstr>
      <vt:lpstr>Презентация PowerPoint</vt:lpstr>
      <vt:lpstr>Направления, по которым будут проводиться занятия:     1. физико-математическое (математика, физика, информатика);    2. филологическое (русский язык, литература, иностранные языки);    3. естественно-научное (география, биология, химия, экология);    4. социально-правовое (история, обществознание, право).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следам путешественников каменного века</dc:title>
  <dc:creator>марина</dc:creator>
  <cp:lastModifiedBy>Алёнка</cp:lastModifiedBy>
  <cp:revision>152</cp:revision>
  <dcterms:created xsi:type="dcterms:W3CDTF">2014-10-19T12:55:11Z</dcterms:created>
  <dcterms:modified xsi:type="dcterms:W3CDTF">2017-03-03T13:44:55Z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TC010690171049</vt:lpwstr>
  </property>
</Properties>
</file>