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57" r:id="rId4"/>
    <p:sldId id="278" r:id="rId5"/>
    <p:sldId id="259" r:id="rId6"/>
    <p:sldId id="288" r:id="rId7"/>
    <p:sldId id="277" r:id="rId8"/>
    <p:sldId id="261" r:id="rId9"/>
    <p:sldId id="260" r:id="rId10"/>
    <p:sldId id="276" r:id="rId11"/>
    <p:sldId id="264" r:id="rId12"/>
    <p:sldId id="280" r:id="rId13"/>
    <p:sldId id="281" r:id="rId14"/>
    <p:sldId id="286" r:id="rId15"/>
    <p:sldId id="285" r:id="rId16"/>
    <p:sldId id="283" r:id="rId17"/>
    <p:sldId id="271" r:id="rId18"/>
    <p:sldId id="265" r:id="rId19"/>
    <p:sldId id="282" r:id="rId20"/>
    <p:sldId id="266" r:id="rId21"/>
    <p:sldId id="289" r:id="rId22"/>
    <p:sldId id="267" r:id="rId23"/>
    <p:sldId id="268" r:id="rId24"/>
    <p:sldId id="270" r:id="rId25"/>
    <p:sldId id="290" r:id="rId26"/>
    <p:sldId id="287" r:id="rId27"/>
    <p:sldId id="279" r:id="rId28"/>
    <p:sldId id="26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4D93FA-12C4-4A7B-B85D-D1FFFFE72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1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j0262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33800"/>
            <a:ext cx="9144000" cy="22288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F46E1-191B-4944-BA65-4B55DB67A618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6FAD-B8C1-4A0B-96DD-115891B6D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821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17C84-E4D5-4D2D-903F-70C59EFE276E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F3700-EC03-4DA0-8422-617224D1F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06960-233C-41BF-99E0-668F376C7E87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64E76-9E5D-4938-8AFF-9FFDB7B1C0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8264D-4E07-4532-8985-7C7B7F8D7C07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3E294-CAA9-4B9F-B104-D060C21FDC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004D7-0EDD-4D67-BDCD-1187FE397878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B29F5-E311-46C0-8803-32B9538C8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F62B9-E48B-4808-8D05-664576F7DFE9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C3FCB-A980-4D13-A16E-A0BB406D9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0E034-3B38-4670-AF1B-360B7FBDA3CC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2C542-6D99-4FD6-B1E4-3B946F705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E2DDE-4235-4E32-A5C0-9DAE83EB231D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6D2F2-5184-4647-B9C4-37D48B7F6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98D5B-CBF5-425C-A8F7-2FF12CB4D741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51053-800E-4972-8B45-ABB405E83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24E20-65CC-48BC-830D-6CE374C08717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B3BB-BD55-4DA0-B3C8-EE0EFE892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262911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ABBDDF2-87A8-4768-9274-C9175B7DB10A}" type="datetime1">
              <a:rPr lang="en-US"/>
              <a:pPr/>
              <a:t>4/25/2017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fld id="{7C4F0DCF-7ECA-45A4-BB21-4881D8F93A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6952"/>
            <a:ext cx="9144000" cy="2228850"/>
          </a:xfrm>
        </p:spPr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одготовка </a:t>
            </a:r>
            <a:r>
              <a:rPr lang="ru-RU" sz="4000" b="1" dirty="0">
                <a:solidFill>
                  <a:schemeClr val="bg1"/>
                </a:solidFill>
                <a:latin typeface="Bookman Old Style" pitchFamily="18" charset="0"/>
              </a:rPr>
              <a:t>учащихся к интеллектуальным соревнованиям по предметам </a:t>
            </a:r>
            <a:r>
              <a:rPr lang="ru-RU" sz="4000" b="1" dirty="0" smtClean="0">
                <a:latin typeface="Bookman Old Style" pitchFamily="18" charset="0"/>
              </a:rPr>
              <a:t>социально-гуманитарного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Bookman Old Style" pitchFamily="18" charset="0"/>
              </a:rPr>
              <a:t>цикла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89240"/>
            <a:ext cx="9144000" cy="838200"/>
          </a:xfrm>
        </p:spPr>
        <p:txBody>
          <a:bodyPr/>
          <a:lstStyle/>
          <a:p>
            <a:pPr algn="r"/>
            <a:r>
              <a:rPr lang="ru-RU" sz="2000" b="1" dirty="0" smtClean="0">
                <a:latin typeface="Bookman Old Style" pitchFamily="18" charset="0"/>
              </a:rPr>
              <a:t>Алферова Ирина Николаевна,</a:t>
            </a:r>
          </a:p>
          <a:p>
            <a:pPr algn="r"/>
            <a:r>
              <a:rPr lang="ru-RU" sz="2000" b="1" dirty="0">
                <a:latin typeface="Bookman Old Style" pitchFamily="18" charset="0"/>
              </a:rPr>
              <a:t>у</a:t>
            </a:r>
            <a:r>
              <a:rPr lang="ru-RU" sz="2000" b="1" dirty="0" smtClean="0">
                <a:latin typeface="Bookman Old Style" pitchFamily="18" charset="0"/>
              </a:rPr>
              <a:t>читель истории, обществознания и права </a:t>
            </a:r>
          </a:p>
          <a:p>
            <a:pPr algn="r"/>
            <a:r>
              <a:rPr lang="ru-RU" sz="2000" b="1" dirty="0" smtClean="0">
                <a:latin typeface="Bookman Old Style" pitchFamily="18" charset="0"/>
              </a:rPr>
              <a:t>МБОУ «СШ №33» г. Смоленска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Bookman Old Style" pitchFamily="18" charset="0"/>
              </a:rPr>
              <a:t>Принципы работы с одаренными детьми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принцип  усиления внимания к проблеме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межпредметных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связей в индивидуальной работе с учащимися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принцип создания </a:t>
            </a:r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условий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для творческой работы учащихся на основе проектной деятельности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Bookman Old Style" pitchFamily="18" charset="0"/>
              </a:rPr>
              <a:t>принцип создания </a:t>
            </a:r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условий</a:t>
            </a:r>
            <a:r>
              <a:rPr lang="ru-RU" b="1" dirty="0" smtClean="0">
                <a:latin typeface="Bookman Old Style" pitchFamily="18" charset="0"/>
              </a:rPr>
              <a:t> для совместной работы учащихся при минимальном участии учителя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Bookman Old Style" pitchFamily="18" charset="0"/>
              </a:rPr>
              <a:t>принцип свободы выбора учащихся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22" name="Picture 2" descr="C:\Users\user\Desktop\678158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717032"/>
            <a:ext cx="205514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2"/>
                </a:solidFill>
                <a:latin typeface="Bookman Old Style" pitchFamily="18" charset="0"/>
              </a:rPr>
              <a:t>модель работы с ОД = интеграция</a:t>
            </a:r>
            <a:endParaRPr lang="ru-RU" sz="36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Bookman Old Style" pitchFamily="18" charset="0"/>
              </a:rPr>
              <a:t>учебной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внеклассной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внеурочной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внешкольной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воспитательной деятельности</a:t>
            </a:r>
          </a:p>
          <a:p>
            <a:pPr lvl="0"/>
            <a:endParaRPr lang="ru-RU" b="1" dirty="0" smtClean="0">
              <a:latin typeface="Bookman Old Style" pitchFamily="18" charset="0"/>
            </a:endParaRPr>
          </a:p>
          <a:p>
            <a:pPr lvl="0"/>
            <a:endParaRPr lang="ru-RU" b="1" dirty="0" smtClean="0">
              <a:latin typeface="Bookman Old Style" pitchFamily="18" charset="0"/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педагогика сотрудничества и сотворчества</a:t>
            </a:r>
          </a:p>
          <a:p>
            <a:pPr lvl="0">
              <a:buNone/>
            </a:pPr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23928" y="4149080"/>
            <a:ext cx="484632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5" descr="H:\Документы Иры!!!\КАРТИНКИ ФОРУМ\0015-018-Demokraticheskie-reformy-v-RF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8760"/>
            <a:ext cx="31318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Модели работы с одаренными детьми</a:t>
            </a:r>
            <a:endParaRPr lang="ru-RU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«</a:t>
            </a:r>
            <a:r>
              <a:rPr lang="ru-RU" b="1" i="1" u="sng" dirty="0" smtClean="0">
                <a:solidFill>
                  <a:schemeClr val="accent2"/>
                </a:solidFill>
                <a:latin typeface="Bookman Old Style" pitchFamily="18" charset="0"/>
              </a:rPr>
              <a:t>Личностная модель» </a:t>
            </a:r>
            <a:r>
              <a:rPr lang="ru-RU" b="1" dirty="0" smtClean="0">
                <a:latin typeface="Bookman Old Style" pitchFamily="18" charset="0"/>
              </a:rPr>
              <a:t>(Л.Н. </a:t>
            </a:r>
            <a:r>
              <a:rPr lang="ru-RU" b="1" dirty="0" err="1" smtClean="0">
                <a:latin typeface="Bookman Old Style" pitchFamily="18" charset="0"/>
              </a:rPr>
              <a:t>Занков</a:t>
            </a:r>
            <a:r>
              <a:rPr lang="ru-RU" b="1" dirty="0" smtClean="0">
                <a:latin typeface="Bookman Old Style" pitchFamily="18" charset="0"/>
              </a:rPr>
              <a:t>, М. В. Зверева, И. А. </a:t>
            </a:r>
            <a:r>
              <a:rPr lang="ru-RU" b="1" dirty="0" err="1" smtClean="0">
                <a:latin typeface="Bookman Old Style" pitchFamily="18" charset="0"/>
              </a:rPr>
              <a:t>Аргинская</a:t>
            </a:r>
            <a:r>
              <a:rPr lang="ru-RU" b="1" dirty="0" smtClean="0">
                <a:latin typeface="Bookman Old Style" pitchFamily="18" charset="0"/>
              </a:rPr>
              <a:t>, Н. В. Нечаева и др.). Основная задача обучения: общее развитие учащихся, в т. ч. развитие его потенциальных познавательных, эмоциональных, нравственных и эстетических возможностей. Принципы: обучение на высоком уровне трудности, ведущая роль теоретического знания; быстрый темп изучения учебного материала; осознанный характер учения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Модели работы с одаренными детьми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400" b="1" i="1" u="sng" dirty="0" smtClean="0">
                <a:solidFill>
                  <a:schemeClr val="accent2"/>
                </a:solidFill>
                <a:latin typeface="Bookman Old Style" pitchFamily="18" charset="0"/>
              </a:rPr>
              <a:t>Активизирующая модель» </a:t>
            </a:r>
            <a:r>
              <a:rPr lang="ru-RU" sz="2400" b="1" dirty="0" smtClean="0">
                <a:latin typeface="Bookman Old Style" pitchFamily="18" charset="0"/>
              </a:rPr>
              <a:t>(А.М. Матюшкин, М. И. </a:t>
            </a:r>
            <a:r>
              <a:rPr lang="ru-RU" sz="2400" b="1" dirty="0" err="1" smtClean="0">
                <a:latin typeface="Bookman Old Style" pitchFamily="18" charset="0"/>
              </a:rPr>
              <a:t>Махмутов</a:t>
            </a:r>
            <a:r>
              <a:rPr lang="ru-RU" sz="2400" b="1" dirty="0" smtClean="0">
                <a:latin typeface="Bookman Old Style" pitchFamily="18" charset="0"/>
              </a:rPr>
              <a:t>, М. Н. </a:t>
            </a:r>
            <a:r>
              <a:rPr lang="ru-RU" sz="2400" b="1" dirty="0" err="1" smtClean="0">
                <a:latin typeface="Bookman Old Style" pitchFamily="18" charset="0"/>
              </a:rPr>
              <a:t>Скаткин</a:t>
            </a:r>
            <a:r>
              <a:rPr lang="ru-RU" sz="2400" b="1" dirty="0" smtClean="0">
                <a:latin typeface="Bookman Old Style" pitchFamily="18" charset="0"/>
              </a:rPr>
              <a:t>, Г. И. Щукина и др.): повышение уровня познавательной активности учащегося за счет включения в УП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itchFamily="18" charset="0"/>
              </a:rPr>
              <a:t>проблемных ситуаций</a:t>
            </a:r>
            <a:r>
              <a:rPr lang="ru-RU" sz="2400" b="1" dirty="0" smtClean="0">
                <a:latin typeface="Bookman Old Style" pitchFamily="18" charset="0"/>
              </a:rPr>
              <a:t>. Сохраняется традиционное обучение, но два основных психологических фактора эффективности обучения: познавательная мотивация и мыслительная активность школьников в условиях разнообразных проблемных ситуаций. Ключевой психологический элемент —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«познавательный интерес»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06900"/>
            <a:ext cx="9143999" cy="1362075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accent2"/>
                </a:solidFill>
                <a:latin typeface="Bookman Old Style" pitchFamily="18" charset="0"/>
              </a:rPr>
              <a:t>Модель репродуктивного обучения «Воспроизводство образцов с опорой на память»</a:t>
            </a:r>
            <a:endParaRPr lang="ru-RU" sz="3200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294-CAA9-4B9F-B104-D060C21FDCF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3010" name="Picture 2" descr="C:\Users\user\Desktop\27c9ae2ad3ea1168945b8e612169e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68" y="276506"/>
            <a:ext cx="5427744" cy="394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D2F2-5184-4647-B9C4-37D48B7F62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-393" y="332656"/>
            <a:ext cx="8856792" cy="6048907"/>
            <a:chOff x="1613" y="1314"/>
            <a:chExt cx="8123" cy="5891"/>
          </a:xfrm>
        </p:grpSpPr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2855" y="1779"/>
              <a:ext cx="702" cy="489"/>
            </a:xfrm>
            <a:prstGeom prst="rightArrow">
              <a:avLst>
                <a:gd name="adj1" fmla="val 28102"/>
                <a:gd name="adj2" fmla="val 6093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5" name="Надпись 2"/>
            <p:cNvSpPr txBox="1">
              <a:spLocks noChangeArrowheads="1"/>
            </p:cNvSpPr>
            <p:nvPr/>
          </p:nvSpPr>
          <p:spPr bwMode="auto">
            <a:xfrm>
              <a:off x="3607" y="1314"/>
              <a:ext cx="2122" cy="13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Коллекции олимпиадных задач. Тренировочные компьютерные среды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6098" y="3294"/>
              <a:ext cx="2774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Анализ ошибок, допущенных при решении задач. Разборы имеющихся правильных решений с помощью наставника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 rot="10800000" flipV="1">
              <a:off x="3038" y="3294"/>
              <a:ext cx="3151" cy="1440"/>
            </a:xfrm>
            <a:prstGeom prst="rightArrowCallout">
              <a:avLst>
                <a:gd name="adj1" fmla="val 14509"/>
                <a:gd name="adj2" fmla="val 12917"/>
                <a:gd name="adj3" fmla="val 28214"/>
                <a:gd name="adj4" fmla="val 72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Запоминание учеником образцов решений. Воспроизведение образцов в новых задачах 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4684" y="4734"/>
              <a:ext cx="3237" cy="2471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Достижения ученика: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развитие памяти, накопление в памяти образцов решений типовых задач, развитие умений выявления в процессе решения задач известных образцов и применение их на практике, освоение теоретических знаний и технологических умений в контексте решенных задач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5774" y="1314"/>
              <a:ext cx="3962" cy="2058"/>
            </a:xfrm>
            <a:prstGeom prst="downArrowCallout">
              <a:avLst>
                <a:gd name="adj1" fmla="val 10460"/>
                <a:gd name="adj2" fmla="val 13153"/>
                <a:gd name="adj3" fmla="val 16315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Решение олимпиадных задач с помощью наставника. Получение новых теоретических знаний и практических навыков, исходя из потребностей решения конкретных задач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850" name="Picture 10" descr="MC900232133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3" y="2338"/>
              <a:ext cx="1552" cy="1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25144"/>
            <a:ext cx="7772400" cy="1362075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accent2"/>
                </a:solidFill>
                <a:latin typeface="Bookman Old Style" pitchFamily="18" charset="0"/>
              </a:rPr>
              <a:t>Модель продуктивного обучения «Ступени развития»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052736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294-CAA9-4B9F-B104-D060C21FDCF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4818" name="Picture 2" descr="C:\Users\user\Desktop\29e0492fc5b8dca0dc1fc95ae8005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30" y="0"/>
            <a:ext cx="6374796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D2F2-5184-4647-B9C4-37D48B7F62BA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51520" y="260648"/>
            <a:ext cx="8663682" cy="6408712"/>
            <a:chOff x="2025" y="7205"/>
            <a:chExt cx="8933" cy="6640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025" y="10114"/>
              <a:ext cx="3150" cy="2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1. Продуктивная ступень в зоне ближайшего развития.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Самостоятельная работа: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/>
              </a:r>
              <a:b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решение олимпиадных задач, многократный подход к решению задач с возможностью получения частичных решений, анализ ошибок.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5175" y="7830"/>
              <a:ext cx="2940" cy="3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2. Репродуктивная ступень в зоне ближайшего развития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Обучение с наставником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b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анализ образца полного решения задачи, выявление потребности в теоретической и технологической подготовке, обучение новому.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Самостоятельная работа: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/>
              </a:r>
              <a:b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повторный многократный подход к решению задачи и обязательное доведение ее до полного решения, получение новых знаний.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8115" y="7205"/>
              <a:ext cx="2843" cy="26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3. Продуктивная ступень расширения зоны ближайшего развития.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Самостоятельная работа:</a:t>
              </a:r>
              <a:br>
                <a:rPr kumimoji="0" lang="ru-RU" sz="14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решение задач с получением полного решения на основе применения собственного оригинального метода, самостоятельное сочинение учеником подобной задачи и тестов к ней.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4" name="Picture 6" descr="MC90023806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8" y="7470"/>
              <a:ext cx="2632" cy="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8430" y="9863"/>
              <a:ext cx="2272" cy="1603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Достижение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ученика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открытие нового знания, продвижение в освоении технологий и создание 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продукта творчества.</a:t>
              </a:r>
              <a:endPara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404" y="11312"/>
              <a:ext cx="2534" cy="2011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Достижение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ученика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: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получение полных решений задач с опорой на образец, накопление новых знаний и умений работы в среде решения олимпиадных задач.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415" y="12205"/>
              <a:ext cx="2355" cy="164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Calibri" pitchFamily="34" charset="0"/>
                  <a:cs typeface="Arial" pitchFamily="34" charset="0"/>
                </a:rPr>
                <a:t>Достижение ученика: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максимальное продвижение по частичным решениям с опорой на актуальное знание.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Цели работы с ОД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pPr lvl="0"/>
            <a:r>
              <a:rPr lang="ru-RU" sz="3200" b="1" dirty="0" smtClean="0">
                <a:latin typeface="Bookman Old Style" pitchFamily="18" charset="0"/>
              </a:rPr>
              <a:t>Развитие познавательной активности учащихся</a:t>
            </a:r>
          </a:p>
          <a:p>
            <a:pPr lvl="0"/>
            <a:r>
              <a:rPr lang="ru-RU" sz="3200" b="1" dirty="0" smtClean="0">
                <a:latin typeface="Bookman Old Style" pitchFamily="18" charset="0"/>
              </a:rPr>
              <a:t>Формирование </a:t>
            </a:r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интереса к изучению предметов</a:t>
            </a:r>
          </a:p>
          <a:p>
            <a:pPr lvl="0"/>
            <a:r>
              <a:rPr lang="ru-RU" sz="3200" b="1" dirty="0" smtClean="0">
                <a:latin typeface="Bookman Old Style" pitchFamily="18" charset="0"/>
              </a:rPr>
              <a:t>Выявления уровня подготовки учащихся по предметам</a:t>
            </a:r>
          </a:p>
          <a:p>
            <a:pPr lvl="0"/>
            <a:r>
              <a:rPr lang="ru-RU" sz="3200" b="1" dirty="0" smtClean="0">
                <a:latin typeface="Bookman Old Style" pitchFamily="18" charset="0"/>
              </a:rPr>
              <a:t>Развитие самостоятельного, поискового, исследовательского мышления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2664E76-9E5D-4938-8AFF-9FFDB7B1C02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I:\человечкия\133190977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259632" cy="125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Цели работы с ОД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latin typeface="Bookman Old Style" pitchFamily="18" charset="0"/>
              </a:rPr>
              <a:t>Формирование </a:t>
            </a:r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творческой активности обучающихся</a:t>
            </a:r>
          </a:p>
          <a:p>
            <a:pPr lvl="0"/>
            <a:r>
              <a:rPr lang="ru-RU" sz="3200" b="1" dirty="0" smtClean="0">
                <a:latin typeface="Bookman Old Style" pitchFamily="18" charset="0"/>
              </a:rPr>
              <a:t>Развитие способности к нахождению аналогий</a:t>
            </a:r>
          </a:p>
          <a:p>
            <a:pPr lvl="0"/>
            <a:r>
              <a:rPr lang="ru-RU" sz="3200" b="1" dirty="0" smtClean="0">
                <a:latin typeface="Bookman Old Style" pitchFamily="18" charset="0"/>
              </a:rPr>
              <a:t>Развитие навыков работы в команде (группе)</a:t>
            </a:r>
          </a:p>
          <a:p>
            <a:r>
              <a:rPr lang="ru-RU" sz="3200" b="1" dirty="0" smtClean="0">
                <a:latin typeface="Bookman Old Style" pitchFamily="18" charset="0"/>
              </a:rPr>
              <a:t>Развитие </a:t>
            </a:r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критического мышления, коммуникативных способностей и </a:t>
            </a:r>
            <a:r>
              <a:rPr lang="ru-RU" sz="3200" b="1" dirty="0" err="1" smtClean="0">
                <a:solidFill>
                  <a:schemeClr val="accent2"/>
                </a:solidFill>
                <a:latin typeface="Bookman Old Style" pitchFamily="18" charset="0"/>
              </a:rPr>
              <a:t>креативности</a:t>
            </a:r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 учащихся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I:\человечкия\133190977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i="1" dirty="0" smtClean="0"/>
              <a:t> 	</a:t>
            </a:r>
            <a:r>
              <a:rPr lang="ru-RU" sz="3200" b="1" i="1" dirty="0" smtClean="0">
                <a:solidFill>
                  <a:schemeClr val="accent2"/>
                </a:solidFill>
                <a:latin typeface="Bookman Old Style" pitchFamily="18" charset="0"/>
              </a:rPr>
              <a:t>В душе каждого ребенка есть невидимые струны.</a:t>
            </a:r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chemeClr val="accent2"/>
                </a:solidFill>
                <a:latin typeface="Bookman Old Style" pitchFamily="18" charset="0"/>
              </a:rPr>
              <a:t>Если их тронуть умелой рукой, они красиво зазвучат</a:t>
            </a:r>
            <a:br>
              <a:rPr lang="ru-RU" sz="3200" b="1" i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chemeClr val="accent2"/>
                </a:solidFill>
                <a:latin typeface="Bookman Old Style" pitchFamily="18" charset="0"/>
              </a:rPr>
              <a:t> </a:t>
            </a:r>
            <a:endParaRPr lang="ru-RU" sz="3200" b="1" dirty="0" smtClean="0">
              <a:solidFill>
                <a:schemeClr val="accent2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3200" b="1" i="1" dirty="0" smtClean="0">
                <a:solidFill>
                  <a:schemeClr val="accent2"/>
                </a:solidFill>
                <a:latin typeface="Bookman Old Style" pitchFamily="18" charset="0"/>
              </a:rPr>
              <a:t>В.А. Сухомлинский</a:t>
            </a:r>
            <a:endParaRPr lang="ru-RU" sz="32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8" name="Picture 2" descr="C:\Users\user\Desktop\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4657"/>
            <a:ext cx="4211960" cy="318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Система подготовки</a:t>
            </a:r>
            <a:endParaRPr lang="ru-RU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10600" cy="4525963"/>
          </a:xfrm>
        </p:spPr>
        <p:txBody>
          <a:bodyPr/>
          <a:lstStyle/>
          <a:p>
            <a:r>
              <a:rPr lang="ru-RU" b="1" u="sng" dirty="0" smtClean="0">
                <a:latin typeface="Bookman Old Style" pitchFamily="18" charset="0"/>
              </a:rPr>
              <a:t>базовая школьная </a:t>
            </a:r>
            <a:r>
              <a:rPr lang="ru-RU" b="1" dirty="0" smtClean="0">
                <a:latin typeface="Bookman Old Style" pitchFamily="18" charset="0"/>
              </a:rPr>
              <a:t>подготовка по предмету</a:t>
            </a:r>
          </a:p>
          <a:p>
            <a:r>
              <a:rPr lang="ru-RU" b="1" u="sng" dirty="0" smtClean="0">
                <a:latin typeface="Bookman Old Style" pitchFamily="18" charset="0"/>
              </a:rPr>
              <a:t>самоподготовка</a:t>
            </a:r>
            <a:r>
              <a:rPr lang="ru-RU" b="1" dirty="0" smtClean="0">
                <a:latin typeface="Bookman Old Style" pitchFamily="18" charset="0"/>
              </a:rPr>
              <a:t> (чтение научной и научно-популярной литературы, самостоятельное решение задач, поиск информации в Интернете и т.д.)</a:t>
            </a:r>
          </a:p>
          <a:p>
            <a:r>
              <a:rPr lang="ru-RU" b="1" u="sng" dirty="0" smtClean="0">
                <a:latin typeface="Bookman Old Style" pitchFamily="18" charset="0"/>
              </a:rPr>
              <a:t>целенаправленная подготовка по предмету</a:t>
            </a:r>
            <a:r>
              <a:rPr lang="ru-RU" b="1" dirty="0" smtClean="0">
                <a:latin typeface="Bookman Old Style" pitchFamily="18" charset="0"/>
              </a:rPr>
              <a:t> (под руководством </a:t>
            </a:r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тренера</a:t>
            </a:r>
            <a:r>
              <a:rPr lang="ru-RU" b="1" dirty="0" smtClean="0">
                <a:latin typeface="Bookman Old Style" pitchFamily="18" charset="0"/>
              </a:rPr>
              <a:t>-наставника, имеющего опыт участия в олимпиадном движении)</a:t>
            </a:r>
          </a:p>
          <a:p>
            <a:r>
              <a:rPr lang="ru-RU" b="1" u="sng" dirty="0">
                <a:latin typeface="Bookman Old Style" pitchFamily="18" charset="0"/>
              </a:rPr>
              <a:t>с</a:t>
            </a:r>
            <a:r>
              <a:rPr lang="ru-RU" b="1" u="sng" dirty="0" smtClean="0">
                <a:latin typeface="Bookman Old Style" pitchFamily="18" charset="0"/>
              </a:rPr>
              <a:t>отрудничество с психологической службой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 descr="I:\человечкия\stock-photo--d-human-with-big-positive-symbol-18425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793" y="0"/>
            <a:ext cx="1491207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8610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Комплекс условий</a:t>
            </a:r>
          </a:p>
          <a:p>
            <a:r>
              <a:rPr lang="ru-RU" sz="4000" b="1" dirty="0" smtClean="0">
                <a:latin typeface="Bookman Old Style" pitchFamily="18" charset="0"/>
              </a:rPr>
              <a:t>Ресурсы</a:t>
            </a:r>
          </a:p>
          <a:p>
            <a:r>
              <a:rPr lang="ru-RU" sz="4000" b="1" dirty="0" smtClean="0">
                <a:latin typeface="Bookman Old Style" pitchFamily="18" charset="0"/>
              </a:rPr>
              <a:t>Системные механизмы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457700" cy="4525963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2"/>
                </a:solidFill>
                <a:latin typeface="Bookman Old Style" pitchFamily="18" charset="0"/>
              </a:rPr>
              <a:t>Выявление</a:t>
            </a:r>
          </a:p>
          <a:p>
            <a:r>
              <a:rPr lang="ru-RU" sz="4400" b="1" dirty="0" smtClean="0">
                <a:solidFill>
                  <a:schemeClr val="accent2"/>
                </a:solidFill>
                <a:latin typeface="Bookman Old Style" pitchFamily="18" charset="0"/>
              </a:rPr>
              <a:t>Развитие</a:t>
            </a:r>
          </a:p>
          <a:p>
            <a:r>
              <a:rPr lang="ru-RU" sz="4400" b="1" dirty="0" smtClean="0">
                <a:solidFill>
                  <a:schemeClr val="accent2"/>
                </a:solidFill>
                <a:latin typeface="Bookman Old Style" pitchFamily="18" charset="0"/>
              </a:rPr>
              <a:t>Проявление достижений</a:t>
            </a:r>
            <a:endParaRPr lang="ru-RU" sz="44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04D7-0EDD-4D67-BDCD-1187FE397878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29F5-E311-46C0-8803-32B9538C86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851920" y="1628800"/>
            <a:ext cx="1008112" cy="3672408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2"/>
                </a:solidFill>
                <a:latin typeface="Bookman Old Style" pitchFamily="18" charset="0"/>
              </a:rPr>
              <a:t>ПРАВИЛА ПОДГОТОВКИ</a:t>
            </a:r>
            <a:endParaRPr lang="ru-RU" sz="36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10600" cy="4525963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подготовка </a:t>
            </a:r>
            <a:r>
              <a:rPr lang="ru-RU" b="1" u="sng" dirty="0" smtClean="0">
                <a:latin typeface="Bookman Old Style" pitchFamily="18" charset="0"/>
              </a:rPr>
              <a:t>систематическая</a:t>
            </a:r>
          </a:p>
          <a:p>
            <a:r>
              <a:rPr lang="ru-RU" b="1" dirty="0" smtClean="0">
                <a:latin typeface="Bookman Old Style" pitchFamily="18" charset="0"/>
              </a:rPr>
              <a:t>использование диагностического  инструментария </a:t>
            </a:r>
          </a:p>
          <a:p>
            <a:r>
              <a:rPr lang="ru-RU" b="1" dirty="0" smtClean="0">
                <a:latin typeface="Bookman Old Style" pitchFamily="18" charset="0"/>
              </a:rPr>
              <a:t>разработка ИОМ</a:t>
            </a:r>
          </a:p>
          <a:p>
            <a:r>
              <a:rPr lang="ru-RU" b="1" dirty="0" smtClean="0">
                <a:latin typeface="Bookman Old Style" pitchFamily="18" charset="0"/>
              </a:rPr>
              <a:t>воспитание ответственности</a:t>
            </a:r>
          </a:p>
          <a:p>
            <a:r>
              <a:rPr lang="ru-RU" b="1" dirty="0" smtClean="0">
                <a:latin typeface="Bookman Old Style" pitchFamily="18" charset="0"/>
              </a:rPr>
              <a:t>психологический настрой (плох тот солдат…; отношение к неудачам)</a:t>
            </a:r>
          </a:p>
          <a:p>
            <a:r>
              <a:rPr lang="ru-RU" b="1" dirty="0" smtClean="0">
                <a:latin typeface="Bookman Old Style" pitchFamily="18" charset="0"/>
              </a:rPr>
              <a:t>Интернет-ресурсы</a:t>
            </a:r>
          </a:p>
          <a:p>
            <a:r>
              <a:rPr lang="ru-RU" b="1" dirty="0">
                <a:latin typeface="Bookman Old Style" pitchFamily="18" charset="0"/>
              </a:rPr>
              <a:t>п</a:t>
            </a:r>
            <a:r>
              <a:rPr lang="ru-RU" b="1" dirty="0" smtClean="0">
                <a:latin typeface="Bookman Old Style" pitchFamily="18" charset="0"/>
              </a:rPr>
              <a:t>ортфолио достижений/рефлексия</a:t>
            </a:r>
          </a:p>
          <a:p>
            <a:r>
              <a:rPr lang="ru-RU" b="1" dirty="0">
                <a:latin typeface="Bookman Old Style" pitchFamily="18" charset="0"/>
              </a:rPr>
              <a:t>о</a:t>
            </a:r>
            <a:r>
              <a:rPr lang="ru-RU" b="1" dirty="0" smtClean="0">
                <a:latin typeface="Bookman Old Style" pitchFamily="18" charset="0"/>
              </a:rPr>
              <a:t>пора на опыт других ОД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I:\человечкия\stock-photo--d-human-with-a-gold-trophy-in-hands-6794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0"/>
            <a:ext cx="2195736" cy="229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Этапы работы с ОД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3411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1. </a:t>
            </a:r>
            <a:r>
              <a:rPr lang="ru-RU" sz="3200" b="1" u="sng" dirty="0" smtClean="0">
                <a:latin typeface="Bookman Old Style" pitchFamily="18" charset="0"/>
              </a:rPr>
              <a:t>Выявление</a:t>
            </a:r>
            <a:r>
              <a:rPr lang="ru-RU" sz="3200" b="1" dirty="0" smtClean="0">
                <a:latin typeface="Bookman Old Style" pitchFamily="18" charset="0"/>
              </a:rPr>
              <a:t> одаренных детей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   Создание группы, команды ОД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2. </a:t>
            </a:r>
            <a:r>
              <a:rPr lang="ru-RU" sz="3200" b="1" u="sng" dirty="0" smtClean="0">
                <a:latin typeface="Bookman Old Style" pitchFamily="18" charset="0"/>
              </a:rPr>
              <a:t>Развитие:</a:t>
            </a:r>
            <a:r>
              <a:rPr lang="ru-RU" sz="3200" b="1" dirty="0" smtClean="0">
                <a:latin typeface="Bookman Old Style" pitchFamily="18" charset="0"/>
              </a:rPr>
              <a:t> планирование работы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    Разработка ИОМ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    Расширение кругозора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    Решение олимпиадных заданий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3. </a:t>
            </a:r>
            <a:r>
              <a:rPr lang="ru-RU" sz="3200" b="1" u="sng" dirty="0" smtClean="0">
                <a:latin typeface="Bookman Old Style" pitchFamily="18" charset="0"/>
              </a:rPr>
              <a:t>Проявление достижений: 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    участие в олимпиадах, 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    конкурсах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7" name="Picture 3" descr="I:\человечкия\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20749"/>
            <a:ext cx="2411760" cy="213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Условия работы с ОД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Мотивация и увлеченность педагога</a:t>
            </a:r>
          </a:p>
          <a:p>
            <a:r>
              <a:rPr lang="ru-RU" b="1" dirty="0" smtClean="0">
                <a:latin typeface="Bookman Old Style" pitchFamily="18" charset="0"/>
              </a:rPr>
              <a:t>Осознание важности работы, формирование положительной мотивации</a:t>
            </a:r>
          </a:p>
          <a:p>
            <a:r>
              <a:rPr lang="ru-RU" b="1" dirty="0" smtClean="0">
                <a:latin typeface="Bookman Old Style" pitchFamily="18" charset="0"/>
              </a:rPr>
              <a:t>Совершенствование методической системы</a:t>
            </a:r>
          </a:p>
          <a:p>
            <a:r>
              <a:rPr lang="ru-RU" b="1" dirty="0" smtClean="0">
                <a:latin typeface="Bookman Old Style" pitchFamily="18" charset="0"/>
              </a:rPr>
              <a:t>Понимание </a:t>
            </a:r>
            <a:r>
              <a:rPr lang="ru-RU" b="1" dirty="0" err="1" smtClean="0">
                <a:latin typeface="Bookman Old Style" pitchFamily="18" charset="0"/>
              </a:rPr>
              <a:t>педколлектива</a:t>
            </a:r>
            <a:r>
              <a:rPr lang="ru-RU" b="1" dirty="0" smtClean="0">
                <a:latin typeface="Bookman Old Style" pitchFamily="18" charset="0"/>
              </a:rPr>
              <a:t> и поддержка администрации</a:t>
            </a:r>
          </a:p>
          <a:p>
            <a:r>
              <a:rPr lang="ru-RU" b="1" dirty="0" smtClean="0">
                <a:latin typeface="Bookman Old Style" pitchFamily="18" charset="0"/>
              </a:rPr>
              <a:t>Совершенствование УВП </a:t>
            </a:r>
          </a:p>
          <a:p>
            <a:r>
              <a:rPr lang="ru-RU" b="1" dirty="0" smtClean="0">
                <a:latin typeface="Bookman Old Style" pitchFamily="18" charset="0"/>
              </a:rPr>
              <a:t>Сотрудничество с коллегами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101270"/>
            <a:ext cx="1619672" cy="17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2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РЕЗУЛЬТАТИВНОСТЬ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10600" cy="452596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Bookman Old Style" pitchFamily="18" charset="0"/>
              </a:rPr>
              <a:t> 2003-2014 гг.</a:t>
            </a:r>
          </a:p>
          <a:p>
            <a:r>
              <a:rPr lang="ru-RU" sz="3200" b="1" dirty="0" smtClean="0">
                <a:latin typeface="Bookman Old Style" pitchFamily="18" charset="0"/>
              </a:rPr>
              <a:t>1 призер и 1 победитель по обществознанию</a:t>
            </a:r>
          </a:p>
          <a:p>
            <a:r>
              <a:rPr lang="ru-RU" sz="3200" b="1" dirty="0" smtClean="0">
                <a:latin typeface="Bookman Old Style" pitchFamily="18" charset="0"/>
              </a:rPr>
              <a:t>1 призер и 1 победитель ОВИО «Наше наследие»</a:t>
            </a:r>
          </a:p>
          <a:p>
            <a:r>
              <a:rPr lang="ru-RU" sz="3200" b="1" dirty="0" smtClean="0">
                <a:latin typeface="Bookman Old Style" pitchFamily="18" charset="0"/>
              </a:rPr>
              <a:t>2 победителя и 15 призеров </a:t>
            </a:r>
          </a:p>
          <a:p>
            <a:pPr>
              <a:buNone/>
            </a:pPr>
            <a:r>
              <a:rPr lang="ru-RU" sz="3200" b="1" dirty="0" smtClean="0">
                <a:latin typeface="Bookman Old Style" pitchFamily="18" charset="0"/>
              </a:rPr>
              <a:t>   по праву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 descr="C:\Users\user\Desktop\110_celebrate_the_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341" y="3679676"/>
            <a:ext cx="2542659" cy="317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10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ПРОБЛЕМЫ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сохранение психофизиологического здоровья одаренных детей</a:t>
            </a:r>
          </a:p>
          <a:p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постоянное</a:t>
            </a:r>
            <a:r>
              <a:rPr lang="ru-RU" sz="3200" b="1" dirty="0" smtClean="0">
                <a:latin typeface="Bookman Old Style" pitchFamily="18" charset="0"/>
              </a:rPr>
              <a:t> сопровождение и поддержка одаренных детей </a:t>
            </a:r>
          </a:p>
          <a:p>
            <a:r>
              <a:rPr lang="ru-RU" sz="3200" b="1" dirty="0" smtClean="0">
                <a:latin typeface="Bookman Old Style" pitchFamily="18" charset="0"/>
              </a:rPr>
              <a:t>команда </a:t>
            </a:r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тренеров</a:t>
            </a:r>
            <a:r>
              <a:rPr lang="ru-RU" sz="3200" b="1" dirty="0" smtClean="0">
                <a:latin typeface="Bookman Old Style" pitchFamily="18" charset="0"/>
              </a:rPr>
              <a:t> (учителя и преподаватели ВУЗов, психологи-профессионалы)</a:t>
            </a:r>
          </a:p>
          <a:p>
            <a:r>
              <a:rPr lang="ru-RU" sz="3200" b="1" dirty="0" smtClean="0">
                <a:latin typeface="Bookman Old Style" pitchFamily="18" charset="0"/>
              </a:rPr>
              <a:t>Заинтересованность руководства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 descr="C:\Users\user\Desktop\1349035777_42600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091" y="0"/>
            <a:ext cx="1888909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Одаренные дети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это природный ресурс, важность которого является, наверное, даже большей, чем наличие атомной бомбы: и горе нации, которая этим ресурсом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прененбрегает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…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французский биолог,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профессор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Реми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Шовен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user\Desktop\96906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1682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СПАСИБО ЗА ВНИМАНИЕ!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 descr="I:\человечкия\32451c80e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52686"/>
            <a:ext cx="4896544" cy="49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82B-6CE9-4B13-B035-F36DA7E893D6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8610600" cy="1143000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2"/>
                </a:solidFill>
                <a:latin typeface="Bookman Old Style" pitchFamily="18" charset="0"/>
              </a:rPr>
              <a:t>Одаренные дети – </a:t>
            </a:r>
            <a:r>
              <a:rPr lang="ru-RU" sz="3600" b="1" i="1" u="sng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600" b="1" i="1" u="sng" dirty="0" smtClean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96952"/>
            <a:ext cx="8610600" cy="386104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>учащиеся, имеющие высокий интеллектуальный, творческий и учебно-познавательный потенциал</a:t>
            </a:r>
            <a:endParaRPr lang="ru-RU" sz="36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5361" name="Picture 1" descr="C:\Users\user\Desktop\uwzjlsn1-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878" y="0"/>
            <a:ext cx="354212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8610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Одаренный ребенок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610600" cy="4525963"/>
          </a:xfrm>
        </p:spPr>
        <p:txBody>
          <a:bodyPr/>
          <a:lstStyle/>
          <a:p>
            <a:pPr>
              <a:buNone/>
            </a:pPr>
            <a:endParaRPr lang="ru-RU" sz="3200" b="1" dirty="0" smtClean="0">
              <a:latin typeface="Bookman Old Style" pitchFamily="18" charset="0"/>
            </a:endParaRPr>
          </a:p>
          <a:p>
            <a:endParaRPr lang="ru-RU" sz="3200" b="1" dirty="0" smtClean="0">
              <a:latin typeface="Bookman Old Style" pitchFamily="18" charset="0"/>
            </a:endParaRPr>
          </a:p>
          <a:p>
            <a:r>
              <a:rPr lang="ru-RU" sz="3200" b="1" dirty="0" smtClean="0">
                <a:latin typeface="Bookman Old Style" pitchFamily="18" charset="0"/>
              </a:rPr>
              <a:t>ученик, отличающийся повышенной концентрацией внимания на чем-либо, упорством в достижении результата в сфере, которая ему интересна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3794" name="Picture 2" descr="C:\Users\user\Desktop\73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-1"/>
            <a:ext cx="2699792" cy="406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80728"/>
            <a:ext cx="7164288" cy="50260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accent2"/>
                </a:solidFill>
                <a:latin typeface="Bookman Old Style" pitchFamily="18" charset="0"/>
              </a:rPr>
              <a:t>Цель: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формирование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 реализация </a:t>
            </a:r>
            <a:r>
              <a:rPr lang="ru-RU" b="1" u="sng" dirty="0">
                <a:solidFill>
                  <a:schemeClr val="accent2"/>
                </a:solidFill>
                <a:latin typeface="Bookman Old Style" pitchFamily="18" charset="0"/>
              </a:rPr>
              <a:t>системы</a:t>
            </a:r>
            <a:r>
              <a:rPr lang="ru-RU" b="1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планомерных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целенаправленных действий, обеспечивающих оптимальное развитие одаренных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детей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190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Образовательная цель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10600" cy="4525963"/>
          </a:xfrm>
        </p:spPr>
        <p:txBody>
          <a:bodyPr/>
          <a:lstStyle/>
          <a:p>
            <a:r>
              <a:rPr lang="ru-RU" sz="3600" b="1" dirty="0" smtClean="0">
                <a:latin typeface="Bookman Old Style" pitchFamily="18" charset="0"/>
              </a:rPr>
              <a:t>достижение оптимального соответствия </a:t>
            </a:r>
            <a:r>
              <a:rPr lang="ru-RU" sz="3600" b="1" dirty="0" smtClean="0">
                <a:solidFill>
                  <a:schemeClr val="accent2"/>
                </a:solidFill>
                <a:latin typeface="Bookman Old Style" pitchFamily="18" charset="0"/>
              </a:rPr>
              <a:t>условий </a:t>
            </a:r>
            <a:r>
              <a:rPr lang="ru-RU" sz="3600" b="1" dirty="0" smtClean="0">
                <a:latin typeface="Bookman Old Style" pitchFamily="18" charset="0"/>
              </a:rPr>
              <a:t>конкретной образовательной среды нуждам определенной социальной группы – одаренных детей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32" name="Picture 8" descr="C:\Users\user\Desktop\t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152" y="4293096"/>
            <a:ext cx="4103848" cy="256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Система включает в себя</a:t>
            </a:r>
            <a:endParaRPr lang="ru-RU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10600" cy="4525963"/>
          </a:xfrm>
        </p:spPr>
        <p:txBody>
          <a:bodyPr/>
          <a:lstStyle/>
          <a:p>
            <a:r>
              <a:rPr lang="ru-RU" sz="3600" b="1" dirty="0" smtClean="0">
                <a:latin typeface="Bookman Old Style" pitchFamily="18" charset="0"/>
              </a:rPr>
              <a:t>Мониторинг</a:t>
            </a:r>
          </a:p>
          <a:p>
            <a:r>
              <a:rPr lang="ru-RU" sz="3600" b="1" dirty="0" smtClean="0">
                <a:latin typeface="Bookman Old Style" pitchFamily="18" charset="0"/>
              </a:rPr>
              <a:t>Содержание</a:t>
            </a:r>
          </a:p>
          <a:p>
            <a:r>
              <a:rPr lang="ru-RU" sz="3600" b="1" dirty="0" smtClean="0">
                <a:latin typeface="Bookman Old Style" pitchFamily="18" charset="0"/>
              </a:rPr>
              <a:t>Технологии</a:t>
            </a:r>
          </a:p>
          <a:p>
            <a:r>
              <a:rPr lang="ru-RU" sz="3600" b="1" dirty="0" smtClean="0">
                <a:latin typeface="Bookman Old Style" pitchFamily="18" charset="0"/>
              </a:rPr>
              <a:t>Методика</a:t>
            </a:r>
          </a:p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          комплекс организационно-технологических мероприятий</a:t>
            </a:r>
          </a:p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          </a:t>
            </a:r>
            <a:r>
              <a:rPr lang="ru-RU" sz="3600" b="1" dirty="0" smtClean="0">
                <a:solidFill>
                  <a:schemeClr val="accent2"/>
                </a:solidFill>
                <a:latin typeface="Bookman Old Style" pitchFamily="18" charset="0"/>
              </a:rPr>
              <a:t>развитие личности, её одаренности</a:t>
            </a:r>
            <a:endParaRPr lang="ru-RU" sz="3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4E76-9E5D-4938-8AFF-9FFDB7B1C02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1747" name="Picture 3" descr="C:\Users\user\Desktop\imag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5"/>
            <a:ext cx="2915818" cy="291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683568" y="3933056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83568" y="5157192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98" r="1852" b="2730"/>
          <a:stretch>
            <a:fillRect/>
          </a:stretch>
        </p:blipFill>
        <p:spPr>
          <a:xfrm>
            <a:off x="168062" y="1"/>
            <a:ext cx="8823712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569325" cy="4967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принцип развивающего, проблемного обучения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принцип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дифференциации и индивидуализации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обучения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принцип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учета возрастных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возможностей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принцип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максимального разнообразия предоставляемых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возможностей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принцип </a:t>
            </a:r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возрастания </a:t>
            </a:r>
            <a:r>
              <a:rPr lang="ru-RU" b="1" dirty="0">
                <a:solidFill>
                  <a:schemeClr val="accent2"/>
                </a:solidFill>
                <a:latin typeface="Bookman Old Style" pitchFamily="18" charset="0"/>
              </a:rPr>
              <a:t>роли внеурочной </a:t>
            </a:r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деятельности</a:t>
            </a:r>
            <a:endParaRPr lang="ru-RU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223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/>
                </a:solidFill>
                <a:latin typeface="Bookman Old Style" pitchFamily="18" charset="0"/>
              </a:rPr>
              <a:t>Принципы работы с одаренными детьми</a:t>
            </a:r>
            <a:endParaRPr lang="ru-RU" sz="32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20450"/>
            <a:ext cx="1907704" cy="20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3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Презентация31</Template>
  <TotalTime>2074</TotalTime>
  <Words>728</Words>
  <Application>Microsoft Office PowerPoint</Application>
  <PresentationFormat>Экран (4:3)</PresentationFormat>
  <Paragraphs>156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Презентация31</vt:lpstr>
      <vt:lpstr>Подготовка учащихся к интеллектуальным соревнованиям по предметам социально-гуманитарного цикла</vt:lpstr>
      <vt:lpstr>Презентация PowerPoint</vt:lpstr>
      <vt:lpstr>Одаренные дети –  </vt:lpstr>
      <vt:lpstr>Одаренный ребенок</vt:lpstr>
      <vt:lpstr>Цель:  формирование и реализация системы планомерных  и целенаправленных действий, обеспечивающих оптимальное развитие одаренных детей </vt:lpstr>
      <vt:lpstr>Образовательная цель</vt:lpstr>
      <vt:lpstr>Система включает в себя</vt:lpstr>
      <vt:lpstr>Презентация PowerPoint</vt:lpstr>
      <vt:lpstr>Принципы работы с одаренными детьми</vt:lpstr>
      <vt:lpstr>Принципы работы с одаренными детьми</vt:lpstr>
      <vt:lpstr>модель работы с ОД = интеграция</vt:lpstr>
      <vt:lpstr>Модели работы с одаренными детьми</vt:lpstr>
      <vt:lpstr>Модели работы с одаренными детьми</vt:lpstr>
      <vt:lpstr>Модель репродуктивного обучения «Воспроизводство образцов с опорой на память»</vt:lpstr>
      <vt:lpstr>Презентация PowerPoint</vt:lpstr>
      <vt:lpstr>Модель продуктивного обучения «Ступени развития» </vt:lpstr>
      <vt:lpstr>Презентация PowerPoint</vt:lpstr>
      <vt:lpstr>Цели работы с ОД </vt:lpstr>
      <vt:lpstr>Цели работы с ОД </vt:lpstr>
      <vt:lpstr>Система подготовки</vt:lpstr>
      <vt:lpstr>Презентация PowerPoint</vt:lpstr>
      <vt:lpstr>ПРАВИЛА ПОДГОТОВКИ</vt:lpstr>
      <vt:lpstr>Этапы работы с ОД</vt:lpstr>
      <vt:lpstr>Условия работы с ОД</vt:lpstr>
      <vt:lpstr>РЕЗУЛЬТАТИВНОСТЬ</vt:lpstr>
      <vt:lpstr>ПРОБЛЕМЫ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учащихся к интеллектуальным соревнованиям по предметам обществоведческого цикла</dc:title>
  <dc:creator>Компьютер</dc:creator>
  <cp:lastModifiedBy>Пользователь</cp:lastModifiedBy>
  <cp:revision>123</cp:revision>
  <dcterms:created xsi:type="dcterms:W3CDTF">2016-11-30T18:00:45Z</dcterms:created>
  <dcterms:modified xsi:type="dcterms:W3CDTF">2017-04-25T14:05:01Z</dcterms:modified>
</cp:coreProperties>
</file>