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5" r:id="rId9"/>
    <p:sldId id="266" r:id="rId10"/>
    <p:sldId id="269" r:id="rId11"/>
    <p:sldId id="270" r:id="rId12"/>
    <p:sldId id="271" r:id="rId13"/>
    <p:sldId id="272" r:id="rId14"/>
    <p:sldId id="276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AC0000"/>
    <a:srgbClr val="F5F5F5"/>
    <a:srgbClr val="FFE7E7"/>
    <a:srgbClr val="FFCDCD"/>
    <a:srgbClr val="CCECFF"/>
    <a:srgbClr val="B3C5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0" autoAdjust="0"/>
  </p:normalViewPr>
  <p:slideViewPr>
    <p:cSldViewPr>
      <p:cViewPr>
        <p:scale>
          <a:sx n="74" d="100"/>
          <a:sy n="74" d="100"/>
        </p:scale>
        <p:origin x="-102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99FA-C3C8-478C-8927-9B5CD04B4362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C1857-D501-4B93-92BD-5BD0EDDD6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10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0492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Владелец\Desktop\Птица_целая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6" y="1748053"/>
            <a:ext cx="7339962" cy="450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>
              <a:alpha val="6980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Подзаголовок 2"/>
          <p:cNvSpPr txBox="1">
            <a:spLocks/>
          </p:cNvSpPr>
          <p:nvPr userDrawn="1"/>
        </p:nvSpPr>
        <p:spPr>
          <a:xfrm>
            <a:off x="4748644" y="277426"/>
            <a:ext cx="3309803" cy="1639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государственное автономное учреждение дополнительного профессионального образования</a:t>
            </a:r>
          </a:p>
          <a:p>
            <a:pPr algn="ctr">
              <a:spcBef>
                <a:spcPts val="0"/>
              </a:spcBef>
            </a:pPr>
            <a:endParaRPr lang="ru-RU" sz="7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«СМОЛЕНСКИЙ ОБЛАСТНОЙ ИНСТИТУТ</a:t>
            </a:r>
          </a:p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РАЗВИТИЯ ОБРАЗОВАНИЯ»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561421"/>
            <a:ext cx="3382236" cy="3079357"/>
          </a:xfrm>
        </p:spPr>
        <p:txBody>
          <a:bodyPr anchor="ctr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3D6E-4792-4484-9298-B540E8BA777D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5B6B-8392-4812-A06C-6EF65A3CA4E4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FC0E-22A1-41A6-A5B0-655AD4698E4F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704856" cy="745152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3960440"/>
          </a:xfrm>
        </p:spPr>
        <p:txBody>
          <a:bodyPr>
            <a:normAutofit/>
          </a:bodyPr>
          <a:lstStyle>
            <a:lvl1pPr>
              <a:buClr>
                <a:srgbClr val="000099"/>
              </a:buClr>
              <a:defRPr sz="20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pic>
        <p:nvPicPr>
          <p:cNvPr id="10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107504" y="55873"/>
            <a:ext cx="792088" cy="252000"/>
          </a:xfrm>
        </p:spPr>
        <p:txBody>
          <a:bodyPr/>
          <a:lstStyle>
            <a:lvl1pPr algn="l">
              <a:defRPr sz="800"/>
            </a:lvl1pPr>
          </a:lstStyle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755576" y="6154807"/>
            <a:ext cx="3502152" cy="226521"/>
          </a:xfrm>
        </p:spPr>
        <p:txBody>
          <a:bodyPr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04448" y="55873"/>
            <a:ext cx="432048" cy="252000"/>
          </a:xfrm>
        </p:spPr>
        <p:txBody>
          <a:bodyPr/>
          <a:lstStyle>
            <a:lvl1pPr algn="r"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9A7E-9C7F-4FDE-B704-761A4A0475D1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704856" cy="745152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2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ата 12"/>
          <p:cNvSpPr>
            <a:spLocks noGrp="1"/>
          </p:cNvSpPr>
          <p:nvPr>
            <p:ph type="dt" sz="half" idx="10"/>
          </p:nvPr>
        </p:nvSpPr>
        <p:spPr>
          <a:xfrm>
            <a:off x="107504" y="55873"/>
            <a:ext cx="792088" cy="252000"/>
          </a:xfrm>
        </p:spPr>
        <p:txBody>
          <a:bodyPr/>
          <a:lstStyle>
            <a:lvl1pPr algn="l">
              <a:defRPr sz="800"/>
            </a:lvl1pPr>
          </a:lstStyle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16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755576" y="6154807"/>
            <a:ext cx="3502152" cy="226521"/>
          </a:xfrm>
        </p:spPr>
        <p:txBody>
          <a:bodyPr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1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04448" y="55873"/>
            <a:ext cx="432048" cy="252000"/>
          </a:xfrm>
        </p:spPr>
        <p:txBody>
          <a:bodyPr/>
          <a:lstStyle>
            <a:lvl1pPr algn="r"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3816000" cy="3960440"/>
          </a:xfrm>
        </p:spPr>
        <p:txBody>
          <a:bodyPr>
            <a:normAutofit/>
          </a:bodyPr>
          <a:lstStyle>
            <a:lvl1pPr>
              <a:buClr>
                <a:srgbClr val="000099"/>
              </a:buClr>
              <a:defRPr sz="20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4644432" y="1700808"/>
            <a:ext cx="3816000" cy="3960440"/>
          </a:xfrm>
        </p:spPr>
        <p:txBody>
          <a:bodyPr>
            <a:normAutofit/>
          </a:bodyPr>
          <a:lstStyle>
            <a:lvl1pPr>
              <a:buClr>
                <a:srgbClr val="000099"/>
              </a:buClr>
              <a:defRPr sz="20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DED-0D7F-4950-A056-7F2CBE278128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0802-6340-4BCA-80A6-FF165FDF11E5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2"/>
          <p:cNvSpPr txBox="1">
            <a:spLocks/>
          </p:cNvSpPr>
          <p:nvPr userDrawn="1"/>
        </p:nvSpPr>
        <p:spPr>
          <a:xfrm>
            <a:off x="107504" y="55873"/>
            <a:ext cx="79208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13"/>
          <p:cNvSpPr txBox="1">
            <a:spLocks/>
          </p:cNvSpPr>
          <p:nvPr userDrawn="1"/>
        </p:nvSpPr>
        <p:spPr>
          <a:xfrm>
            <a:off x="755576" y="6154807"/>
            <a:ext cx="3502152" cy="226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7" name="Номер слайда 14"/>
          <p:cNvSpPr txBox="1">
            <a:spLocks/>
          </p:cNvSpPr>
          <p:nvPr userDrawn="1"/>
        </p:nvSpPr>
        <p:spPr>
          <a:xfrm>
            <a:off x="8604448" y="55873"/>
            <a:ext cx="43204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1780-857F-4F5F-B809-C53DD044E6F1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8BD-9E0D-4FD9-8997-B98E80DC57A8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65DA96-61DC-4DE7-AD08-0769B5D88E87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285992"/>
            <a:ext cx="3382236" cy="3786213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Методическое обеспечение  предметной области </a:t>
            </a:r>
            <a:br>
              <a:rPr lang="ru-RU" sz="2000" dirty="0" smtClean="0"/>
            </a:br>
            <a:r>
              <a:rPr lang="ru-RU" sz="2000" dirty="0" smtClean="0"/>
              <a:t>«Основы духовно-нравственной культуры народов России»</a:t>
            </a:r>
            <a:br>
              <a:rPr lang="ru-RU" sz="2000" dirty="0" smtClean="0"/>
            </a:br>
            <a:r>
              <a:rPr lang="ru-RU" sz="2000" dirty="0" smtClean="0"/>
              <a:t> (5 класс 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1600" dirty="0" smtClean="0"/>
              <a:t>Макаренкова Т.Ю., доцент кафедры воспитания детей и молодёжи</a:t>
            </a:r>
            <a:br>
              <a:rPr lang="ru-RU" sz="1600" dirty="0" smtClean="0"/>
            </a:br>
            <a:r>
              <a:rPr lang="ru-RU" sz="1600" dirty="0" smtClean="0"/>
              <a:t> ГАУ ДПО </a:t>
            </a:r>
            <a:r>
              <a:rPr lang="ru-RU" sz="1600" dirty="0" err="1" smtClean="0"/>
              <a:t>СОИРО,к.п.н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66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/>
              <a:t> Допущенные учебники для предметной области ОДНКНР  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5" y="1723124"/>
          <a:ext cx="8215368" cy="3872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3262335"/>
                <a:gridCol w="2214577"/>
              </a:tblGrid>
              <a:tr h="1674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Шевченко Л.Л.</a:t>
                      </a:r>
                      <a:endParaRPr lang="ru-RU" sz="18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Православная культура 5 год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 поддержки культурно-исторических традиций Отечества</a:t>
                      </a:r>
                      <a:endParaRPr lang="ru-RU" dirty="0"/>
                    </a:p>
                  </a:txBody>
                  <a:tcPr/>
                </a:tc>
              </a:tr>
              <a:tr h="213511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i="1" dirty="0" smtClean="0"/>
                        <a:t>А.В. Камкин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b="1" dirty="0" smtClean="0"/>
                        <a:t>«Истоки» </a:t>
                      </a:r>
                    </a:p>
                    <a:p>
                      <a:r>
                        <a:rPr lang="ru-RU" b="1" dirty="0" smtClean="0"/>
                        <a:t> «Память и мудрость Отечества» (5 класс).</a:t>
                      </a:r>
                      <a:r>
                        <a:rPr lang="ru-RU" dirty="0" smtClean="0"/>
                        <a:t> </a:t>
                      </a:r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b="1" dirty="0" smtClean="0"/>
                        <a:t>Издательский дом "ИСТОКИ"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91440" marB="9144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04856" cy="5920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Шевченко Л.Л.  Православная культура </a:t>
            </a:r>
            <a:br>
              <a:rPr lang="ru-RU" sz="2400" dirty="0" smtClean="0"/>
            </a:br>
            <a:r>
              <a:rPr lang="ru-RU" sz="2400" dirty="0" smtClean="0"/>
              <a:t>5 год обучения (34 ч.)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>
          <a:xfrm>
            <a:off x="4572000" y="1700808"/>
            <a:ext cx="4000528" cy="42285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 книга «Основы православной культуры» </a:t>
            </a:r>
          </a:p>
          <a:p>
            <a:pPr>
              <a:buNone/>
            </a:pPr>
            <a:r>
              <a:rPr lang="ru-RU" dirty="0" smtClean="0"/>
              <a:t>( религиозная культура в жизни человека, счастье жизни христианина, язык христианской православной культуры)</a:t>
            </a:r>
          </a:p>
          <a:p>
            <a:r>
              <a:rPr lang="ru-RU" b="1" dirty="0" smtClean="0"/>
              <a:t>2 книга «История христианской Церкви в житиях её святых. Христианская Церковь входит в мир» </a:t>
            </a:r>
          </a:p>
          <a:p>
            <a:pPr>
              <a:buNone/>
            </a:pPr>
            <a:r>
              <a:rPr lang="ru-RU" dirty="0" smtClean="0"/>
              <a:t>(золотая цепь святых, защита христианской веры, утверждение христианского учения,  просветители славянские)</a:t>
            </a:r>
          </a:p>
          <a:p>
            <a:endParaRPr lang="ru-RU" dirty="0"/>
          </a:p>
        </p:txBody>
      </p:sp>
      <p:pic>
        <p:nvPicPr>
          <p:cNvPr id="13" name="Picture 2" descr="D:\Макаренкова Т.Ю\Нормативка\Внеурочка\46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2" y="1470103"/>
            <a:ext cx="4181643" cy="3222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Макаренкова Т.Ю\Нормативка\Внеурочка\ja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077072"/>
            <a:ext cx="1296143" cy="165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57298"/>
            <a:ext cx="7704856" cy="224566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>А.В. Камкин.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СОДЕРЖАНИЕ (34ч.)</a:t>
            </a:r>
          </a:p>
          <a:p>
            <a:pPr>
              <a:buNone/>
            </a:pPr>
            <a:endParaRPr lang="ru-RU" b="1" u="sng" dirty="0" smtClean="0"/>
          </a:p>
          <a:p>
            <a:r>
              <a:rPr lang="ru-RU" b="1" dirty="0" smtClean="0"/>
              <a:t>Крестьянский быт</a:t>
            </a:r>
          </a:p>
          <a:p>
            <a:r>
              <a:rPr lang="ru-RU" b="1" dirty="0" smtClean="0"/>
              <a:t>Крестьянские хоромы</a:t>
            </a:r>
          </a:p>
          <a:p>
            <a:r>
              <a:rPr lang="ru-RU" b="1" dirty="0" smtClean="0"/>
              <a:t>Соловки</a:t>
            </a:r>
          </a:p>
          <a:p>
            <a:r>
              <a:rPr lang="ru-RU" b="1" dirty="0" smtClean="0"/>
              <a:t> Храм Покрова на Нерли</a:t>
            </a:r>
          </a:p>
          <a:p>
            <a:r>
              <a:rPr lang="ru-RU" b="1" dirty="0" smtClean="0"/>
              <a:t>Икона «</a:t>
            </a:r>
            <a:r>
              <a:rPr lang="ru-RU" b="1" dirty="0" err="1" smtClean="0"/>
              <a:t>Живоначальная</a:t>
            </a:r>
            <a:r>
              <a:rPr lang="ru-RU" b="1" dirty="0" smtClean="0"/>
              <a:t> Троица»</a:t>
            </a:r>
          </a:p>
          <a:p>
            <a:r>
              <a:rPr lang="ru-RU" b="1" dirty="0" smtClean="0"/>
              <a:t>Московский Кремль</a:t>
            </a:r>
          </a:p>
          <a:p>
            <a:r>
              <a:rPr lang="ru-RU" b="1" dirty="0" smtClean="0"/>
              <a:t>Летописи</a:t>
            </a:r>
          </a:p>
          <a:p>
            <a:endParaRPr lang="ru-RU" dirty="0"/>
          </a:p>
        </p:txBody>
      </p:sp>
      <p:pic>
        <p:nvPicPr>
          <p:cNvPr id="8" name="Picture 2" descr="http://www.istoky-co.ru/i/umk/up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1785950" cy="2275901"/>
          </a:xfrm>
          <a:prstGeom prst="rect">
            <a:avLst/>
          </a:prstGeom>
          <a:noFill/>
        </p:spPr>
      </p:pic>
      <p:pic>
        <p:nvPicPr>
          <p:cNvPr id="9" name="Picture 4" descr="http://www.istoky-co.ru/i/umk/rt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14356"/>
            <a:ext cx="1459505" cy="2040725"/>
          </a:xfrm>
          <a:prstGeom prst="rect">
            <a:avLst/>
          </a:prstGeom>
          <a:noFill/>
        </p:spPr>
      </p:pic>
      <p:pic>
        <p:nvPicPr>
          <p:cNvPr id="10" name="Picture 2" descr="http://www.istoky-co.ru/i/content/um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86058"/>
            <a:ext cx="4048125" cy="3000376"/>
          </a:xfrm>
          <a:prstGeom prst="rect">
            <a:avLst/>
          </a:prstGeom>
          <a:noFill/>
        </p:spPr>
      </p:pic>
      <p:pic>
        <p:nvPicPr>
          <p:cNvPr id="11" name="Picture 4" descr="http://www.istoky-co.ru/i/umk/rt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1214446" cy="169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42918"/>
            <a:ext cx="7704856" cy="535785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Согласно   части 2 статьи 28 Федерального закона «Об образовании в Российской Федерации»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образовательные организации свободны в определении содержания образования, выборе учебно-методического обеспечения, образовательных технологий по реализуемым ими образовательным программам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выбор учебников определяется содержанием основной образовательной программы, реализуемой школой и формой введения предметной области ОДНКНР</a:t>
            </a:r>
            <a:endParaRPr lang="ru-RU" dirty="0" smtClean="0"/>
          </a:p>
          <a:p>
            <a:r>
              <a:rPr lang="ru-RU" i="1" dirty="0" smtClean="0"/>
              <a:t>для сохранения преемственности в освоении основной образовательной программы нецелесообразно приобретать отдельные учебники, входящие в разные предметные линии</a:t>
            </a:r>
          </a:p>
          <a:p>
            <a:pPr>
              <a:buNone/>
            </a:pPr>
            <a:endParaRPr lang="ru-RU" dirty="0" smtClean="0"/>
          </a:p>
          <a:p>
            <a:pPr fontAlgn="base"/>
            <a:r>
              <a:rPr lang="ru-RU" i="1" dirty="0" smtClean="0"/>
              <a:t>предметная область ОДНКНР является логическим продолжением предметной области  ОРКСЭ начальной школы</a:t>
            </a:r>
            <a:endParaRPr lang="ru-RU" dirty="0" smtClean="0"/>
          </a:p>
          <a:p>
            <a:pPr fontAlgn="base"/>
            <a:r>
              <a:rPr lang="ru-RU" dirty="0" smtClean="0"/>
              <a:t> </a:t>
            </a:r>
            <a:r>
              <a:rPr lang="ru-RU" i="1" dirty="0" smtClean="0"/>
              <a:t>в рамках предметной области ОДНКНР возможна реализация учебных предметов, учитывающих региональные, национальные и этнокультурные особенности</a:t>
            </a:r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Согласно   части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1 и 2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статьи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87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Федерального закона «Об образовании в Российской Федерации»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В целях формирования и развития личности в соответствии с семейными и общественными духовно-нравственными и </a:t>
            </a:r>
            <a:r>
              <a:rPr lang="ru-RU" dirty="0" err="1" smtClean="0"/>
              <a:t>социокультурными</a:t>
            </a:r>
            <a:r>
              <a:rPr lang="ru-RU" dirty="0" smtClean="0"/>
              <a:t> ценностями в основные образовательные программы могут быть включены, в том числе на основании требований соответствующих федеральных государственных образовательных стандартов, учебные предметы, курсы, дисциплины (модули), направленные на получение обучающимися знаний об основах духовно-нравственной культуры народов Российской Федерации, о нравственных принципах, об исторических и культурных традициях мировой религии (мировых религий), или альтернативные им учебные предметы, курсы, дисциплины (модули).</a:t>
            </a:r>
          </a:p>
          <a:p>
            <a:pPr>
              <a:buNone/>
            </a:pPr>
            <a:r>
              <a:rPr lang="ru-RU" dirty="0" smtClean="0"/>
              <a:t>2. Выбор одного из учебных предметов, курсов, дисциплин (модулей), включенных в основные общеобразовательные программы, осуществляется родителями (законными представителями) обучающихся.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помощь педагогу ГАУ ДПО СОИРО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Организованы</a:t>
            </a:r>
          </a:p>
          <a:p>
            <a:r>
              <a:rPr lang="ru-RU" dirty="0" smtClean="0"/>
              <a:t> КПП по профессиональной образовательной программе «</a:t>
            </a:r>
            <a:r>
              <a:rPr lang="ru-RU" dirty="0" err="1" smtClean="0"/>
              <a:t>Культурология</a:t>
            </a:r>
            <a:r>
              <a:rPr lang="ru-RU" dirty="0" smtClean="0"/>
              <a:t>. Православная культура»</a:t>
            </a:r>
          </a:p>
          <a:p>
            <a:r>
              <a:rPr lang="ru-RU" dirty="0" smtClean="0"/>
              <a:t>Целевые курсы ПК для преподавателей ОРКСЭ</a:t>
            </a:r>
          </a:p>
          <a:p>
            <a:r>
              <a:rPr lang="ru-RU" dirty="0" smtClean="0"/>
              <a:t>Семинары «Актуальные аспекты преподавания предметов образовательной области «Основы духовно-нравственная культура народов России»»</a:t>
            </a:r>
          </a:p>
          <a:p>
            <a:r>
              <a:rPr lang="ru-RU" dirty="0" smtClean="0"/>
              <a:t>Областное методическое объединение преподавателей ОРКСЭ, ОДНКНР, ИПКЗС, работа которого осуществляется в формах онлайн-общения, </a:t>
            </a:r>
            <a:r>
              <a:rPr lang="ru-RU" dirty="0" err="1" smtClean="0"/>
              <a:t>вебинара</a:t>
            </a:r>
            <a:r>
              <a:rPr lang="ru-RU" dirty="0" smtClean="0"/>
              <a:t>(проведено 5 встреч, с периодичностью – 1 раз в месяц)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71546"/>
            <a:ext cx="7704856" cy="5103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эффективного введения предметной области ОДНКНР в основную образовательную школу необходимо обеспечить: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43050"/>
            <a:ext cx="7704856" cy="4018198"/>
          </a:xfrm>
        </p:spPr>
        <p:txBody>
          <a:bodyPr>
            <a:normAutofit fontScale="62500" lnSpcReduction="20000"/>
          </a:bodyPr>
          <a:lstStyle/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максимальный учёт тех  культурологических и религиоведческих знаний, которые уже имеются в содержании действующих программ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возможность органического сочетания общероссийского и регионального содержания образования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последовательная реализация культурологического подхода к преподаванию религиозных и религиоведческих знаний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 более точный учет возрастных особенностей и психологических возможностей обучающихся разного возраста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введение интерактивных, диалогичных приёмов в преподавании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преемственность курсов, начиная от начальной ступени, заканчивая средним (полным) образованием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Благодарю за внимание</a:t>
            </a:r>
          </a:p>
          <a:p>
            <a:pPr algn="ctr">
              <a:buNone/>
            </a:pP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7" name="Рисунок 6" descr="http://www.b-port.com/mediafiles/items/2014/02/123206/bb4dfc25c837d9a5a2a3e46c080bb71a_XL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88" y="2708920"/>
            <a:ext cx="3354720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 </a:t>
            </a:r>
            <a:r>
              <a:rPr lang="ru-RU" sz="2800" dirty="0" smtClean="0"/>
              <a:t>Предметная область </a:t>
            </a:r>
            <a:br>
              <a:rPr lang="ru-RU" sz="2800" dirty="0" smtClean="0"/>
            </a:br>
            <a:r>
              <a:rPr lang="ru-RU" sz="2800" dirty="0" smtClean="0"/>
              <a:t>«Основы духовно-нравственной культуры народов России»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214554"/>
            <a:ext cx="7704856" cy="3446694"/>
          </a:xfrm>
        </p:spPr>
        <p:txBody>
          <a:bodyPr/>
          <a:lstStyle/>
          <a:p>
            <a:r>
              <a:rPr lang="ru-RU" sz="2400" b="1" dirty="0" smtClean="0"/>
              <a:t>является логическим продолжением предметной области «Основы религиозных культур и светской этики» </a:t>
            </a:r>
          </a:p>
          <a:p>
            <a:r>
              <a:rPr lang="ru-RU" sz="2400" b="1" dirty="0" smtClean="0"/>
              <a:t>дополняет обществоведческие аспекты традиционных предметов</a:t>
            </a:r>
          </a:p>
          <a:p>
            <a:r>
              <a:rPr lang="ru-RU" sz="2400" b="1" dirty="0" smtClean="0"/>
              <a:t> учитывает национальные, региональные и этнокультурные особенности  Смоленской области 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4FC-6FA7-4B1C-88BC-3F214A6F1837}" type="datetime1">
              <a:rPr lang="ru-RU" smtClean="0"/>
              <a:pPr/>
              <a:t>13.05.2016</a:t>
            </a:fld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40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Изучение предметной области </a:t>
            </a:r>
            <a:br>
              <a:rPr lang="ru-RU" sz="2400" dirty="0" smtClean="0"/>
            </a:br>
            <a:r>
              <a:rPr lang="ru-RU" sz="2400" dirty="0" smtClean="0"/>
              <a:t>«Основы духовно-нравственной культуры народов России» должно обеспечить: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28802"/>
            <a:ext cx="7704856" cy="3732446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воспитание способности к духовному развитию, нравственному самосовершенствованию; воспитание веротерпимости </a:t>
            </a:r>
          </a:p>
          <a:p>
            <a:pPr fontAlgn="base"/>
            <a:r>
              <a:rPr lang="ru-RU" b="1" dirty="0" smtClean="0"/>
              <a:t>знание основных норм морали, нравственных, духовных идеалов, хранимых в культурных традициях народов России </a:t>
            </a:r>
          </a:p>
          <a:p>
            <a:pPr fontAlgn="base"/>
            <a:r>
              <a:rPr lang="ru-RU" b="1" dirty="0" smtClean="0"/>
              <a:t>формирование представлений об основах светской этики, культуры традиционных религий, их роли в развитии культуры и истории России и человечества  </a:t>
            </a:r>
          </a:p>
          <a:p>
            <a:pPr fontAlgn="base"/>
            <a:r>
              <a:rPr lang="ru-RU" b="1" dirty="0" smtClean="0"/>
              <a:t>понимание значения нравственности, веры и религии в жизни человека, семьи и общества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42984"/>
            <a:ext cx="7704856" cy="4388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Предмет «Основы духовно-нравственной культуры народов России» специфичен и по содержанию и по методическим аспектам его преподавания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00240"/>
            <a:ext cx="7704856" cy="3661008"/>
          </a:xfrm>
        </p:spPr>
        <p:txBody>
          <a:bodyPr>
            <a:noAutofit/>
          </a:bodyPr>
          <a:lstStyle/>
          <a:p>
            <a:r>
              <a:rPr lang="ru-RU" b="1" dirty="0" smtClean="0"/>
              <a:t>Содержание курса направлено на </a:t>
            </a:r>
            <a:r>
              <a:rPr lang="ru-RU" b="1" i="1" dirty="0" smtClean="0"/>
              <a:t>формирование нравственного идеала, гражданской идентичности и воспитание патриотических чувств к своей Родине</a:t>
            </a:r>
          </a:p>
          <a:p>
            <a:r>
              <a:rPr lang="ru-RU" b="1" dirty="0" smtClean="0"/>
              <a:t>Основной особенностью  предметной области «Основы духовно-нравственной культуры народов России» является её интегративный характер</a:t>
            </a:r>
          </a:p>
          <a:p>
            <a:r>
              <a:rPr lang="ru-RU" b="1" i="1" dirty="0" smtClean="0"/>
              <a:t>Культурологическая направленность курса</a:t>
            </a:r>
            <a:r>
              <a:rPr lang="ru-RU" b="1" dirty="0" smtClean="0"/>
              <a:t> предполагает приобщение учащихся к культурному наследию народов России с опорой на традиционные российские религии</a:t>
            </a:r>
          </a:p>
          <a:p>
            <a:r>
              <a:rPr lang="ru-RU" b="1" i="1" dirty="0" smtClean="0"/>
              <a:t>Содержание  предполагает опору  на </a:t>
            </a:r>
            <a:r>
              <a:rPr lang="ru-RU" b="1" dirty="0" smtClean="0"/>
              <a:t>региональный и местный материал, который формирует чувство сопричастности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ФИО </a:t>
            </a:r>
            <a:r>
              <a:rPr lang="ru-RU" dirty="0" err="1" smtClean="0"/>
              <a:t>авсотора</a:t>
            </a:r>
            <a:r>
              <a:rPr lang="ru-RU" dirty="0" smtClean="0"/>
              <a:t>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00108"/>
            <a:ext cx="7704856" cy="466114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/>
              <a:t>Выбор учебников и УМП  к образовательным программам осуществляется в соответствии с перечнем учебников, рекомендованных и допущенных к использованию  </a:t>
            </a:r>
            <a:r>
              <a:rPr lang="ru-RU" sz="2400" b="1" dirty="0" err="1" smtClean="0"/>
              <a:t>Минобрнауки</a:t>
            </a:r>
            <a:r>
              <a:rPr lang="ru-RU" sz="2400" b="1" dirty="0" smtClean="0"/>
              <a:t> РФ</a:t>
            </a:r>
          </a:p>
          <a:p>
            <a:pPr algn="just"/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                          (№273 ФЗ от 21.12.2012 г., ст. 18, п. 4)</a:t>
            </a:r>
          </a:p>
          <a:p>
            <a:pPr indent="-342900" algn="just">
              <a:buAutoNum type="arabicParenR"/>
            </a:pPr>
            <a:endParaRPr lang="ru-RU" sz="2400" b="1" dirty="0" smtClean="0"/>
          </a:p>
          <a:p>
            <a:pPr algn="just"/>
            <a:r>
              <a:rPr lang="ru-RU" sz="2400" b="1" dirty="0" smtClean="0"/>
              <a:t>При реализации образовательных программ, наряду с учебником в печатной форме,  используется электронная версия учебника</a:t>
            </a:r>
          </a:p>
          <a:p>
            <a:pPr algn="just"/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                                                         (273 ФЗ, ст.18, п.9 )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/>
              <a:t>Рекомендованные учебники для предметной области ОДНКНР  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5" y="1643050"/>
          <a:ext cx="8215368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3262335"/>
                <a:gridCol w="2214577"/>
              </a:tblGrid>
              <a:tr h="125767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Виноградова Н.Ф., Власенко В.И., Поляков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духовно-нравственной культуры народов России. 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Издательский центр ВЕНТАНА-ГРАФ</a:t>
                      </a:r>
                      <a:endParaRPr lang="ru-RU" dirty="0"/>
                    </a:p>
                  </a:txBody>
                  <a:tcPr/>
                </a:tc>
              </a:tr>
              <a:tr h="224551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Сахаров А.Н., Кочегаров К.А.,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Мухаметшин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Р.М. / Под ред. Сахарова А.Н.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Основы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духовно-нравственной культуры народов России.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религиозных культур народов России. 5 класс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Русское слово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91440" marB="91440"/>
                </a:tc>
              </a:tr>
              <a:tr h="135460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Студеникин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М.Т.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духовно-нравственной культуры народов России. Основы светской этики. 5 класс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Русское слово</a:t>
                      </a: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755576" y="1700808"/>
            <a:ext cx="3816000" cy="3960440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4644008" y="1700808"/>
            <a:ext cx="381600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/>
              <a:t>Содержание (35 ч.)</a:t>
            </a:r>
          </a:p>
          <a:p>
            <a:r>
              <a:rPr lang="ru-RU" sz="2000" b="1" dirty="0" smtClean="0"/>
              <a:t>Введение 1ч.</a:t>
            </a:r>
          </a:p>
          <a:p>
            <a:r>
              <a:rPr lang="ru-RU" sz="2000" b="1" dirty="0" smtClean="0"/>
              <a:t>В мире культуры 4ч.</a:t>
            </a:r>
          </a:p>
          <a:p>
            <a:r>
              <a:rPr lang="ru-RU" sz="2000" b="1" dirty="0" smtClean="0"/>
              <a:t>Нравственные ценности 14 ч.</a:t>
            </a:r>
          </a:p>
          <a:p>
            <a:r>
              <a:rPr lang="ru-RU" sz="2000" b="1" dirty="0" smtClean="0"/>
              <a:t>Религия и культура 10 ч.</a:t>
            </a:r>
          </a:p>
          <a:p>
            <a:r>
              <a:rPr lang="ru-RU" sz="2000" b="1" dirty="0" smtClean="0"/>
              <a:t>Как сохранить духовные ценности 4 ч.</a:t>
            </a:r>
          </a:p>
          <a:p>
            <a:r>
              <a:rPr lang="ru-RU" sz="2000" b="1" dirty="0" smtClean="0"/>
              <a:t>Твой духовный мир 2 ч.</a:t>
            </a:r>
          </a:p>
          <a:p>
            <a:pPr>
              <a:buClr>
                <a:srgbClr val="000099"/>
              </a:buClr>
            </a:pP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Виноградова Н.Ф., Власенко В.И., Поляков А.В. Основы духовно-нравственной культуры народов России. 5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3" name="Picture 2" descr="D:\Макаренкова Т.Ю\Нормативка\Внеурочка\2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2562243" cy="330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акаренкова Т.Ю\Нормативка\Внеурочка\1013304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66" y="3071810"/>
            <a:ext cx="1741975" cy="2611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52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Сахаров А.Н., Кочегаров К.А., </a:t>
            </a:r>
            <a:r>
              <a:rPr lang="ru-RU" sz="2000" dirty="0" err="1" smtClean="0"/>
              <a:t>Мухаметшин</a:t>
            </a:r>
            <a:r>
              <a:rPr lang="ru-RU" sz="2000" dirty="0" smtClean="0"/>
              <a:t> Р.М. / Под ред. Сахарова А.Н.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>
          <a:xfrm>
            <a:off x="4644432" y="1357298"/>
            <a:ext cx="3816000" cy="507209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dirty="0" smtClean="0"/>
              <a:t>Содержание (17 ч.)</a:t>
            </a:r>
          </a:p>
          <a:p>
            <a:r>
              <a:rPr lang="ru-RU" sz="3700" b="1" dirty="0" smtClean="0"/>
              <a:t>Введение (1 ч)</a:t>
            </a:r>
            <a:endParaRPr lang="ru-RU" sz="3700" dirty="0" smtClean="0"/>
          </a:p>
          <a:p>
            <a:r>
              <a:rPr lang="ru-RU" sz="3700" b="1" dirty="0" smtClean="0">
                <a:solidFill>
                  <a:srgbClr val="7030A0"/>
                </a:solidFill>
              </a:rPr>
              <a:t>Православие в Древней Руси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Православие в Московской Руси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Православие при царях и императорах России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От Советской России до современности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Православие в традициях русского народа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Дом и семья в православии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/>
              <a:t>История ислама в России (1 ч)</a:t>
            </a:r>
            <a:endParaRPr lang="ru-RU" sz="3700" dirty="0" smtClean="0"/>
          </a:p>
          <a:p>
            <a:r>
              <a:rPr lang="ru-RU" sz="3700" b="1" dirty="0" smtClean="0"/>
              <a:t>Ислам в современной России (1 ч)</a:t>
            </a:r>
            <a:endParaRPr lang="ru-RU" sz="3700" dirty="0" smtClean="0"/>
          </a:p>
          <a:p>
            <a:r>
              <a:rPr lang="ru-RU" sz="3700" b="1" dirty="0" smtClean="0"/>
              <a:t>Дом и семья в исламе (1 ч)</a:t>
            </a:r>
            <a:endParaRPr lang="ru-RU" sz="3700" dirty="0" smtClean="0"/>
          </a:p>
          <a:p>
            <a:r>
              <a:rPr lang="ru-RU" sz="3700" b="1" dirty="0" smtClean="0">
                <a:solidFill>
                  <a:srgbClr val="000099"/>
                </a:solidFill>
              </a:rPr>
              <a:t>Появление и развитие иудаизма в России (1 ч)</a:t>
            </a:r>
            <a:endParaRPr lang="ru-RU" sz="3700" dirty="0" smtClean="0">
              <a:solidFill>
                <a:srgbClr val="000099"/>
              </a:solidFill>
            </a:endParaRPr>
          </a:p>
          <a:p>
            <a:r>
              <a:rPr lang="ru-RU" sz="3700" b="1" dirty="0" smtClean="0">
                <a:solidFill>
                  <a:srgbClr val="000099"/>
                </a:solidFill>
              </a:rPr>
              <a:t>Иудаизм в СССР и современной России (1 ч)</a:t>
            </a:r>
            <a:endParaRPr lang="ru-RU" sz="3700" dirty="0" smtClean="0">
              <a:solidFill>
                <a:srgbClr val="000099"/>
              </a:solidFill>
            </a:endParaRPr>
          </a:p>
          <a:p>
            <a:r>
              <a:rPr lang="ru-RU" sz="3700" b="1" dirty="0" smtClean="0">
                <a:solidFill>
                  <a:srgbClr val="000099"/>
                </a:solidFill>
              </a:rPr>
              <a:t>Иудаизм в культуре и традициях</a:t>
            </a:r>
            <a:endParaRPr lang="ru-RU" sz="3700" dirty="0" smtClean="0">
              <a:solidFill>
                <a:srgbClr val="000099"/>
              </a:solidFill>
            </a:endParaRPr>
          </a:p>
          <a:p>
            <a:r>
              <a:rPr lang="ru-RU" sz="3700" b="1" dirty="0" smtClean="0">
                <a:solidFill>
                  <a:srgbClr val="000099"/>
                </a:solidFill>
              </a:rPr>
              <a:t>еврейского народа (1 ч)</a:t>
            </a:r>
            <a:endParaRPr lang="ru-RU" sz="3700" dirty="0" smtClean="0">
              <a:solidFill>
                <a:srgbClr val="000099"/>
              </a:solidFill>
            </a:endParaRPr>
          </a:p>
          <a:p>
            <a:r>
              <a:rPr lang="ru-RU" sz="3700" b="1" dirty="0" smtClean="0"/>
              <a:t>Появление и развитие буддизма в России (1 ч)</a:t>
            </a:r>
            <a:endParaRPr lang="ru-RU" sz="3700" dirty="0" smtClean="0"/>
          </a:p>
          <a:p>
            <a:r>
              <a:rPr lang="ru-RU" sz="3700" b="1" dirty="0" smtClean="0"/>
              <a:t>Буддизм в СССР и современной России (1 ч)</a:t>
            </a:r>
            <a:endParaRPr lang="ru-RU" sz="3700" dirty="0" smtClean="0"/>
          </a:p>
          <a:p>
            <a:r>
              <a:rPr lang="ru-RU" sz="3700" b="1" dirty="0" smtClean="0"/>
              <a:t>Буддизм в культуре и традициях народов России (1 ч)</a:t>
            </a:r>
            <a:endParaRPr lang="ru-RU" sz="3700" dirty="0" smtClean="0"/>
          </a:p>
          <a:p>
            <a:r>
              <a:rPr lang="ru-RU" sz="3700" b="1" dirty="0" smtClean="0">
                <a:solidFill>
                  <a:srgbClr val="00B0F0"/>
                </a:solidFill>
              </a:rPr>
              <a:t>Повторительно-обобщающий урок (1 ч)</a:t>
            </a:r>
            <a:endParaRPr lang="ru-RU" sz="37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8" name="Picture 3" descr="D:\Макаренкова Т.Ю\Нормативка\Внеурочка\osnovy-religioznyh-kultur-narodov-rossii-5-kla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2358371" cy="3643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акаренкова Т.Ю\Нормативка\Внеурочка\programma-kursa-osnovy-duhovno-nravstvennoj-kultury-narodov-rossii-osnovy-religioznyh-kultur-narodov-rossii-5-k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571612"/>
            <a:ext cx="1837545" cy="2754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Макаренкова Т.Ю\Нормативка\Внеурочка\1005794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500306"/>
            <a:ext cx="1672106" cy="2147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Макаренкова Т.Ю\Нормативка\Внеурочка\uk5125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429000"/>
            <a:ext cx="1723143" cy="2466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14356"/>
            <a:ext cx="7704856" cy="50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Студеникин</a:t>
            </a:r>
            <a:r>
              <a:rPr lang="ru-RU" dirty="0" smtClean="0"/>
              <a:t> М.Т.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>
          <a:xfrm>
            <a:off x="4644432" y="1000108"/>
            <a:ext cx="3816000" cy="4929222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u="sng" dirty="0" smtClean="0"/>
              <a:t>СОДЕРЖАНИЕ (17 ч.)</a:t>
            </a:r>
          </a:p>
          <a:p>
            <a:pPr>
              <a:buNone/>
            </a:pPr>
            <a:endParaRPr lang="ru-RU" b="1" u="sng" dirty="0" smtClean="0"/>
          </a:p>
          <a:p>
            <a:r>
              <a:rPr lang="ru-RU" sz="2200" b="1" dirty="0" smtClean="0"/>
              <a:t>Введение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Гражданин России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Порядочность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Совесть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Доверие и доверчивость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Милосердие и сострадание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Правда и ложь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Традиции воспитания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Честь и достоинство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Терпимость и терпение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Мужество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Равнодушие и жестокость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Самовоспитание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Учись учиться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Речевой этикет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Мои права и обязанности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Итоговое повторение </a:t>
            </a:r>
            <a:r>
              <a:rPr lang="ru-RU" sz="2200" dirty="0" smtClean="0"/>
              <a:t>(1 час)</a:t>
            </a:r>
            <a:endParaRPr lang="ru-RU" sz="2200" dirty="0"/>
          </a:p>
        </p:txBody>
      </p:sp>
      <p:pic>
        <p:nvPicPr>
          <p:cNvPr id="10" name="Picture 2" descr="D:\Макаренкова Т.Ю\Нормативка\Внеурочка\ef9dd2957cd91b798891f7edf7b247a1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285860"/>
            <a:ext cx="2588422" cy="2588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Макаренкова Т.Ю\Нормативка\Внеурочка\1013341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2252973" cy="3299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Макаренкова Т.Ю\Нормативка\Внеурочка\1005836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500306"/>
            <a:ext cx="1779876" cy="2386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акаренкова Т.Ю\Нормативка\Внеурочка\1010645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00504"/>
            <a:ext cx="1572743" cy="235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Макаренкова Т.Ю\Нормативка\Внеурочка\uk392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714752"/>
            <a:ext cx="1642226" cy="23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1602</TotalTime>
  <Words>1252</Words>
  <Application>Microsoft Office PowerPoint</Application>
  <PresentationFormat>Экран (4:3)</PresentationFormat>
  <Paragraphs>184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Методическое обеспечение  предметной области  «Основы духовно-нравственной культуры народов России»  (5 класс )   Макаренкова Т.Ю., доцент кафедры воспитания детей и молодёжи  ГАУ ДПО СОИРО,к.п.н.</vt:lpstr>
      <vt:lpstr> Предметная область  «Основы духовно-нравственной культуры народов России»</vt:lpstr>
      <vt:lpstr>Изучение предметной области  «Основы духовно-нравственной культуры народов России» должно обеспечить: </vt:lpstr>
      <vt:lpstr>Предмет «Основы духовно-нравственной культуры народов России» специфичен и по содержанию и по методическим аспектам его преподавания</vt:lpstr>
      <vt:lpstr>Слайд 5</vt:lpstr>
      <vt:lpstr>Рекомендованные учебники для предметной области ОДНКНР  </vt:lpstr>
      <vt:lpstr>Виноградова Н.Ф., Власенко В.И., Поляков А.В. Основы духовно-нравственной культуры народов России. 5 кл.</vt:lpstr>
      <vt:lpstr>Сахаров А.Н., Кочегаров К.А., Мухаметшин Р.М. / Под ред. Сахарова А.Н.</vt:lpstr>
      <vt:lpstr>Студеникин М.Т.</vt:lpstr>
      <vt:lpstr> Допущенные учебники для предметной области ОДНКНР  </vt:lpstr>
      <vt:lpstr>Шевченко Л.Л.  Православная культура  5 год обучения (34 ч.)</vt:lpstr>
      <vt:lpstr>А.В. Камкин.    </vt:lpstr>
      <vt:lpstr>Слайд 13</vt:lpstr>
      <vt:lpstr>Согласно   части 1 и 2 статьи 87 Федерального закона «Об образовании в Российской Федерации»</vt:lpstr>
      <vt:lpstr>В помощь педагогу ГАУ ДПО СОИРО</vt:lpstr>
      <vt:lpstr>Для эффективного введения предметной области ОДНКНР в основную образовательную школу необходимо обеспечить: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Орешкова</dc:creator>
  <cp:lastModifiedBy>Татьяна</cp:lastModifiedBy>
  <cp:revision>159</cp:revision>
  <dcterms:created xsi:type="dcterms:W3CDTF">2012-06-27T06:59:33Z</dcterms:created>
  <dcterms:modified xsi:type="dcterms:W3CDTF">2016-05-13T03:19:42Z</dcterms:modified>
</cp:coreProperties>
</file>