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5" r:id="rId2"/>
    <p:sldId id="326" r:id="rId3"/>
    <p:sldId id="330" r:id="rId4"/>
    <p:sldId id="332" r:id="rId5"/>
    <p:sldId id="328" r:id="rId6"/>
    <p:sldId id="329" r:id="rId7"/>
    <p:sldId id="333" r:id="rId8"/>
    <p:sldId id="334" r:id="rId9"/>
    <p:sldId id="335" r:id="rId10"/>
    <p:sldId id="336" r:id="rId11"/>
    <p:sldId id="317" r:id="rId12"/>
    <p:sldId id="318" r:id="rId13"/>
    <p:sldId id="337" r:id="rId14"/>
    <p:sldId id="319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D395F"/>
    <a:srgbClr val="E2F5FA"/>
    <a:srgbClr val="2D7AB0"/>
    <a:srgbClr val="FF66FF"/>
    <a:srgbClr val="E2EDFA"/>
    <a:srgbClr val="CCE9F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1086" autoAdjust="0"/>
  </p:normalViewPr>
  <p:slideViewPr>
    <p:cSldViewPr>
      <p:cViewPr>
        <p:scale>
          <a:sx n="62" d="100"/>
          <a:sy n="62" d="100"/>
        </p:scale>
        <p:origin x="-1116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27F6CB-804A-4FB0-9071-C87E2B39D4CE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C290E2-F252-41E5-8BC1-EBE018920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812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98D5A1-75E4-4DFD-9F6A-F3E162F57205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0532759-9E4D-496A-86DA-5B7680697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5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488536-B78A-462A-97F6-3CEEA77D086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300624-B733-498F-99F0-B033753E704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C984A8-9F4B-4A9F-B609-5FEFE811FB2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258EB-4B76-477E-B46F-FF0887117B5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660CA9-B23E-4987-B64B-09E5050E096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602410-EEC9-4AF4-93F2-3320C751E06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FC20E6-5D0A-4AC0-81F0-F26BC05E2FC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5BB0B7-6C51-44B8-93EF-7ABF4249F8B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9DAE8C-2236-4738-B2B7-8490409613A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2D7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Владелец\Desktop\обложка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8945563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b="17762"/>
          <a:stretch/>
        </p:blipFill>
        <p:spPr bwMode="auto">
          <a:xfrm>
            <a:off x="777803" y="763489"/>
            <a:ext cx="1187593" cy="7200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  <a:softEdge rad="0"/>
          </a:effectLst>
          <a:extLst/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1692275" y="865188"/>
            <a:ext cx="6696075" cy="4460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900" b="1" smtClean="0">
                <a:solidFill>
                  <a:schemeClr val="tx2"/>
                </a:solidFill>
                <a:latin typeface="Arial Narrow" pitchFamily="34" charset="0"/>
              </a:rPr>
              <a:t>ГОСУДАРСТВЕННОЕ АВТОНОМНОЕ УЧРЕЖДЕНИЕ ДОПОЛНИТЕЛЬНОГО ПРОФЕССИОНАЛЬНОГО ОБРАЗОВАНИЯ</a:t>
            </a:r>
          </a:p>
          <a:p>
            <a:pPr algn="ctr">
              <a:defRPr/>
            </a:pPr>
            <a:r>
              <a:rPr lang="ru-RU" sz="1400" b="1" smtClean="0">
                <a:solidFill>
                  <a:schemeClr val="tx2"/>
                </a:solidFill>
                <a:latin typeface="Arial Narrow" pitchFamily="34" charset="0"/>
              </a:rPr>
              <a:t>“СМОЛЕНСКИЙ ОБЛАСТНОЙ ИНСТИТУТ РАЗВИТИЯ ОБРАЗОВАНИЯ”</a:t>
            </a:r>
          </a:p>
        </p:txBody>
      </p:sp>
      <p:graphicFrame>
        <p:nvGraphicFramePr>
          <p:cNvPr id="7" name="Объект 9"/>
          <p:cNvGraphicFramePr>
            <a:graphicFrameLocks noChangeAspect="1"/>
          </p:cNvGraphicFramePr>
          <p:nvPr/>
        </p:nvGraphicFramePr>
        <p:xfrm>
          <a:off x="5418138" y="6165850"/>
          <a:ext cx="36353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5" name="CorelDRAW" r:id="rId5" imgW="5193360" imgH="612360" progId="CorelDraw.Graphic.16">
                  <p:embed/>
                </p:oleObj>
              </mc:Choice>
              <mc:Fallback>
                <p:oleObj name="CorelDRAW" r:id="rId5" imgW="5193360" imgH="612360" progId="CorelDraw.Graphic.16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138" y="6165850"/>
                        <a:ext cx="3635375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8731-A4D4-40ED-9AC7-176543422456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C7C7-A207-4DC6-BE37-1E91BF7BB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BD937-A940-4DAB-B6DD-4C901DBA46B6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BBB2-1788-40A5-B15C-64EE10B4C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2497-9750-4912-945B-C15E301C83A1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3A18B-8072-405A-BD31-8D38EB5BD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b="17762"/>
          <a:stretch/>
        </p:blipFill>
        <p:spPr bwMode="auto">
          <a:xfrm>
            <a:off x="6638900" y="5318050"/>
            <a:ext cx="2314600" cy="14034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  <a:softEdge rad="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1C1BE-7AF2-46D4-85AB-8D323EE88E1E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1B98D-2FFC-421C-BD81-7DAD8B774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B0571-7A4C-4D64-A78D-EEE1A54889CB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B9B68-559C-4765-B44A-16543A30B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AA3EA-4696-4238-A02F-A8E62A927A0C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F5D32-2FD5-4AB8-B245-332E13995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43EC-4D42-4DAE-A607-3BBED474453F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3168-A5DE-48D7-9FB5-720EA9258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8582-0D56-4527-9DB2-C0DE4DE28500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7429A-417D-402F-880A-0333DEB66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gradFill>
          <a:gsLst>
            <a:gs pos="0">
              <a:schemeClr val="accent2"/>
            </a:gs>
            <a:gs pos="50000">
              <a:schemeClr val="bg1"/>
            </a:gs>
            <a:gs pos="100000">
              <a:schemeClr val="accent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 userDrawn="1"/>
        </p:nvSpPr>
        <p:spPr>
          <a:xfrm>
            <a:off x="107950" y="115888"/>
            <a:ext cx="8928100" cy="6626225"/>
          </a:xfrm>
          <a:prstGeom prst="roundRect">
            <a:avLst>
              <a:gd name="adj" fmla="val 7256"/>
            </a:avLst>
          </a:prstGeom>
          <a:gradFill>
            <a:gsLst>
              <a:gs pos="0">
                <a:srgbClr val="2D7AB0"/>
              </a:gs>
              <a:gs pos="50000">
                <a:schemeClr val="bg1"/>
              </a:gs>
              <a:gs pos="100000">
                <a:srgbClr val="2D7AB0"/>
              </a:gs>
            </a:gsLst>
            <a:lin ang="5400000" scaled="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 userDrawn="1"/>
        </p:nvSpPr>
        <p:spPr>
          <a:xfrm>
            <a:off x="269875" y="260350"/>
            <a:ext cx="8604250" cy="6337300"/>
          </a:xfrm>
          <a:prstGeom prst="roundRect">
            <a:avLst>
              <a:gd name="adj" fmla="val 7256"/>
            </a:avLst>
          </a:prstGeom>
          <a:ln w="31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b="17762"/>
          <a:stretch/>
        </p:blipFill>
        <p:spPr bwMode="auto">
          <a:xfrm>
            <a:off x="8100392" y="6165304"/>
            <a:ext cx="831313" cy="504055"/>
          </a:xfrm>
          <a:prstGeom prst="rect">
            <a:avLst/>
          </a:prstGeom>
          <a:noFill/>
          <a:ln>
            <a:noFill/>
          </a:ln>
          <a:effectLst>
            <a:outerShdw blurRad="25400" dist="12700" dir="3600000" algn="ctr" rotWithShape="0">
              <a:schemeClr val="bg1"/>
            </a:outerShdw>
            <a:softEdge rad="0"/>
          </a:effectLst>
          <a:extLst/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40DC-FD8C-411F-89E4-1757783AAAA5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8054C-788E-46CA-AAA1-D57309896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A06AD-EACD-4A67-BEA6-B2DE2C5E93AB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2B7F0-4462-4C0F-9BF5-660940F9B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F6B3E-BED5-4DFD-95E5-0CFAA2739860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9A286-2BBB-4652-8AFC-F69C6B2EE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A3F602-7BAC-4AB9-A89F-ABB7874B8628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32A74C-8C5E-438D-B379-94973E559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31" r:id="rId3"/>
    <p:sldLayoutId id="2147483832" r:id="rId4"/>
    <p:sldLayoutId id="2147483833" r:id="rId5"/>
    <p:sldLayoutId id="2147483834" r:id="rId6"/>
    <p:sldLayoutId id="2147483841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900113" y="1557338"/>
            <a:ext cx="7772400" cy="3743325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2400" b="1" smtClean="0"/>
              <a:t>  Современные требования к качеству образования по предметным областям</a:t>
            </a:r>
            <a:br>
              <a:rPr lang="ru-RU" sz="2400" b="1" smtClean="0"/>
            </a:br>
            <a:r>
              <a:rPr lang="ru-RU" sz="2400" b="1" smtClean="0"/>
              <a:t> ОРКСЭ, ОДКНР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000" b="1" i="1" smtClean="0"/>
              <a:t> </a:t>
            </a:r>
            <a:r>
              <a:rPr lang="ru-RU" sz="2000" smtClean="0"/>
              <a:t>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i="1" smtClean="0"/>
              <a:t>Макаренкова Татьяна Юрьевна, </a:t>
            </a:r>
            <a:br>
              <a:rPr lang="ru-RU" sz="2000" b="1" i="1" smtClean="0"/>
            </a:br>
            <a:r>
              <a:rPr lang="ru-RU" sz="2000" i="1" smtClean="0"/>
              <a:t> доцент кафедры воспитания и социализации </a:t>
            </a:r>
            <a:br>
              <a:rPr lang="ru-RU" sz="2000" i="1" smtClean="0"/>
            </a:br>
            <a:r>
              <a:rPr lang="ru-RU" sz="2000" i="1" smtClean="0"/>
              <a:t>детей и молодежи </a:t>
            </a:r>
            <a:r>
              <a:rPr lang="ru-RU" sz="2000" smtClean="0"/>
              <a:t>ГАУ ДПО СОИРО, к.п.н.</a:t>
            </a:r>
            <a:br>
              <a:rPr lang="ru-RU" sz="2000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3200" b="1" smtClean="0">
                <a:cs typeface="Times New Roman" pitchFamily="18" charset="0"/>
              </a:rPr>
              <a:t>  </a:t>
            </a:r>
            <a:br>
              <a:rPr lang="ru-RU" sz="3200" b="1" smtClean="0">
                <a:cs typeface="Times New Roman" pitchFamily="18" charset="0"/>
              </a:rPr>
            </a:br>
            <a:endParaRPr lang="ru-RU" sz="3200" b="1" smtClean="0">
              <a:solidFill>
                <a:srgbClr val="8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2858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СИСТЕМА ОЦЕНИВАНИЯ  (рабочее мнение ВНИК)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928688"/>
            <a:ext cx="8856662" cy="58134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000" b="1" dirty="0" smtClean="0"/>
              <a:t>На основе анализа Положений образовательных организаций «О системе оценивания, текущем контроле и промежуточной аттестации в рамках ФГОС НООШ, ФГОС ООО » в образовательных  организациях Смоленской области  существует </a:t>
            </a:r>
          </a:p>
          <a:p>
            <a:pPr>
              <a:defRPr/>
            </a:pPr>
            <a:r>
              <a:rPr lang="ru-RU" sz="2000" b="1" dirty="0" smtClean="0"/>
              <a:t>без отметочный подход (начальная школа, основная школа во внеурочной деятельности и результатах реализации программы воспитания и социализации) с пояснениями – программа освоена/ не освоена , </a:t>
            </a:r>
          </a:p>
          <a:p>
            <a:pPr>
              <a:defRPr/>
            </a:pPr>
            <a:r>
              <a:rPr lang="ru-RU" sz="2000" b="1" dirty="0" smtClean="0"/>
              <a:t>результат оценивания с выставлением отметок по пятибалльной системе ( основная школа предмет ОДКНР, ИПКЗС, модуль ОДКНР в предметах ООП)</a:t>
            </a:r>
            <a:endParaRPr lang="ru-RU" sz="2000" dirty="0" smtClean="0"/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Рабочей группой ВНИК   предложена бальная система оценивания, которая  предположительно будет трактоваться  как в без отметочном подходе, так и в подходе с выставлением отметки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Система оценивания  КИМ будет представлена с позиции достижения предметных,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метапредметных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и личностных результатов обучающимся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endParaRPr lang="ru-RU" sz="2400" dirty="0"/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Проекты новых документов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нормативно правовой базы по предметным областям ОРКСЭ, ОДНКНР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  <a:defRPr/>
            </a:pPr>
            <a:r>
              <a:rPr lang="ru-RU" sz="2000" b="1" dirty="0" smtClean="0"/>
              <a:t>ПРОТОКОЛ </a:t>
            </a:r>
            <a:r>
              <a:rPr lang="ru-RU" sz="2000" dirty="0" smtClean="0"/>
              <a:t>заседания </a:t>
            </a:r>
            <a:r>
              <a:rPr lang="ru-RU" sz="2000" dirty="0"/>
              <a:t>методического объединения по ОРКСЭ и ОДНКНР, утвержденного Межведомственным координационным советом по реализации плана мероприятий по введению комплексного учебного курса «Основы религиозных культур и светской этики» </a:t>
            </a:r>
            <a:r>
              <a:rPr lang="ru-RU" sz="2000" dirty="0" smtClean="0"/>
              <a:t>от </a:t>
            </a:r>
            <a:r>
              <a:rPr lang="ru-RU" sz="2000" dirty="0"/>
              <a:t>31 мая 2017г. №</a:t>
            </a:r>
            <a:r>
              <a:rPr lang="ru-RU" sz="2000" dirty="0" smtClean="0"/>
              <a:t>19</a:t>
            </a:r>
          </a:p>
          <a:p>
            <a:pPr>
              <a:defRPr/>
            </a:pPr>
            <a:endParaRPr lang="ru-RU" sz="2000" dirty="0"/>
          </a:p>
          <a:p>
            <a:pPr>
              <a:buFont typeface="Wingdings" pitchFamily="2" charset="2"/>
              <a:buChar char="Ø"/>
              <a:defRPr/>
            </a:pPr>
            <a:r>
              <a:rPr lang="ru-RU" sz="1800" i="1" dirty="0" smtClean="0"/>
              <a:t> Предложения </a:t>
            </a:r>
            <a:r>
              <a:rPr lang="ru-RU" sz="1800" i="1" dirty="0"/>
              <a:t>рабочей группы (утв. приказом </a:t>
            </a:r>
            <a:r>
              <a:rPr lang="ru-RU" sz="1800" i="1" dirty="0" err="1"/>
              <a:t>Минобрнауки</a:t>
            </a:r>
            <a:r>
              <a:rPr lang="ru-RU" sz="1800" i="1" dirty="0"/>
              <a:t> России от 03.10.2016 № ОВ-6/08вн) для организации работы по детализации требований к предметным результатам в федеральном государственном образовательном стандарте (ФГОС) начального общего образования предметной области «Основы религиозных культур и светской этики» (ОРКСЭ</a:t>
            </a:r>
            <a:r>
              <a:rPr lang="ru-RU" sz="1800" i="1" dirty="0" smtClean="0"/>
              <a:t>) (проект)</a:t>
            </a:r>
            <a:endParaRPr lang="ru-RU" sz="1800" i="1" dirty="0"/>
          </a:p>
          <a:p>
            <a:pPr>
              <a:buFont typeface="Wingdings" pitchFamily="2" charset="2"/>
              <a:buChar char="Ø"/>
              <a:defRPr/>
            </a:pPr>
            <a:r>
              <a:rPr lang="ru-RU" sz="1800" i="1" dirty="0" smtClean="0"/>
              <a:t> Изменения </a:t>
            </a:r>
            <a:r>
              <a:rPr lang="ru-RU" sz="1800" i="1" dirty="0"/>
              <a:t>в ФГОС начального общего образования в части воспитательного </a:t>
            </a:r>
            <a:r>
              <a:rPr lang="ru-RU" sz="1800" i="1" dirty="0" smtClean="0"/>
              <a:t>компонента (проект) </a:t>
            </a:r>
            <a:endParaRPr lang="ru-RU" sz="18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Новый документ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нормативно правовой базы по предметным областям ОРКСЭ, ОДНКНР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000" dirty="0"/>
              <a:t>27 июля 2017 года Заместителем Министра образования и науки Российской Федерации Т.Ю. </a:t>
            </a:r>
            <a:r>
              <a:rPr lang="ru-RU" sz="2000" dirty="0" err="1"/>
              <a:t>Синюгиной</a:t>
            </a:r>
            <a:r>
              <a:rPr lang="ru-RU" sz="2000" dirty="0"/>
              <a:t> утвержден</a:t>
            </a:r>
            <a:r>
              <a:rPr lang="ru-RU" sz="2000" b="1" dirty="0"/>
              <a:t> План деятельности по совершенствованию процесса реализации комплексного учебного курса «Основы религиозных культур и светской этики» и предметной области «Основы духовно-нравственной культуры народов России» на 2017-2018 годы.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dirty="0"/>
              <a:t>План включает 5 </a:t>
            </a:r>
            <a:r>
              <a:rPr lang="ru-RU" sz="2000" dirty="0" smtClean="0"/>
              <a:t>направлений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dirty="0" smtClean="0"/>
              <a:t>ФГАОУ </a:t>
            </a:r>
            <a:r>
              <a:rPr lang="ru-RU" sz="2000" dirty="0"/>
              <a:t>ДПО </a:t>
            </a:r>
            <a:r>
              <a:rPr lang="ru-RU" sz="2000" dirty="0" err="1"/>
              <a:t>АПКиППРО</a:t>
            </a:r>
            <a:r>
              <a:rPr lang="ru-RU" sz="2000" dirty="0"/>
              <a:t> поручено продолжать информационное освещение реализации предметных областей, проводить ежеквартальный мониторинг</a:t>
            </a:r>
            <a:r>
              <a:rPr lang="ru-RU" sz="2000" dirty="0" smtClean="0"/>
              <a:t>.</a:t>
            </a:r>
            <a:endParaRPr lang="ru-RU" sz="2000" dirty="0"/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http://orkce.apkpro.ru/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ПЛАН работы ВНИК на 2018 год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Анализ экспериментального пакета КИМ по предметным областям ОРКСЭ, ОДНКНР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январь – март 2018г.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Организация общественной экспертизы  экспериментального пакета КИМ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февраль – март 2018 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Апробация экспериментального пакета КИМ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апрель 2018 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Корректировка экспериментального пакета КИМ  -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май – июнь 2018г.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Повторная апробация скорректированного экспериментального пакета КИМ 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- сентябрь 2018 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Разработка конструктора заданий по направлениям работы ВНИК – январь –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сентябрь 2018 г.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 итогового пакета КИМ –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ноябрь 2018 г.</a:t>
            </a:r>
          </a:p>
          <a:p>
            <a:pPr>
              <a:buFont typeface="Arial" charset="0"/>
              <a:buNone/>
              <a:defRPr/>
            </a:pPr>
            <a:endParaRPr lang="ru-RU" sz="2000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endParaRPr lang="ru-RU" dirty="0" smtClean="0"/>
          </a:p>
          <a:p>
            <a:pPr marL="0" indent="0" algn="ctr">
              <a:buFont typeface="Arial" charset="0"/>
              <a:buNone/>
              <a:defRPr/>
            </a:pPr>
            <a:endParaRPr lang="ru-RU" dirty="0"/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Благодарим за  совместную работу!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Желаем творческих успехов!!!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1052513"/>
            <a:ext cx="8856662" cy="56896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 </a:t>
            </a:r>
            <a:r>
              <a:rPr lang="ru-RU" sz="2400" b="1" dirty="0"/>
              <a:t>Образование</a:t>
            </a:r>
            <a:r>
              <a:rPr lang="ru-RU" sz="2000" b="1" dirty="0"/>
              <a:t> </a:t>
            </a:r>
            <a:r>
              <a:rPr lang="ru-RU" sz="2000" b="1" dirty="0" smtClean="0"/>
              <a:t>–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i="1" dirty="0" smtClean="0"/>
              <a:t>единый </a:t>
            </a:r>
            <a:r>
              <a:rPr lang="ru-RU" sz="2000" b="1" i="1" dirty="0"/>
              <a:t>целенаправленный процесс воспитания и обучения</a:t>
            </a:r>
            <a:r>
              <a:rPr lang="ru-RU" sz="2000" dirty="0"/>
              <a:t>, являющийся общественно значимым благом и осуществляемый в интересах человека, семьи, общества и государства, а также </a:t>
            </a:r>
            <a:r>
              <a:rPr lang="ru-RU" sz="2000" b="1" i="1" dirty="0"/>
              <a:t>совокупность приобретаемых знаний, умений, навыков, ценностных установок, опыта деятельности и компетенции </a:t>
            </a:r>
            <a:r>
              <a:rPr lang="ru-RU" sz="2000" dirty="0"/>
              <a:t>определенных объема и сложности в целях интеллектуального, </a:t>
            </a:r>
            <a:r>
              <a:rPr lang="ru-RU" sz="2000" b="1" i="1" dirty="0"/>
              <a:t>духовно-нравственного</a:t>
            </a:r>
            <a:r>
              <a:rPr lang="ru-RU" sz="2000" dirty="0"/>
              <a:t>, творческого, физического и (или) профессионального развития человека, </a:t>
            </a:r>
            <a:r>
              <a:rPr lang="ru-RU" sz="2000" b="1" i="1" dirty="0"/>
              <a:t>удовлетворения его образовательных потребностей и интересов </a:t>
            </a:r>
            <a:endParaRPr lang="ru-RU" sz="2000" b="1" i="1" dirty="0" smtClean="0"/>
          </a:p>
          <a:p>
            <a:pPr marL="0" indent="0">
              <a:buFont typeface="Arial" charset="0"/>
              <a:buNone/>
              <a:defRPr/>
            </a:pPr>
            <a:endParaRPr lang="ru-RU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Глава 1. Общие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положения Статья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2. Основные понятия, используемые в настоящем Федеральном законе Федеральный закон от 29 декабря 2012 г. N 273-ФЗ "Об образовании в Российской Федерации")</a:t>
            </a:r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ФГОС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( ПРИКАЗ МИНОБРНАУКИ РФ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от 17 декабря 2010 г. № 1897)</a:t>
            </a:r>
            <a:endParaRPr lang="ru-RU" sz="1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0" y="785813"/>
            <a:ext cx="9036050" cy="59563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dirty="0" smtClean="0"/>
              <a:t> </a:t>
            </a:r>
            <a:r>
              <a:rPr lang="ru-RU" sz="2400" dirty="0" smtClean="0"/>
              <a:t>1.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С</a:t>
            </a:r>
            <a:r>
              <a:rPr lang="ru-RU" sz="1800" dirty="0" smtClean="0"/>
              <a:t>овокупность требований, обязательных при реализации основной образовательной программы основного общего образования.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dirty="0" smtClean="0"/>
              <a:t>2. Требований к результатам, структуре и условиям освоения основной образовательной программы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dirty="0" smtClean="0"/>
              <a:t>3. Стандарт является основой объективной оценки соответствия установленным требованиям образовательной деятельности и подготовки обучающихся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dirty="0" smtClean="0"/>
              <a:t>4. Стандарт разработан с учетом региональных, национальных и этнокультурных особенностей народов Российской Федерации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/>
              <a:t>5. Стандарт направлен на обеспечение:</a:t>
            </a:r>
          </a:p>
          <a:p>
            <a:pPr>
              <a:defRPr/>
            </a:pPr>
            <a:r>
              <a:rPr lang="ru-RU" sz="1800" dirty="0" smtClean="0"/>
              <a:t>формирования российской гражданской идентичности обучающихся;</a:t>
            </a:r>
          </a:p>
          <a:p>
            <a:pPr>
              <a:defRPr/>
            </a:pPr>
            <a:r>
              <a:rPr lang="ru-RU" sz="1800" dirty="0" smtClean="0"/>
              <a:t>единства образовательного пространства Российской Федерации</a:t>
            </a:r>
          </a:p>
          <a:p>
            <a:pPr>
              <a:defRPr/>
            </a:pPr>
            <a:r>
              <a:rPr lang="ru-RU" sz="1800" dirty="0" smtClean="0"/>
              <a:t>преемственности основных образовательных программ </a:t>
            </a:r>
          </a:p>
          <a:p>
            <a:pPr>
              <a:defRPr/>
            </a:pPr>
            <a:r>
              <a:rPr lang="ru-RU" sz="1800" dirty="0" smtClean="0"/>
              <a:t>духовно-нравственного развития, воспитания обучающихся </a:t>
            </a:r>
          </a:p>
          <a:p>
            <a:pPr>
              <a:defRPr/>
            </a:pPr>
            <a:r>
              <a:rPr lang="ru-RU" sz="1800" dirty="0" smtClean="0"/>
              <a:t>формирования </a:t>
            </a:r>
            <a:r>
              <a:rPr lang="ru-RU" sz="1800" dirty="0" err="1" smtClean="0"/>
              <a:t>содержательно-критериальной</a:t>
            </a:r>
            <a:r>
              <a:rPr lang="ru-RU" sz="1800" dirty="0" smtClean="0"/>
              <a:t> основы оценки результатов </a:t>
            </a:r>
          </a:p>
          <a:p>
            <a:pPr>
              <a:defRPr/>
            </a:pPr>
            <a:r>
              <a:rPr lang="ru-RU" sz="1800" dirty="0" smtClean="0"/>
              <a:t>условий создания социальной ситуации развития обучающихся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/>
              <a:t>6. В основе Стандарта лежит </a:t>
            </a:r>
            <a:r>
              <a:rPr lang="ru-RU" sz="1800" dirty="0" err="1" smtClean="0"/>
              <a:t>системно-деятельностный</a:t>
            </a:r>
            <a:r>
              <a:rPr lang="ru-RU" sz="1800" dirty="0" smtClean="0"/>
              <a:t> подход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7.</a:t>
            </a:r>
            <a:r>
              <a:rPr lang="ru-RU" sz="1800" dirty="0" smtClean="0"/>
              <a:t> Стандарт ориентирован на становление личностных характеристик выпускника ("портрет выпускника (начальной, основной, средней) школы"):</a:t>
            </a:r>
          </a:p>
          <a:p>
            <a:pPr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Требования к результатам освоения обучающимися   ООП</a:t>
            </a:r>
            <a:endParaRPr lang="ru-RU" sz="2000" b="1" dirty="0" smtClean="0">
              <a:solidFill>
                <a:srgbClr val="0D395F"/>
              </a:solidFill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714375"/>
            <a:ext cx="8856662" cy="6027738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личностным</a:t>
            </a:r>
            <a:r>
              <a:rPr lang="ru-RU" sz="1800" dirty="0" smtClean="0"/>
              <a:t>, включающим готовность и способность обучающихся к саморазвитию и личностному самоопределению, </a:t>
            </a:r>
            <a:r>
              <a:rPr lang="ru-RU" sz="1800" dirty="0" err="1" smtClean="0"/>
              <a:t>сформированность</a:t>
            </a:r>
            <a:r>
              <a:rPr lang="ru-RU" sz="1800" dirty="0" smtClean="0"/>
              <a:t> их мотивации  … к целенаправленной познавательной деятельности, системы значимых социальных и межличностных отношений, ценностно-смысловых установок, отражающих личностные и гражданские позиции в деятельности, социальные компетенции, правосознание, способность ставить цели и строить жизненные планы, способность к осознанию российской идентичности в поликультурном социуме;</a:t>
            </a:r>
          </a:p>
          <a:p>
            <a:pPr>
              <a:defRPr/>
            </a:pP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</a:rPr>
              <a:t>метапредметным</a:t>
            </a:r>
            <a:r>
              <a:rPr lang="ru-RU" sz="1800" dirty="0" smtClean="0"/>
              <a:t>, включающим освоенные обучающимися </a:t>
            </a:r>
            <a:r>
              <a:rPr lang="ru-RU" sz="1800" dirty="0" err="1" smtClean="0"/>
              <a:t>межпредметные</a:t>
            </a:r>
            <a:r>
              <a:rPr lang="ru-RU" sz="1800" dirty="0" smtClean="0"/>
              <a:t> понятия и универсальные учебные действия (регулятивные, познавательные, коммуникативные), способность их использования в учебной, познавательной и социальной практике…  </a:t>
            </a:r>
          </a:p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предметным</a:t>
            </a:r>
            <a:r>
              <a:rPr lang="ru-RU" sz="1800" dirty="0" smtClean="0"/>
              <a:t>, включающим освоенные обучающимися в ходе изучения учебного предмета умения, специфические для данной предметной области,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ситуациях, формирование научного типа мышления, научных представлений о ключевых теориях, типах и видах отношений, владение научной терминологией, ключевыми понятиями, методами и приемами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Цели предметных областей ОРКС, ОДНКНР </a:t>
            </a: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1052513"/>
            <a:ext cx="8856662" cy="56896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b="1" i="1" u="sng" dirty="0" smtClean="0">
                <a:solidFill>
                  <a:schemeClr val="accent2">
                    <a:lumMod val="50000"/>
                  </a:schemeClr>
                </a:solidFill>
              </a:rPr>
              <a:t>В соответствии с  ФГОС  НОО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 </a:t>
            </a:r>
            <a:r>
              <a:rPr lang="ru-RU" sz="2400" b="1" dirty="0" smtClean="0"/>
              <a:t>п</a:t>
            </a:r>
            <a:r>
              <a:rPr lang="ru-RU" sz="2400" dirty="0" smtClean="0"/>
              <a:t>редметная область ОРКСЭ  направлена на  формирование у младшего подростка мотиваций к осознанному нравственному поведению, основанному на знании и уважении культурных и религиозных традиций многонационального народа России, а также к диалогу с представителями других культур и мировоззрений.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b="1" i="1" u="sng" dirty="0" smtClean="0">
                <a:solidFill>
                  <a:schemeClr val="accent2">
                    <a:lumMod val="50000"/>
                  </a:schemeClr>
                </a:solidFill>
              </a:rPr>
              <a:t>В соответствии с ФГОС ООО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dirty="0" smtClean="0"/>
              <a:t> </a:t>
            </a:r>
            <a:r>
              <a:rPr lang="ru-RU" sz="2400" dirty="0" smtClean="0"/>
              <a:t>предметная область ОДНКНР должна обеспечить  знание основных норм морали, культурных традиций народов России, формирование представлений об исторической роли традиционных религий и гражданского общества в становлении российской государственности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179388" y="1052513"/>
            <a:ext cx="8856662" cy="56896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b="1" smtClean="0"/>
              <a:t>КАЧЕСТВО ОБРАЗОВАНИЯ В  ОО</a:t>
            </a:r>
            <a:r>
              <a:rPr lang="ru-RU" sz="2000" smtClean="0"/>
              <a:t> – комплексная характеристика образовательной деятельности и подготовки обучающегося, выражающая степень их соответствия федеральным государственным образовательным стандартам</a:t>
            </a:r>
          </a:p>
          <a:p>
            <a:pPr marL="0" indent="0">
              <a:buFont typeface="Arial" charset="0"/>
              <a:buNone/>
            </a:pPr>
            <a:r>
              <a:rPr lang="ru-RU" sz="2000" b="1" smtClean="0"/>
              <a:t>Повышение качества образования </a:t>
            </a:r>
            <a:r>
              <a:rPr lang="ru-RU" sz="2000" smtClean="0"/>
              <a:t>– одна из основных задач, декларируемых Концепцией модернизации российского образования</a:t>
            </a:r>
            <a:endParaRPr lang="ru-RU" sz="20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2214563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Цель деятельности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ВНИКа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/>
              <a:t>:</a:t>
            </a:r>
            <a:r>
              <a:rPr lang="ru-RU" sz="2000" dirty="0" smtClean="0"/>
              <a:t> разработка,  апробирование  и внедрение </a:t>
            </a:r>
            <a:r>
              <a:rPr lang="ru-RU" sz="2000" dirty="0" err="1" smtClean="0"/>
              <a:t>КИМов</a:t>
            </a:r>
            <a:r>
              <a:rPr lang="ru-RU" sz="2000" dirty="0" smtClean="0"/>
              <a:t>, ориентированных на оценку качества образовательных достижений в рамках предметных областей ОРКСЭ и ОДКНР  в образовательных организациях Смоленской области</a:t>
            </a: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2428875"/>
            <a:ext cx="8856662" cy="431323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b="1" i="1" u="sng" dirty="0" smtClean="0">
                <a:solidFill>
                  <a:schemeClr val="accent2">
                    <a:lumMod val="50000"/>
                  </a:schemeClr>
                </a:solidFill>
              </a:rPr>
              <a:t> КИМ -  </a:t>
            </a:r>
            <a:r>
              <a:rPr lang="ru-RU" sz="2000" dirty="0" smtClean="0"/>
              <a:t>контрольно-измерительные материалы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400" b="1" i="1" dirty="0" smtClean="0"/>
              <a:t>Структура КИМ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400" b="1" dirty="0" smtClean="0"/>
              <a:t> I</a:t>
            </a:r>
            <a:r>
              <a:rPr lang="ru-RU" sz="2400" b="1" dirty="0" smtClean="0"/>
              <a:t>. КОДИФИКАТОР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400" b="1" dirty="0" smtClean="0"/>
              <a:t>II</a:t>
            </a:r>
            <a:r>
              <a:rPr lang="ru-RU" sz="2400" b="1" dirty="0" smtClean="0"/>
              <a:t>. СПЕЦИФИКАЦИЯ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400" b="1" dirty="0" smtClean="0"/>
              <a:t>III</a:t>
            </a:r>
            <a:r>
              <a:rPr lang="ru-RU" sz="2400" b="1" dirty="0" smtClean="0"/>
              <a:t>. СИСТЕМА ОЦЕНИВАНИЯ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endParaRPr lang="ru-RU" sz="2400" dirty="0"/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2858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КОДИФИКАТОР  (рабочее мнение ВНИК)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928688"/>
            <a:ext cx="8856662" cy="581342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/>
              <a:t> Включает перечень элементов содержания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БАЗОВЫЕ НАЦИОНАЛЬНЫЕ ЦЕННОСТИ ( Закон об образовании в РФ, Концепцию воспитания и развития личности гражданина России, ФГОС, Стратегия воспитания до 2025 г., КОНЦЕПЦИЯ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РАЗВИТИЯ СИСТЕМЫ ДУХОВНО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НРАВСТВЕННОГО ВОСПИТАНИЯ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 ДЕТЕЙ. И МОЛОДЕЖИ В КУЛЬТУРНО-ОБРАЗОВАТЕЛЬНОЙ СРЕДЕ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СМОЛЕНСКОЙ ОБЛАСТИ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ru-RU" sz="2000" b="1" dirty="0" smtClean="0"/>
              <a:t>Перечень требований к уровню освоения обучающимися предметного содержания образовательных стандартов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( из ФГОС – предметные результаты ОРКСЭ, ОДКНР, протокол заседания методического объединения по ОРКСЭ и ОДНКНР при МИНОБРНАУКИ и АПК и ППРО г. Москва от 31.15.2017г. № 19</a:t>
            </a:r>
            <a:r>
              <a:rPr lang="ru-RU" sz="2000" b="1" dirty="0" smtClean="0"/>
              <a:t>)</a:t>
            </a:r>
            <a:endParaRPr lang="ru-RU" sz="2000" dirty="0" smtClean="0"/>
          </a:p>
          <a:p>
            <a:pPr>
              <a:defRPr/>
            </a:pPr>
            <a:r>
              <a:rPr lang="ru-RU" sz="2000" b="1" dirty="0" smtClean="0"/>
              <a:t>Перечень требований </a:t>
            </a:r>
            <a:r>
              <a:rPr lang="ru-RU" sz="2000" b="1" dirty="0" err="1" smtClean="0"/>
              <a:t>метапредметного</a:t>
            </a:r>
            <a:r>
              <a:rPr lang="ru-RU" sz="2000" b="1" dirty="0" smtClean="0"/>
              <a:t> содержания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( из ФГОС)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/>
              <a:t>Перечень требований к содержанию, направленного на развитие личностных результатов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(из ФГОС с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опрой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на Концепцию воспитания и развития личности гражданина России, протокол заседания методического объединения по ОРКСЭ и ОДНКНР при МИНОБРНАУКИ и АПК и ППРО г. Москва от 31.15.2017г. № 19)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endParaRPr lang="ru-RU" sz="2400" dirty="0"/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2858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СПЕЦИФИКАЦИЯ  (рабочее мнение ВНИК)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0D39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179388" y="928688"/>
            <a:ext cx="8856662" cy="581342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Для осуществления вводного, текущего контроля качества образования, промежуточной и итоговой аттестации необходимо учесть: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Преемственность образовательных областей ОРКСЭ, ОДНКНР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Межпредметные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внутрекурсовые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и внешние связи с предметами, изучаемых на каждом возрастном уровне.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Возрастные особенности: уровень сложности подобранных текстов, заданий.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Связь результатов обучения и воспитания ( предметные,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метапредметные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и личностные результаты)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Создание ситуации успеха для всех обучающихся, не зависимо от уровня выполнения КИМ (в каждом задании должен присутствовать базовый, повышенный и высокий уровень; необходимость авансировать участие  ученика с базовым уровнем в заданиях с последней нумерацией в КИМ)!!!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endParaRPr lang="ru-RU" sz="2400" dirty="0"/>
          </a:p>
          <a:p>
            <a:pPr marL="0" indent="0">
              <a:buFont typeface="Arial" charset="0"/>
              <a:buNone/>
              <a:defRPr/>
            </a:pP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Font typeface="Arial" charset="0"/>
              <a:buNone/>
              <a:defRPr/>
            </a:pP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</TotalTime>
  <Words>1075</Words>
  <Application>Microsoft Office PowerPoint</Application>
  <PresentationFormat>Экран (4:3)</PresentationFormat>
  <Paragraphs>111</Paragraphs>
  <Slides>14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CorelDRAW</vt:lpstr>
      <vt:lpstr>   Современные требования к качеству образования по предметным областям  ОРКСЭ, ОДКНР     Макаренкова Татьяна Юрьевна,   доцент кафедры воспитания и социализации  детей и молодежи ГАУ ДПО СОИРО, к.п.н.     </vt:lpstr>
      <vt:lpstr> </vt:lpstr>
      <vt:lpstr> ФГОС   ( ПРИКАЗ МИНОБРНАУКИ РФ от 17 декабря 2010 г. № 1897)</vt:lpstr>
      <vt:lpstr>Требования к результатам освоения обучающимися   ООП</vt:lpstr>
      <vt:lpstr>Цели предметных областей ОРКС, ОДНКНР </vt:lpstr>
      <vt:lpstr> </vt:lpstr>
      <vt:lpstr> Цель деятельности ВНИКа : разработка,  апробирование  и внедрение КИМов, ориентированных на оценку качества образовательных достижений в рамках предметных областей ОРКСЭ и ОДКНР  в образовательных организациях Смоленской области</vt:lpstr>
      <vt:lpstr>  КОДИФИКАТОР  (рабочее мнение ВНИК) </vt:lpstr>
      <vt:lpstr>СПЕЦИФИКАЦИЯ  (рабочее мнение ВНИК) </vt:lpstr>
      <vt:lpstr>   СИСТЕМА ОЦЕНИВАНИЯ  (рабочее мнение ВНИК) </vt:lpstr>
      <vt:lpstr>Проекты новых документов  нормативно правовой базы по предметным областям ОРКСЭ, ОДНКНР</vt:lpstr>
      <vt:lpstr>Новый документ нормативно правовой базы по предметным областям ОРКСЭ, ОДНКНР</vt:lpstr>
      <vt:lpstr> ПЛАН работы ВНИК на 2018 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Орешкова</dc:creator>
  <cp:lastModifiedBy>пользователь</cp:lastModifiedBy>
  <cp:revision>163</cp:revision>
  <cp:lastPrinted>2015-10-27T08:35:44Z</cp:lastPrinted>
  <dcterms:created xsi:type="dcterms:W3CDTF">2014-10-13T16:05:55Z</dcterms:created>
  <dcterms:modified xsi:type="dcterms:W3CDTF">2018-01-23T08:33:55Z</dcterms:modified>
</cp:coreProperties>
</file>