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B8B99-DF90-4C0C-BBF5-8D57E07BE0B9}" type="datetimeFigureOut">
              <a:rPr lang="ru-RU" smtClean="0"/>
              <a:t>02.03.2017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8149D-4FF5-40EA-A54F-A4516F804D2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B8B99-DF90-4C0C-BBF5-8D57E07BE0B9}" type="datetimeFigureOut">
              <a:rPr lang="ru-RU" smtClean="0"/>
              <a:t>02.03.2017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8149D-4FF5-40EA-A54F-A4516F804D2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B8B99-DF90-4C0C-BBF5-8D57E07BE0B9}" type="datetimeFigureOut">
              <a:rPr lang="ru-RU" smtClean="0"/>
              <a:t>02.03.2017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8149D-4FF5-40EA-A54F-A4516F804D2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B8B99-DF90-4C0C-BBF5-8D57E07BE0B9}" type="datetimeFigureOut">
              <a:rPr lang="ru-RU" smtClean="0"/>
              <a:t>02.03.2017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8149D-4FF5-40EA-A54F-A4516F804D2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B8B99-DF90-4C0C-BBF5-8D57E07BE0B9}" type="datetimeFigureOut">
              <a:rPr lang="ru-RU" smtClean="0"/>
              <a:t>02.03.2017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8149D-4FF5-40EA-A54F-A4516F804D2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B8B99-DF90-4C0C-BBF5-8D57E07BE0B9}" type="datetimeFigureOut">
              <a:rPr lang="ru-RU" smtClean="0"/>
              <a:t>02.03.2017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8149D-4FF5-40EA-A54F-A4516F804D2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B8B99-DF90-4C0C-BBF5-8D57E07BE0B9}" type="datetimeFigureOut">
              <a:rPr lang="ru-RU" smtClean="0"/>
              <a:t>02.03.2017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8149D-4FF5-40EA-A54F-A4516F804D2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B8B99-DF90-4C0C-BBF5-8D57E07BE0B9}" type="datetimeFigureOut">
              <a:rPr lang="ru-RU" smtClean="0"/>
              <a:t>02.03.2017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8149D-4FF5-40EA-A54F-A4516F804D2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B8B99-DF90-4C0C-BBF5-8D57E07BE0B9}" type="datetimeFigureOut">
              <a:rPr lang="ru-RU" smtClean="0"/>
              <a:t>02.03.2017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8149D-4FF5-40EA-A54F-A4516F804D2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B8B99-DF90-4C0C-BBF5-8D57E07BE0B9}" type="datetimeFigureOut">
              <a:rPr lang="ru-RU" smtClean="0"/>
              <a:t>02.03.2017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8149D-4FF5-40EA-A54F-A4516F804D2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B8B99-DF90-4C0C-BBF5-8D57E07BE0B9}" type="datetimeFigureOut">
              <a:rPr lang="ru-RU" smtClean="0"/>
              <a:t>02.03.2017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8149D-4FF5-40EA-A54F-A4516F804D2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9B8B99-DF90-4C0C-BBF5-8D57E07BE0B9}" type="datetimeFigureOut">
              <a:rPr lang="ru-RU" smtClean="0"/>
              <a:t>02.03.2017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D8149D-4FF5-40EA-A54F-A4516F804D28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Разработка КИМ по предмету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57356" y="3929066"/>
            <a:ext cx="6400800" cy="1752600"/>
          </a:xfrm>
        </p:spPr>
        <p:txBody>
          <a:bodyPr>
            <a:normAutofit fontScale="85000" lnSpcReduction="20000"/>
          </a:bodyPr>
          <a:lstStyle/>
          <a:p>
            <a:pPr algn="r"/>
            <a:r>
              <a:rPr lang="ru-RU" dirty="0" smtClean="0"/>
              <a:t>С.П. Захаров</a:t>
            </a:r>
          </a:p>
          <a:p>
            <a:pPr algn="r"/>
            <a:r>
              <a:rPr lang="ru-RU" dirty="0" smtClean="0"/>
              <a:t>проректор ГАУ ДПО СОИРО</a:t>
            </a:r>
          </a:p>
          <a:p>
            <a:pPr algn="r"/>
            <a:r>
              <a:rPr lang="ru-RU" dirty="0" smtClean="0"/>
              <a:t>(4812)38-93-41</a:t>
            </a:r>
          </a:p>
          <a:p>
            <a:pPr algn="r"/>
            <a:r>
              <a:rPr lang="ru-RU" dirty="0" smtClean="0"/>
              <a:t>67</a:t>
            </a:r>
            <a:r>
              <a:rPr lang="en-US" dirty="0" smtClean="0"/>
              <a:t>zaharov@mail.ru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/>
              <a:t>Перечень требований к уровню подготовки обучающихся</a:t>
            </a:r>
            <a:endParaRPr lang="ru-RU" sz="2800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785786" y="1857364"/>
          <a:ext cx="7786742" cy="3603307"/>
        </p:xfrm>
        <a:graphic>
          <a:graphicData uri="http://schemas.openxmlformats.org/drawingml/2006/table">
            <a:tbl>
              <a:tblPr/>
              <a:tblGrid>
                <a:gridCol w="556196"/>
                <a:gridCol w="1918563"/>
                <a:gridCol w="5311983"/>
              </a:tblGrid>
              <a:tr h="29942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№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Раздел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Требования к уровню подготовки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9427"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Знать/Понимать</a:t>
                      </a:r>
                      <a:endParaRPr lang="ru-RU" sz="18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942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942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9427"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Уметь</a:t>
                      </a:r>
                      <a:endParaRPr lang="ru-RU" sz="18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942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942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3252"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Использовать приобретенные знания и умения в практической деятельности и повседневной жизни</a:t>
                      </a:r>
                      <a:endParaRPr lang="ru-RU" sz="18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294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719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b="1" dirty="0" smtClean="0"/>
              <a:t>Назначение КИМ</a:t>
            </a:r>
            <a:endParaRPr lang="ru-RU" sz="40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71472" y="2285992"/>
            <a:ext cx="8229600" cy="2900370"/>
          </a:xfrm>
        </p:spPr>
        <p:txBody>
          <a:bodyPr/>
          <a:lstStyle/>
          <a:p>
            <a:pPr>
              <a:buNone/>
            </a:pPr>
            <a:r>
              <a:rPr lang="ru-RU" dirty="0"/>
              <a:t>оценить уровень подготовки по ОРКСЭ и ОДНКНР обучающихся в целях промежуточной  аттестации выпускников. 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Документы, определяющие содержание КИМ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Приказ </a:t>
            </a:r>
            <a:r>
              <a:rPr lang="ru-RU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Министерства образования и науки РФ от 06.10.2009  № 373 «Об утверждении и введении в действие федерального государственного образовательного стандарта начального общего образования» (с изменен.), </a:t>
            </a:r>
            <a:endParaRPr lang="ru-RU" sz="2400" dirty="0" smtClean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ru-RU" sz="2400" dirty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Приказ Министерства образования и науки РФ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от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17.12.2010 № 1897 «Об утверждении федерального государственного образовательного стандарта основного общего образования» (с изменен.)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Подходы к отбору содержания, разработке структуры КИМ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785926"/>
            <a:ext cx="8229600" cy="4525963"/>
          </a:xfrm>
        </p:spPr>
        <p:txBody>
          <a:bodyPr>
            <a:normAutofit fontScale="92500" lnSpcReduction="20000"/>
          </a:bodyPr>
          <a:lstStyle/>
          <a:p>
            <a:r>
              <a:rPr lang="ru-RU" dirty="0"/>
              <a:t>Основой разработки КИМ  является инвариантное ядро содержания образования. </a:t>
            </a:r>
          </a:p>
          <a:p>
            <a:r>
              <a:rPr lang="ru-RU" dirty="0"/>
              <a:t>КИМ  направлены на проверку усвоения обучающимися  важнейших знаний, представленных в разделах курсов ОРКСЭ и ОДНКНР </a:t>
            </a:r>
          </a:p>
          <a:p>
            <a:r>
              <a:rPr lang="ru-RU" dirty="0"/>
              <a:t>Проверяемое КИМ содержание не выходит за рамки ФГОС и </a:t>
            </a:r>
            <a:r>
              <a:rPr lang="ru-RU" b="1" u="sng" dirty="0"/>
              <a:t>не зависит от рабочих программ и учебников, по которым ведется преподавание ОРКСЭ и ОДНКНР </a:t>
            </a:r>
            <a:r>
              <a:rPr lang="ru-RU" dirty="0"/>
              <a:t>в конкретных образовательных организациях.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Перечень проверяемых результатов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785926"/>
            <a:ext cx="8229600" cy="4525963"/>
          </a:xfrm>
        </p:spPr>
        <p:txBody>
          <a:bodyPr/>
          <a:lstStyle/>
          <a:p>
            <a:r>
              <a:rPr lang="ru-RU" dirty="0" smtClean="0"/>
              <a:t>Предметные:……………………………………………</a:t>
            </a:r>
          </a:p>
          <a:p>
            <a:endParaRPr lang="ru-RU" dirty="0"/>
          </a:p>
          <a:p>
            <a:r>
              <a:rPr lang="ru-RU" dirty="0" err="1" smtClean="0"/>
              <a:t>Метапредметные</a:t>
            </a:r>
            <a:r>
              <a:rPr lang="ru-RU" dirty="0" smtClean="0"/>
              <a:t>:…………………………………….</a:t>
            </a:r>
          </a:p>
          <a:p>
            <a:endParaRPr lang="ru-RU" dirty="0"/>
          </a:p>
          <a:p>
            <a:r>
              <a:rPr lang="ru-RU" dirty="0" smtClean="0"/>
              <a:t>Личностные:………………………………………………</a:t>
            </a:r>
            <a:endParaRPr lang="ru-RU" dirty="0"/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Распределение заданий КИМ по уровням </a:t>
            </a:r>
            <a:r>
              <a:rPr lang="ru-RU" b="1" dirty="0" smtClean="0"/>
              <a:t>сложности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785926"/>
            <a:ext cx="8229600" cy="4257692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ru-RU" dirty="0"/>
              <a:t>КИМ предусматривают проверку предметных результатов на </a:t>
            </a:r>
            <a:r>
              <a:rPr lang="ru-RU" dirty="0" smtClean="0"/>
              <a:t>двух </a:t>
            </a:r>
            <a:r>
              <a:rPr lang="ru-RU" dirty="0"/>
              <a:t>уровнях:</a:t>
            </a:r>
          </a:p>
          <a:p>
            <a:pPr>
              <a:buNone/>
            </a:pPr>
            <a:r>
              <a:rPr lang="ru-RU" u="sng" dirty="0"/>
              <a:t>базовом</a:t>
            </a:r>
            <a:r>
              <a:rPr lang="ru-RU" dirty="0"/>
              <a:t> -  </a:t>
            </a:r>
            <a:r>
              <a:rPr lang="ru-RU" b="1" dirty="0"/>
              <a:t>«Выпускник научится»,</a:t>
            </a:r>
          </a:p>
          <a:p>
            <a:pPr>
              <a:buNone/>
            </a:pPr>
            <a:r>
              <a:rPr lang="ru-RU" u="sng" dirty="0"/>
              <a:t>повышенном</a:t>
            </a:r>
            <a:r>
              <a:rPr lang="ru-RU" dirty="0"/>
              <a:t> - </a:t>
            </a:r>
            <a:r>
              <a:rPr lang="ru-RU" b="1" dirty="0"/>
              <a:t>«Выпускник получит возможность научиться»</a:t>
            </a:r>
            <a:r>
              <a:rPr lang="ru-RU" dirty="0"/>
              <a:t>.</a:t>
            </a:r>
          </a:p>
          <a:p>
            <a:pPr>
              <a:buNone/>
            </a:pPr>
            <a:r>
              <a:rPr lang="ru-RU" dirty="0"/>
              <a:t> </a:t>
            </a:r>
          </a:p>
          <a:p>
            <a:pPr>
              <a:buNone/>
            </a:pPr>
            <a:r>
              <a:rPr lang="ru-RU" dirty="0"/>
              <a:t>Задания базового уровня составляют ……% от общего количества заданий КИМ; повышенного – </a:t>
            </a:r>
            <a:r>
              <a:rPr lang="ru-RU" dirty="0" smtClean="0"/>
              <a:t>……%.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sz="2800" i="1" dirty="0" smtClean="0"/>
              <a:t>Основание: примерная ООП НОО, примерная ООП ООО</a:t>
            </a:r>
            <a:endParaRPr lang="ru-RU" sz="2800" i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100" b="1" dirty="0"/>
              <a:t>Система оценивания выполнения отдельных заданий  и работы в </a:t>
            </a:r>
            <a:r>
              <a:rPr lang="ru-RU" sz="3100" b="1" dirty="0" smtClean="0"/>
              <a:t>целом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2143117"/>
            <a:ext cx="8229600" cy="2214578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!!!  Рекомендации </a:t>
            </a:r>
            <a:r>
              <a:rPr lang="ru-RU" dirty="0" err="1" smtClean="0"/>
              <a:t>Минобрнауки</a:t>
            </a:r>
            <a:r>
              <a:rPr lang="ru-RU" dirty="0" smtClean="0"/>
              <a:t> о </a:t>
            </a:r>
            <a:r>
              <a:rPr lang="ru-RU" dirty="0" err="1" smtClean="0"/>
              <a:t>безотметочном</a:t>
            </a:r>
            <a:r>
              <a:rPr lang="ru-RU" dirty="0" smtClean="0"/>
              <a:t> оценивании ОРКСЭ и ОДНКНР.</a:t>
            </a: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100" b="1" dirty="0"/>
              <a:t>Кодификатор элементов содержания и требований к уровню подготовки </a:t>
            </a:r>
            <a:r>
              <a:rPr lang="ru-RU" sz="3100" b="1" dirty="0" smtClean="0"/>
              <a:t>обучающихся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/>
              <a:t>Кодификатор элементов содержания и требований к уровню подготовки обучающихся </a:t>
            </a:r>
            <a:r>
              <a:rPr lang="ru-RU" dirty="0" smtClean="0"/>
              <a:t>является </a:t>
            </a:r>
            <a:r>
              <a:rPr lang="ru-RU" dirty="0"/>
              <a:t>одним из документов, определяющих структуру и содержание КИМ. </a:t>
            </a:r>
            <a:endParaRPr lang="ru-RU" dirty="0" smtClean="0"/>
          </a:p>
          <a:p>
            <a:r>
              <a:rPr lang="ru-RU" dirty="0" smtClean="0"/>
              <a:t>Кодификатор </a:t>
            </a:r>
            <a:r>
              <a:rPr lang="ru-RU" dirty="0"/>
              <a:t>является систематизированным перечнем требований к уровню подготовки выпускников и проверяемых элементов содержания, в котором каждому объекту соответствует определенный код.</a:t>
            </a:r>
          </a:p>
          <a:p>
            <a:r>
              <a:rPr lang="ru-RU" dirty="0"/>
              <a:t>Кодификатор составляется на базе ФГОС НОО и ФГОС ООО </a:t>
            </a:r>
            <a:r>
              <a:rPr lang="ru-RU" dirty="0" smtClean="0"/>
              <a:t>с учетом  </a:t>
            </a:r>
            <a:r>
              <a:rPr lang="ru-RU" dirty="0"/>
              <a:t>примерных ООП НОО  и ООП ООО.</a:t>
            </a:r>
          </a:p>
          <a:p>
            <a:r>
              <a:rPr lang="ru-RU" dirty="0"/>
              <a:t>Кодификатор состоит из двух разделов:</a:t>
            </a:r>
          </a:p>
          <a:p>
            <a:pPr>
              <a:buNone/>
            </a:pPr>
            <a:r>
              <a:rPr lang="ru-RU" dirty="0"/>
              <a:t>– раздел 1. «Перечень проверяемых элементов содержания»;</a:t>
            </a:r>
          </a:p>
          <a:p>
            <a:pPr>
              <a:buNone/>
            </a:pPr>
            <a:r>
              <a:rPr lang="ru-RU" dirty="0"/>
              <a:t>– раздел 2. «Перечень требований к уровню подготовки обучающихся, освоивших общеобразовательные программы по ОРКСЭ и ОДНКНР».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100" b="1" dirty="0"/>
              <a:t>Перечень проверяемых элементов содержания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000101" y="1785926"/>
          <a:ext cx="7500988" cy="2003691"/>
        </p:xfrm>
        <a:graphic>
          <a:graphicData uri="http://schemas.openxmlformats.org/drawingml/2006/table">
            <a:tbl>
              <a:tblPr/>
              <a:tblGrid>
                <a:gridCol w="630692"/>
                <a:gridCol w="2175534"/>
                <a:gridCol w="4694762"/>
              </a:tblGrid>
              <a:tr h="66789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№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Раздел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Проверяемые элементы содержания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789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789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302</Words>
  <Application>Microsoft Office PowerPoint</Application>
  <PresentationFormat>Экран (4:3)</PresentationFormat>
  <Paragraphs>49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Разработка КИМ по предмету</vt:lpstr>
      <vt:lpstr>Назначение КИМ</vt:lpstr>
      <vt:lpstr>Документы, определяющие содержание КИМ</vt:lpstr>
      <vt:lpstr>Подходы к отбору содержания, разработке структуры КИМ</vt:lpstr>
      <vt:lpstr>Перечень проверяемых результатов</vt:lpstr>
      <vt:lpstr>Распределение заданий КИМ по уровням сложности</vt:lpstr>
      <vt:lpstr>Система оценивания выполнения отдельных заданий  и работы в целом</vt:lpstr>
      <vt:lpstr>Кодификатор элементов содержания и требований к уровню подготовки обучающихся</vt:lpstr>
      <vt:lpstr>Перечень проверяемых элементов содержания </vt:lpstr>
      <vt:lpstr>Перечень требований к уровню подготовки обучающихся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Сергей</dc:creator>
  <cp:lastModifiedBy>Сергей</cp:lastModifiedBy>
  <cp:revision>3</cp:revision>
  <dcterms:created xsi:type="dcterms:W3CDTF">2017-03-02T03:18:30Z</dcterms:created>
  <dcterms:modified xsi:type="dcterms:W3CDTF">2017-03-02T03:41:40Z</dcterms:modified>
</cp:coreProperties>
</file>