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01.03.2017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404664"/>
            <a:ext cx="6550496" cy="279573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МЕТОДОЛОГИЧЕСКИЕ АСПЕКТЫ ПРОБЛЕМЫ ОЦЕНИВАНИЯ РЕЗУЛЬТАТОВ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ДУХОВНО-НРАВСТВЕННОГО ВОСПИТАНИЯ</a:t>
            </a:r>
            <a:r>
              <a:rPr lang="ru-RU" sz="2400" dirty="0">
                <a:ea typeface="Calibri"/>
                <a:cs typeface="Times New Roman"/>
              </a:rPr>
              <a:t/>
            </a:r>
            <a:br>
              <a:rPr lang="ru-RU" sz="2400" dirty="0"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3789040"/>
            <a:ext cx="4320480" cy="1368152"/>
          </a:xfrm>
        </p:spPr>
        <p:txBody>
          <a:bodyPr/>
          <a:lstStyle/>
          <a:p>
            <a:r>
              <a:rPr lang="ru-RU" b="1" dirty="0" smtClean="0"/>
              <a:t>УРБАНОВИЧ ЛЮБОВЬ НИКОЛАЕВНА, кандидат педагогических наук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534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375756" y="476672"/>
            <a:ext cx="4608512" cy="93610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ОЦЕНКА</a:t>
            </a:r>
            <a:endParaRPr lang="ru-RU" sz="28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627784" y="1572011"/>
            <a:ext cx="79208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4"/>
          </p:cNvCxnSpPr>
          <p:nvPr/>
        </p:nvCxnSpPr>
        <p:spPr>
          <a:xfrm>
            <a:off x="4680012" y="1412776"/>
            <a:ext cx="0" cy="519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406222" y="1456279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575556" y="2165565"/>
            <a:ext cx="2448272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КРИТЕРИИ</a:t>
            </a:r>
            <a:endParaRPr lang="ru-RU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63888" y="2119073"/>
            <a:ext cx="252028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ОБЪЕКТ</a:t>
            </a:r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694033" y="2132674"/>
            <a:ext cx="2018427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ПРОЦЕДУРА</a:t>
            </a:r>
            <a:endParaRPr lang="ru-RU" b="1" dirty="0"/>
          </a:p>
        </p:txBody>
      </p:sp>
      <p:cxnSp>
        <p:nvCxnSpPr>
          <p:cNvPr id="18" name="Прямая со стрелкой 17"/>
          <p:cNvCxnSpPr>
            <a:stCxn id="14" idx="2"/>
          </p:cNvCxnSpPr>
          <p:nvPr/>
        </p:nvCxnSpPr>
        <p:spPr>
          <a:xfrm>
            <a:off x="4824028" y="2839153"/>
            <a:ext cx="0" cy="1901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563888" y="307625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616116" y="3045570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436096" y="3645024"/>
            <a:ext cx="3528392" cy="10954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“исполненное действие” или “свершившаяся деятельность</a:t>
            </a:r>
            <a:r>
              <a:rPr lang="ru-RU" dirty="0">
                <a:solidFill>
                  <a:srgbClr val="002060"/>
                </a:solidFill>
              </a:rPr>
              <a:t>”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95536" y="3645024"/>
            <a:ext cx="3384376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качество какого-либо продукта</a:t>
            </a:r>
          </a:p>
        </p:txBody>
      </p:sp>
      <p:sp>
        <p:nvSpPr>
          <p:cNvPr id="32" name="Овал 31"/>
          <p:cNvSpPr/>
          <p:nvPr/>
        </p:nvSpPr>
        <p:spPr>
          <a:xfrm>
            <a:off x="2375756" y="5013176"/>
            <a:ext cx="5075462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предполагаемые изменения и преобразования в какой-либо сфере</a:t>
            </a:r>
          </a:p>
        </p:txBody>
      </p:sp>
    </p:spTree>
    <p:extLst>
      <p:ext uri="{BB962C8B-B14F-4D97-AF65-F5344CB8AC3E}">
        <p14:creationId xmlns:p14="http://schemas.microsoft.com/office/powerpoint/2010/main" val="338442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духовно-нравственная </a:t>
            </a:r>
            <a:r>
              <a:rPr lang="ru-RU" b="1" dirty="0">
                <a:latin typeface="+mn-lt"/>
              </a:rPr>
              <a:t>сфера личности школьника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Совокупность </a:t>
            </a:r>
            <a:r>
              <a:rPr lang="ru-RU" sz="2400" dirty="0"/>
              <a:t>духовно-нравственных идеалов и ценностей; личностных смыслов, отражающих субъективное отношение к ним; духовных потребностей и нравственных мотивов поведения; нравственных чувств; стремление личности к поведению в соответствии с принятыми ценностями; опыт соответствующего действия; </a:t>
            </a:r>
            <a:r>
              <a:rPr lang="ru-RU" sz="2400" dirty="0" smtClean="0"/>
              <a:t>способность </a:t>
            </a:r>
            <a:r>
              <a:rPr lang="ru-RU" sz="2400" dirty="0"/>
              <a:t>к духовно-нравственному самоопределению, самореализации, самосовершенствованию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89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Оценка качества </a:t>
            </a:r>
            <a:r>
              <a:rPr lang="ru-RU" sz="2400" b="1" dirty="0"/>
              <a:t>преобразования духовно-нравственной сферы личности школьника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Ι</a:t>
            </a:r>
            <a:r>
              <a:rPr lang="ru-RU" sz="2800" b="1" dirty="0"/>
              <a:t> этап </a:t>
            </a:r>
            <a:r>
              <a:rPr lang="ru-RU" sz="2800" b="1" dirty="0" smtClean="0"/>
              <a:t>- определение </a:t>
            </a:r>
            <a:r>
              <a:rPr lang="ru-RU" sz="2800" b="1" dirty="0"/>
              <a:t>эффективности воспитательного взаимодействия в рамках отдельного урока, внеклассного </a:t>
            </a:r>
            <a:r>
              <a:rPr lang="ru-RU" sz="2800" b="1" dirty="0" smtClean="0"/>
              <a:t>мероприятия;</a:t>
            </a:r>
            <a:endParaRPr lang="ru-RU" sz="2800" b="1" dirty="0"/>
          </a:p>
          <a:p>
            <a:endParaRPr lang="el-GR" sz="2800" b="1" dirty="0" smtClean="0"/>
          </a:p>
          <a:p>
            <a:r>
              <a:rPr lang="el-GR" sz="2800" b="1" dirty="0" smtClean="0"/>
              <a:t>ΙΙ</a:t>
            </a:r>
            <a:r>
              <a:rPr lang="ru-RU" sz="2800" b="1" dirty="0"/>
              <a:t> этап - </a:t>
            </a:r>
            <a:r>
              <a:rPr lang="ru-RU" sz="2800" b="1" dirty="0" smtClean="0"/>
              <a:t>определение </a:t>
            </a:r>
            <a:r>
              <a:rPr lang="ru-RU" sz="2800" b="1" dirty="0"/>
              <a:t>динамики духовно-нравственного становления </a:t>
            </a:r>
            <a:r>
              <a:rPr lang="ru-RU" sz="2800" b="1" dirty="0" smtClean="0"/>
              <a:t>личности.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3658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668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Ι </a:t>
            </a:r>
            <a:r>
              <a:rPr lang="ru-RU" b="1" dirty="0" smtClean="0"/>
              <a:t>этап. </a:t>
            </a:r>
            <a:r>
              <a:rPr lang="ru-RU" b="1" dirty="0"/>
              <a:t>Требования </a:t>
            </a:r>
            <a:r>
              <a:rPr lang="ru-RU" b="1" dirty="0" smtClean="0"/>
              <a:t>К методике </a:t>
            </a:r>
            <a:r>
              <a:rPr lang="ru-RU" b="1" dirty="0"/>
              <a:t>оценки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1"/>
            <a:ext cx="8352928" cy="3240359"/>
          </a:xfrm>
        </p:spPr>
        <p:txBody>
          <a:bodyPr>
            <a:normAutofit/>
          </a:bodyPr>
          <a:lstStyle/>
          <a:p>
            <a:pPr lvl="0"/>
            <a:r>
              <a:rPr lang="ru-RU" sz="2400" dirty="0"/>
              <a:t>воспитательная направленность диагностики (методики должны ставить школьников в ситуации нравственного усилия, размышлений, </a:t>
            </a:r>
            <a:r>
              <a:rPr lang="ru-RU" sz="2400" dirty="0" smtClean="0"/>
              <a:t>выбора и пр.);</a:t>
            </a:r>
            <a:endParaRPr lang="ru-RU" sz="2400" dirty="0"/>
          </a:p>
          <a:p>
            <a:pPr lvl="0"/>
            <a:r>
              <a:rPr lang="ru-RU" sz="2400" dirty="0"/>
              <a:t>органическая взаимосвязь диагностики с содержанием урока, внеклассного мероприятия, что обеспечивает ее скрытый характер (дети не чувствуют себя объектом исследования);</a:t>
            </a:r>
          </a:p>
          <a:p>
            <a:r>
              <a:rPr lang="ru-RU" sz="2400" dirty="0"/>
              <a:t>методики, требующие минимальных временных </a:t>
            </a:r>
            <a:r>
              <a:rPr lang="ru-RU" sz="2400" dirty="0" smtClean="0"/>
              <a:t>затрат.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51520" y="4437112"/>
            <a:ext cx="864096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ситуационные задачи, проблемные ситуации, </a:t>
            </a:r>
            <a:r>
              <a:rPr lang="ru-RU" b="1" dirty="0" smtClean="0">
                <a:solidFill>
                  <a:schemeClr val="bg1"/>
                </a:solidFill>
              </a:rPr>
              <a:t>ситуации </a:t>
            </a:r>
            <a:r>
              <a:rPr lang="ru-RU" b="1" dirty="0">
                <a:solidFill>
                  <a:schemeClr val="bg1"/>
                </a:solidFill>
              </a:rPr>
              <a:t>выбора, прием незаконченное предложение, незаконченная притча, нравственная дилемма, </a:t>
            </a:r>
            <a:r>
              <a:rPr lang="ru-RU" b="1" dirty="0" smtClean="0">
                <a:solidFill>
                  <a:schemeClr val="bg1"/>
                </a:solidFill>
              </a:rPr>
              <a:t>приемы рефлексия  и пр.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062664" cy="778098"/>
          </a:xfrm>
        </p:spPr>
        <p:txBody>
          <a:bodyPr>
            <a:normAutofit/>
          </a:bodyPr>
          <a:lstStyle/>
          <a:p>
            <a:r>
              <a:rPr lang="el-GR" b="1" dirty="0"/>
              <a:t>ΙΙ</a:t>
            </a:r>
            <a:r>
              <a:rPr lang="ru-RU" b="1" dirty="0"/>
              <a:t> этап. </a:t>
            </a:r>
            <a:r>
              <a:rPr lang="ru-RU" b="1" dirty="0" smtClean="0"/>
              <a:t>диагностические методики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3744416"/>
          </a:xfrm>
        </p:spPr>
        <p:txBody>
          <a:bodyPr>
            <a:noAutofit/>
          </a:bodyPr>
          <a:lstStyle/>
          <a:p>
            <a:r>
              <a:rPr lang="ru-RU" sz="2200" dirty="0"/>
              <a:t>методики изучения духовно-нравственных представлений, понятий, ценностных ориентаций (О.С. Богданова, Л. </a:t>
            </a:r>
            <a:r>
              <a:rPr lang="ru-RU" sz="2200" dirty="0" err="1"/>
              <a:t>Кольберг</a:t>
            </a:r>
            <a:r>
              <a:rPr lang="ru-RU" sz="2200" dirty="0"/>
              <a:t>, В.А. Петровский и др.);</a:t>
            </a:r>
          </a:p>
          <a:p>
            <a:r>
              <a:rPr lang="ru-RU" sz="2200" dirty="0"/>
              <a:t>• методики исследования самооценки нравственно-ценных проявлений характера школьника (Т.Д. </a:t>
            </a:r>
            <a:r>
              <a:rPr lang="ru-RU" sz="2200" dirty="0" err="1"/>
              <a:t>Марциновская</a:t>
            </a:r>
            <a:r>
              <a:rPr lang="ru-RU" sz="2200" dirty="0"/>
              <a:t>, Р.С. </a:t>
            </a:r>
            <a:r>
              <a:rPr lang="ru-RU" sz="2200" dirty="0" err="1"/>
              <a:t>Немов</a:t>
            </a:r>
            <a:r>
              <a:rPr lang="ru-RU" sz="2200" dirty="0"/>
              <a:t> и др.);</a:t>
            </a:r>
          </a:p>
          <a:p>
            <a:r>
              <a:rPr lang="ru-RU" sz="2200" dirty="0"/>
              <a:t>• способы изучения духовно-нравственной направленности личности, отношения детей к духовно-нравственным ценностям, к окружающим их людям, природе, обществу (Т.П. Гаврилова, А.В. Зосимовский и др.);</a:t>
            </a:r>
          </a:p>
          <a:p>
            <a:r>
              <a:rPr lang="ru-RU" sz="2200" dirty="0"/>
              <a:t>• методики исследования проявлений нравственных качеств в поведении и общении (В.А. Абраменкова, О.С. </a:t>
            </a:r>
            <a:r>
              <a:rPr lang="ru-RU" sz="2200" dirty="0" smtClean="0"/>
              <a:t>Богданова </a:t>
            </a:r>
            <a:r>
              <a:rPr lang="ru-RU" sz="2200" dirty="0"/>
              <a:t>и др.).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9707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5472608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sz="2200" b="1" dirty="0"/>
              <a:t>Положительная динамика </a:t>
            </a:r>
            <a:r>
              <a:rPr lang="ru-RU" sz="2200" dirty="0"/>
              <a:t>– увеличение положительных значений выделенных показателей воспитания и социализации обучающихся на интерпретационном этапе (окончание учебного курса) по сравнению с результатами контрольного этапа исследования (начало изучения нового курса).</a:t>
            </a:r>
          </a:p>
          <a:p>
            <a:r>
              <a:rPr lang="ru-RU" sz="2200" dirty="0"/>
              <a:t>2. </a:t>
            </a:r>
            <a:r>
              <a:rPr lang="ru-RU" sz="2200" b="1" dirty="0"/>
              <a:t>Инертность положительной динамики </a:t>
            </a:r>
            <a:r>
              <a:rPr lang="ru-RU" sz="2200" dirty="0"/>
              <a:t>подразумевает отсутствие характеристик положительной динамики и возможное увеличение отрицательных значений показателей воспитания и социализации обучающихся на интерпретационном этапе (окончание учебного курса) по сравнению с результатами контрольного этапа исследования (изучения нового курса).</a:t>
            </a:r>
          </a:p>
          <a:p>
            <a:r>
              <a:rPr lang="ru-RU" sz="2200" dirty="0"/>
              <a:t>3. </a:t>
            </a:r>
            <a:r>
              <a:rPr lang="ru-RU" sz="2200" b="1" dirty="0"/>
              <a:t>Устойчивость</a:t>
            </a:r>
            <a:r>
              <a:rPr lang="ru-RU" sz="2200" dirty="0"/>
              <a:t> (стабильность) исследуемых показателей духовно-нравственного развития, воспитания и социализации обучающихся на интерпретационном и контрольном этапах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02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060847"/>
            <a:ext cx="7772400" cy="2160241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sz="4400" dirty="0" smtClean="0"/>
              <a:t>БЛАГОДАРЮ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6609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Поп-музыка</Template>
  <TotalTime>67</TotalTime>
  <Words>402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Urban Pop</vt:lpstr>
      <vt:lpstr>МЕТОДОЛОГИЧЕСКИЕ АСПЕКТЫ ПРОБЛЕМЫ ОЦЕНИВАНИЯ РЕЗУЛЬТАТОВ ДУХОВНО-НРАВСТВЕННОГО ВОСПИТАНИЯ </vt:lpstr>
      <vt:lpstr>Презентация PowerPoint</vt:lpstr>
      <vt:lpstr>духовно-нравственная сфера личности школьника </vt:lpstr>
      <vt:lpstr>Оценка качества преобразования духовно-нравственной сферы личности школьника</vt:lpstr>
      <vt:lpstr>Ι этап. Требования К методике оценки</vt:lpstr>
      <vt:lpstr>ΙΙ этап. диагностические методики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МЕТОДОЛОГИЧЕСКИЕ АСПЕКТЫ ПРОБЛЕМЫ ОЦЕНИВАНИЯ РЕЗУЛЬТАТОВ ДУХОВНОНРАВСТВЕННОГО ВОСПИТАНИЯ </dc:title>
  <dc:creator>Урбанович</dc:creator>
  <cp:lastModifiedBy>Урбанович</cp:lastModifiedBy>
  <cp:revision>6</cp:revision>
  <dcterms:created xsi:type="dcterms:W3CDTF">2017-03-01T07:32:11Z</dcterms:created>
  <dcterms:modified xsi:type="dcterms:W3CDTF">2017-03-01T19:02:50Z</dcterms:modified>
</cp:coreProperties>
</file>